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docProps/custom.xml" ContentType="application/vnd.openxmlformats-officedocument.custom-properties+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31"/>
  </p:notesMasterIdLst>
  <p:sldIdLst>
    <p:sldId id="501" r:id="rId2"/>
    <p:sldId id="502" r:id="rId3"/>
    <p:sldId id="503" r:id="rId4"/>
    <p:sldId id="504" r:id="rId5"/>
    <p:sldId id="505" r:id="rId6"/>
    <p:sldId id="506" r:id="rId7"/>
    <p:sldId id="507" r:id="rId8"/>
    <p:sldId id="508" r:id="rId9"/>
    <p:sldId id="509" r:id="rId10"/>
    <p:sldId id="510" r:id="rId11"/>
    <p:sldId id="511" r:id="rId12"/>
    <p:sldId id="512" r:id="rId13"/>
    <p:sldId id="513" r:id="rId14"/>
    <p:sldId id="514" r:id="rId15"/>
    <p:sldId id="515" r:id="rId16"/>
    <p:sldId id="516" r:id="rId17"/>
    <p:sldId id="517" r:id="rId18"/>
    <p:sldId id="518" r:id="rId19"/>
    <p:sldId id="519" r:id="rId20"/>
    <p:sldId id="520" r:id="rId21"/>
    <p:sldId id="521" r:id="rId22"/>
    <p:sldId id="522" r:id="rId23"/>
    <p:sldId id="523" r:id="rId24"/>
    <p:sldId id="524" r:id="rId25"/>
    <p:sldId id="525" r:id="rId26"/>
    <p:sldId id="570" r:id="rId27"/>
    <p:sldId id="526" r:id="rId28"/>
    <p:sldId id="527" r:id="rId29"/>
    <p:sldId id="528" r:id="rId30"/>
    <p:sldId id="529" r:id="rId31"/>
    <p:sldId id="530" r:id="rId32"/>
    <p:sldId id="531" r:id="rId33"/>
    <p:sldId id="532" r:id="rId34"/>
    <p:sldId id="533" r:id="rId35"/>
    <p:sldId id="534" r:id="rId36"/>
    <p:sldId id="535" r:id="rId37"/>
    <p:sldId id="536" r:id="rId38"/>
    <p:sldId id="537" r:id="rId39"/>
    <p:sldId id="538" r:id="rId40"/>
    <p:sldId id="539" r:id="rId41"/>
    <p:sldId id="540" r:id="rId42"/>
    <p:sldId id="541" r:id="rId43"/>
    <p:sldId id="542" r:id="rId44"/>
    <p:sldId id="543" r:id="rId45"/>
    <p:sldId id="544" r:id="rId46"/>
    <p:sldId id="545" r:id="rId47"/>
    <p:sldId id="546" r:id="rId48"/>
    <p:sldId id="547" r:id="rId49"/>
    <p:sldId id="548" r:id="rId50"/>
    <p:sldId id="549" r:id="rId51"/>
    <p:sldId id="550" r:id="rId52"/>
    <p:sldId id="551" r:id="rId53"/>
    <p:sldId id="552" r:id="rId54"/>
    <p:sldId id="553" r:id="rId55"/>
    <p:sldId id="554" r:id="rId56"/>
    <p:sldId id="555" r:id="rId57"/>
    <p:sldId id="556" r:id="rId58"/>
    <p:sldId id="557" r:id="rId59"/>
    <p:sldId id="558" r:id="rId60"/>
    <p:sldId id="559" r:id="rId61"/>
    <p:sldId id="569" r:id="rId62"/>
    <p:sldId id="560" r:id="rId63"/>
    <p:sldId id="561" r:id="rId64"/>
    <p:sldId id="562" r:id="rId65"/>
    <p:sldId id="563" r:id="rId66"/>
    <p:sldId id="564" r:id="rId67"/>
    <p:sldId id="565" r:id="rId68"/>
    <p:sldId id="566" r:id="rId69"/>
    <p:sldId id="567" r:id="rId70"/>
    <p:sldId id="568" r:id="rId71"/>
    <p:sldId id="411" r:id="rId72"/>
    <p:sldId id="571" r:id="rId73"/>
    <p:sldId id="572" r:id="rId74"/>
    <p:sldId id="412" r:id="rId75"/>
    <p:sldId id="413" r:id="rId76"/>
    <p:sldId id="414" r:id="rId77"/>
    <p:sldId id="415" r:id="rId78"/>
    <p:sldId id="416" r:id="rId79"/>
    <p:sldId id="417" r:id="rId80"/>
    <p:sldId id="418" r:id="rId81"/>
    <p:sldId id="419" r:id="rId82"/>
    <p:sldId id="420" r:id="rId83"/>
    <p:sldId id="421" r:id="rId84"/>
    <p:sldId id="422" r:id="rId85"/>
    <p:sldId id="423" r:id="rId86"/>
    <p:sldId id="424" r:id="rId87"/>
    <p:sldId id="425" r:id="rId88"/>
    <p:sldId id="426" r:id="rId89"/>
    <p:sldId id="427" r:id="rId90"/>
    <p:sldId id="428" r:id="rId91"/>
    <p:sldId id="429" r:id="rId92"/>
    <p:sldId id="430" r:id="rId93"/>
    <p:sldId id="431" r:id="rId94"/>
    <p:sldId id="432" r:id="rId95"/>
    <p:sldId id="433" r:id="rId96"/>
    <p:sldId id="434" r:id="rId97"/>
    <p:sldId id="435" r:id="rId98"/>
    <p:sldId id="436" r:id="rId99"/>
    <p:sldId id="470" r:id="rId100"/>
    <p:sldId id="471" r:id="rId101"/>
    <p:sldId id="472" r:id="rId102"/>
    <p:sldId id="473" r:id="rId103"/>
    <p:sldId id="474" r:id="rId104"/>
    <p:sldId id="475" r:id="rId105"/>
    <p:sldId id="476" r:id="rId106"/>
    <p:sldId id="477" r:id="rId107"/>
    <p:sldId id="478" r:id="rId108"/>
    <p:sldId id="479" r:id="rId109"/>
    <p:sldId id="480" r:id="rId110"/>
    <p:sldId id="481" r:id="rId111"/>
    <p:sldId id="500" r:id="rId112"/>
    <p:sldId id="498" r:id="rId113"/>
    <p:sldId id="482" r:id="rId114"/>
    <p:sldId id="483" r:id="rId115"/>
    <p:sldId id="484" r:id="rId116"/>
    <p:sldId id="485" r:id="rId117"/>
    <p:sldId id="486" r:id="rId118"/>
    <p:sldId id="487" r:id="rId119"/>
    <p:sldId id="488" r:id="rId120"/>
    <p:sldId id="497" r:id="rId121"/>
    <p:sldId id="499" r:id="rId122"/>
    <p:sldId id="489" r:id="rId123"/>
    <p:sldId id="490" r:id="rId124"/>
    <p:sldId id="491" r:id="rId125"/>
    <p:sldId id="492" r:id="rId126"/>
    <p:sldId id="493" r:id="rId127"/>
    <p:sldId id="494" r:id="rId128"/>
    <p:sldId id="495" r:id="rId129"/>
    <p:sldId id="496" r:id="rId13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kern="1200">
        <a:solidFill>
          <a:schemeClr val="tx1"/>
        </a:solidFill>
        <a:latin typeface="Tahoma" pitchFamily="34" charset="0"/>
        <a:ea typeface="宋体" pitchFamily="2" charset="-122"/>
        <a:cs typeface="+mn-cs"/>
      </a:defRPr>
    </a:lvl5pPr>
    <a:lvl6pPr marL="2286000" algn="l" defTabSz="914400" rtl="0" eaLnBrk="1" latinLnBrk="0" hangingPunct="1">
      <a:defRPr kern="1200">
        <a:solidFill>
          <a:schemeClr val="tx1"/>
        </a:solidFill>
        <a:latin typeface="Tahoma" pitchFamily="34" charset="0"/>
        <a:ea typeface="宋体" pitchFamily="2" charset="-122"/>
        <a:cs typeface="+mn-cs"/>
      </a:defRPr>
    </a:lvl6pPr>
    <a:lvl7pPr marL="2743200" algn="l" defTabSz="914400" rtl="0" eaLnBrk="1" latinLnBrk="0" hangingPunct="1">
      <a:defRPr kern="1200">
        <a:solidFill>
          <a:schemeClr val="tx1"/>
        </a:solidFill>
        <a:latin typeface="Tahoma" pitchFamily="34" charset="0"/>
        <a:ea typeface="宋体" pitchFamily="2" charset="-122"/>
        <a:cs typeface="+mn-cs"/>
      </a:defRPr>
    </a:lvl7pPr>
    <a:lvl8pPr marL="3200400" algn="l" defTabSz="914400" rtl="0" eaLnBrk="1" latinLnBrk="0" hangingPunct="1">
      <a:defRPr kern="1200">
        <a:solidFill>
          <a:schemeClr val="tx1"/>
        </a:solidFill>
        <a:latin typeface="Tahoma" pitchFamily="34" charset="0"/>
        <a:ea typeface="宋体" pitchFamily="2" charset="-122"/>
        <a:cs typeface="+mn-cs"/>
      </a:defRPr>
    </a:lvl8pPr>
    <a:lvl9pPr marL="3657600" algn="l" defTabSz="914400" rtl="0" eaLnBrk="1" latinLnBrk="0" hangingPunct="1">
      <a:defRPr kern="1200">
        <a:solidFill>
          <a:schemeClr val="tx1"/>
        </a:solidFill>
        <a:latin typeface="Tahoma"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66"/>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914" autoAdjust="0"/>
    <p:restoredTop sz="76007" autoAdjust="0"/>
  </p:normalViewPr>
  <p:slideViewPr>
    <p:cSldViewPr>
      <p:cViewPr>
        <p:scale>
          <a:sx n="72" d="100"/>
          <a:sy n="72" d="100"/>
        </p:scale>
        <p:origin x="-2202" y="-3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236"/>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image" Target="../media/image6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5" Type="http://schemas.openxmlformats.org/officeDocument/2006/relationships/image" Target="../media/image12.emf"/><Relationship Id="rId4"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9.wmf"/><Relationship Id="rId2" Type="http://schemas.openxmlformats.org/officeDocument/2006/relationships/image" Target="../media/image16.emf"/><Relationship Id="rId1" Type="http://schemas.openxmlformats.org/officeDocument/2006/relationships/image" Target="../media/image8.emf"/><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4505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130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506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506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4506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75E142BB-AB30-444F-B8DE-4B15C79A3F0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569FDB5-6F9D-44AD-928A-5FB6F2C9B543}" type="slidenum">
              <a:rPr lang="en-US" altLang="zh-CN" sz="1200">
                <a:latin typeface="Arial" charset="0"/>
              </a:rPr>
              <a:pPr algn="r"/>
              <a:t>2</a:t>
            </a:fld>
            <a:endParaRPr lang="en-US" altLang="zh-CN" sz="1200">
              <a:latin typeface="Arial"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0B4BBDF-C2BB-49EF-ABD6-0DF5E386D4AC}" type="slidenum">
              <a:rPr lang="en-US" altLang="zh-CN" sz="1200">
                <a:latin typeface="Arial" charset="0"/>
              </a:rPr>
              <a:pPr algn="r"/>
              <a:t>13</a:t>
            </a:fld>
            <a:endParaRPr lang="en-US" altLang="zh-CN" sz="1200">
              <a:latin typeface="Arial"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78CE6478-37F7-467A-AF3E-1FB2170AFA0A}" type="slidenum">
              <a:rPr lang="en-US" altLang="zh-CN" sz="1200">
                <a:latin typeface="Arial" charset="0"/>
              </a:rPr>
              <a:pPr algn="r"/>
              <a:t>14</a:t>
            </a:fld>
            <a:endParaRPr lang="en-US" altLang="zh-CN" sz="1200">
              <a:latin typeface="Arial"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74C30B3B-14AF-423F-B6D9-212E84854231}" type="slidenum">
              <a:rPr lang="en-US" altLang="zh-CN" sz="1200">
                <a:latin typeface="Arial" charset="0"/>
              </a:rPr>
              <a:pPr algn="r"/>
              <a:t>15</a:t>
            </a:fld>
            <a:endParaRPr lang="en-US" altLang="zh-CN" sz="1200">
              <a:latin typeface="Arial"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5DBAF1A-235B-4F62-867B-A4FB7406965C}" type="slidenum">
              <a:rPr lang="en-US" altLang="zh-CN" sz="1200">
                <a:latin typeface="Arial" charset="0"/>
              </a:rPr>
              <a:pPr algn="r"/>
              <a:t>16</a:t>
            </a:fld>
            <a:endParaRPr lang="en-US" altLang="zh-CN" sz="1200">
              <a:latin typeface="Arial"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567B5F0-7A30-4EAC-B4D4-1F84E745EE22}" type="slidenum">
              <a:rPr lang="en-US" altLang="zh-CN" sz="1200">
                <a:latin typeface="Arial" charset="0"/>
              </a:rPr>
              <a:pPr algn="r"/>
              <a:t>17</a:t>
            </a:fld>
            <a:endParaRPr lang="en-US" altLang="zh-CN" sz="1200">
              <a:latin typeface="Arial"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8066D0F-14D0-4116-8E13-DAB4D15C27D5}" type="slidenum">
              <a:rPr lang="en-US" altLang="zh-CN" sz="1200">
                <a:latin typeface="Arial" charset="0"/>
              </a:rPr>
              <a:pPr algn="r"/>
              <a:t>18</a:t>
            </a:fld>
            <a:endParaRPr lang="en-US" altLang="zh-CN" sz="1200">
              <a:latin typeface="Arial"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AD770D3-A079-460A-8168-62CE8396728B}" type="slidenum">
              <a:rPr lang="en-US" altLang="zh-CN" sz="1200">
                <a:latin typeface="Arial" charset="0"/>
              </a:rPr>
              <a:pPr algn="r"/>
              <a:t>19</a:t>
            </a:fld>
            <a:endParaRPr lang="en-US" altLang="zh-CN" sz="1200">
              <a:latin typeface="Arial"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471C645-9D6F-48E0-A502-C61B8EA9B8F8}" type="slidenum">
              <a:rPr lang="en-US" altLang="zh-CN" sz="1200">
                <a:latin typeface="Arial" charset="0"/>
              </a:rPr>
              <a:pPr algn="r"/>
              <a:t>20</a:t>
            </a:fld>
            <a:endParaRPr lang="en-US" altLang="zh-CN" sz="1200">
              <a:latin typeface="Arial"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956AB08-28A8-4770-BB47-2FD3CFB558B8}" type="slidenum">
              <a:rPr lang="en-US" altLang="zh-CN" sz="1200">
                <a:latin typeface="Arial" charset="0"/>
              </a:rPr>
              <a:pPr algn="r"/>
              <a:t>21</a:t>
            </a:fld>
            <a:endParaRPr lang="en-US" altLang="zh-CN" sz="1200">
              <a:latin typeface="Arial"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D64D596B-70DB-4CDC-9A13-C8779AF5C548}" type="slidenum">
              <a:rPr lang="en-US" altLang="zh-CN" sz="1200">
                <a:latin typeface="Arial" charset="0"/>
              </a:rPr>
              <a:pPr algn="r"/>
              <a:t>22</a:t>
            </a:fld>
            <a:endParaRPr lang="en-US" altLang="zh-CN" sz="1200">
              <a:latin typeface="Arial"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DD70E7E-05EA-433A-910D-4B0BB0D0AD62}" type="slidenum">
              <a:rPr lang="en-US" altLang="zh-CN" sz="1200">
                <a:latin typeface="Arial" charset="0"/>
              </a:rPr>
              <a:pPr algn="r"/>
              <a:t>3</a:t>
            </a:fld>
            <a:endParaRPr lang="en-US" altLang="zh-CN" sz="1200">
              <a:latin typeface="Arial"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E3954E3-8F04-42E0-8144-A93D721E855A}" type="slidenum">
              <a:rPr lang="en-US" altLang="zh-CN" sz="1200">
                <a:latin typeface="Arial" charset="0"/>
              </a:rPr>
              <a:pPr algn="r"/>
              <a:t>24</a:t>
            </a:fld>
            <a:endParaRPr lang="en-US" altLang="zh-CN" sz="1200">
              <a:latin typeface="Arial"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D5B15FC-FDE0-4C18-AA40-6F41BCCA0A32}" type="slidenum">
              <a:rPr lang="en-US" altLang="zh-CN" sz="1200">
                <a:latin typeface="Arial" charset="0"/>
              </a:rPr>
              <a:pPr algn="r"/>
              <a:t>25</a:t>
            </a:fld>
            <a:endParaRPr lang="en-US" altLang="zh-CN" sz="1200">
              <a:latin typeface="Arial"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E394719-D2FF-45EB-AD1A-DB82B8DEA55A}" type="slidenum">
              <a:rPr lang="en-US" altLang="zh-CN" sz="1200">
                <a:latin typeface="Arial" charset="0"/>
              </a:rPr>
              <a:pPr algn="r"/>
              <a:t>27</a:t>
            </a:fld>
            <a:endParaRPr lang="en-US" altLang="zh-CN" sz="1200">
              <a:latin typeface="Arial"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36F5411-AB94-42B8-934E-D29DB88AD8B7}" type="slidenum">
              <a:rPr lang="en-US" altLang="zh-CN" sz="1200">
                <a:latin typeface="Arial" charset="0"/>
              </a:rPr>
              <a:pPr algn="r"/>
              <a:t>28</a:t>
            </a:fld>
            <a:endParaRPr lang="en-US" altLang="zh-CN" sz="1200">
              <a:latin typeface="Arial"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286BD6D-7685-4E63-A044-DCB7F1A9BAB8}" type="slidenum">
              <a:rPr lang="en-US" altLang="zh-CN" sz="1200">
                <a:latin typeface="Arial" charset="0"/>
              </a:rPr>
              <a:pPr algn="r"/>
              <a:t>29</a:t>
            </a:fld>
            <a:endParaRPr lang="en-US" altLang="zh-CN" sz="1200">
              <a:latin typeface="Arial"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BAB716AB-09AE-419B-BFC7-518CE0D81536}" type="slidenum">
              <a:rPr lang="en-US" altLang="zh-CN" sz="1200">
                <a:latin typeface="Arial" charset="0"/>
              </a:rPr>
              <a:pPr algn="r"/>
              <a:t>31</a:t>
            </a:fld>
            <a:endParaRPr lang="en-US" altLang="zh-CN" sz="1200">
              <a:latin typeface="Arial"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9ACE9E2-67A1-45F3-A1D7-46FFB52495BB}" type="slidenum">
              <a:rPr lang="en-US" altLang="zh-CN" sz="1200">
                <a:latin typeface="Arial" charset="0"/>
              </a:rPr>
              <a:pPr algn="r"/>
              <a:t>32</a:t>
            </a:fld>
            <a:endParaRPr lang="en-US" altLang="zh-CN" sz="1200">
              <a:latin typeface="Arial"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F3D14E9-AE1B-42D9-946E-33C48108C6C1}" type="slidenum">
              <a:rPr lang="en-US" altLang="zh-CN" sz="1200">
                <a:latin typeface="Arial" charset="0"/>
              </a:rPr>
              <a:pPr algn="r"/>
              <a:t>33</a:t>
            </a:fld>
            <a:endParaRPr lang="en-US" altLang="zh-CN" sz="1200">
              <a:latin typeface="Arial"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192F024-6257-4125-B1A3-BF594A946E71}" type="slidenum">
              <a:rPr lang="en-US" altLang="zh-CN" sz="1200">
                <a:latin typeface="Arial" charset="0"/>
              </a:rPr>
              <a:pPr algn="r"/>
              <a:t>34</a:t>
            </a:fld>
            <a:endParaRPr lang="en-US" altLang="zh-CN" sz="1200">
              <a:latin typeface="Arial"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59A6E9B-9416-4A12-A74C-851B3C52C6B3}" type="slidenum">
              <a:rPr lang="en-US" altLang="zh-CN" sz="1200">
                <a:latin typeface="Arial" charset="0"/>
              </a:rPr>
              <a:pPr algn="r"/>
              <a:t>35</a:t>
            </a:fld>
            <a:endParaRPr lang="en-US" altLang="zh-CN" sz="1200">
              <a:latin typeface="Arial"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61E715F-361D-441E-8E03-1A1284CAEBA3}" type="slidenum">
              <a:rPr lang="en-US" altLang="zh-CN" sz="1200">
                <a:latin typeface="Arial" charset="0"/>
              </a:rPr>
              <a:pPr algn="r"/>
              <a:t>6</a:t>
            </a:fld>
            <a:endParaRPr lang="en-US" altLang="zh-CN" sz="1200">
              <a:latin typeface="Arial"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89726BBC-60FF-4E52-8EFC-71125D8B86F0}" type="slidenum">
              <a:rPr lang="en-US" altLang="zh-CN" sz="1200">
                <a:latin typeface="Arial" charset="0"/>
              </a:rPr>
              <a:pPr algn="r"/>
              <a:t>36</a:t>
            </a:fld>
            <a:endParaRPr lang="en-US" altLang="zh-CN" sz="1200">
              <a:latin typeface="Arial"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378B09CE-648F-4CA3-AA37-331A532F6036}" type="slidenum">
              <a:rPr lang="en-US" altLang="zh-CN" sz="1200">
                <a:latin typeface="Arial" charset="0"/>
              </a:rPr>
              <a:pPr algn="r"/>
              <a:t>38</a:t>
            </a:fld>
            <a:endParaRPr lang="en-US" altLang="zh-CN" sz="1200">
              <a:latin typeface="Arial"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8F30C417-2FC6-4465-A0E3-19DC276F89CA}" type="slidenum">
              <a:rPr lang="en-US" altLang="zh-CN" sz="1200">
                <a:latin typeface="Arial" charset="0"/>
              </a:rPr>
              <a:pPr algn="r"/>
              <a:t>39</a:t>
            </a:fld>
            <a:endParaRPr lang="en-US" altLang="zh-CN" sz="1200">
              <a:latin typeface="Arial"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B8BEB2C-4C77-4464-864D-D97E8DC5B603}" type="slidenum">
              <a:rPr lang="en-US" altLang="zh-CN" sz="1200">
                <a:latin typeface="Arial" charset="0"/>
              </a:rPr>
              <a:pPr algn="r"/>
              <a:t>40</a:t>
            </a:fld>
            <a:endParaRPr lang="en-US" altLang="zh-CN" sz="1200">
              <a:latin typeface="Arial"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7EE94D65-1AC5-4570-BA31-105341264478}" type="slidenum">
              <a:rPr lang="en-US" altLang="zh-CN" sz="1200">
                <a:latin typeface="Arial" charset="0"/>
              </a:rPr>
              <a:pPr algn="r"/>
              <a:t>41</a:t>
            </a:fld>
            <a:endParaRPr lang="en-US" altLang="zh-CN" sz="1200">
              <a:latin typeface="Arial"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D528C50-5B0E-41BF-93AE-8DA6091F7FB8}" type="slidenum">
              <a:rPr lang="en-US" altLang="zh-CN" sz="1200">
                <a:latin typeface="Arial" charset="0"/>
              </a:rPr>
              <a:pPr algn="r"/>
              <a:t>42</a:t>
            </a:fld>
            <a:endParaRPr lang="en-US" altLang="zh-CN" sz="1200">
              <a:latin typeface="Arial"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445E35D-2002-4520-A2E9-E465942B0F77}" type="slidenum">
              <a:rPr lang="en-US" altLang="zh-CN" sz="1200">
                <a:latin typeface="Arial" charset="0"/>
              </a:rPr>
              <a:pPr algn="r"/>
              <a:t>44</a:t>
            </a:fld>
            <a:endParaRPr lang="en-US" altLang="zh-CN" sz="1200">
              <a:latin typeface="Arial" charset="0"/>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881DC012-6F63-4847-84CE-606DF119C882}" type="slidenum">
              <a:rPr lang="en-US" altLang="zh-CN" sz="1200">
                <a:latin typeface="Arial" charset="0"/>
              </a:rPr>
              <a:pPr algn="r"/>
              <a:t>45</a:t>
            </a:fld>
            <a:endParaRPr lang="en-US" altLang="zh-CN" sz="1200">
              <a:latin typeface="Arial"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FE2C9CB-8EBD-42DD-8AE8-07D9C4D1C91D}" type="slidenum">
              <a:rPr lang="en-US" altLang="zh-CN" sz="1200">
                <a:latin typeface="Arial" charset="0"/>
              </a:rPr>
              <a:pPr algn="r"/>
              <a:t>46</a:t>
            </a:fld>
            <a:endParaRPr lang="en-US" altLang="zh-CN" sz="1200">
              <a:latin typeface="Arial"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42D0FE6-55C3-4273-AD48-0AD802ABC2FF}" type="slidenum">
              <a:rPr lang="en-US" altLang="zh-CN" sz="1200">
                <a:latin typeface="Arial" charset="0"/>
              </a:rPr>
              <a:pPr algn="r"/>
              <a:t>47</a:t>
            </a:fld>
            <a:endParaRPr lang="en-US" altLang="zh-CN" sz="1200">
              <a:latin typeface="Arial" charset="0"/>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84D8E19C-8DD6-430A-B750-BC4D8DC1532A}" type="slidenum">
              <a:rPr lang="en-US" altLang="zh-CN" sz="1200">
                <a:latin typeface="Arial" charset="0"/>
              </a:rPr>
              <a:pPr algn="r"/>
              <a:t>7</a:t>
            </a:fld>
            <a:endParaRPr lang="en-US" altLang="zh-CN" sz="1200">
              <a:latin typeface="Arial"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0F0FC4C-AC6A-4549-B02E-B716BB3139DD}" type="slidenum">
              <a:rPr lang="en-US" altLang="zh-CN" sz="1200">
                <a:latin typeface="Arial" charset="0"/>
              </a:rPr>
              <a:pPr algn="r"/>
              <a:t>49</a:t>
            </a:fld>
            <a:endParaRPr lang="en-US" altLang="zh-CN" sz="1200">
              <a:latin typeface="Arial"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800979F-E304-4EAD-9D7D-2DA65F16F00A}" type="slidenum">
              <a:rPr lang="en-US" altLang="zh-CN" sz="1200">
                <a:latin typeface="Arial" charset="0"/>
              </a:rPr>
              <a:pPr algn="r"/>
              <a:t>50</a:t>
            </a:fld>
            <a:endParaRPr lang="en-US" altLang="zh-CN" sz="1200">
              <a:latin typeface="Arial"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D74C2035-0890-4EFB-8875-7126ACB1DF93}" type="slidenum">
              <a:rPr lang="en-US" altLang="zh-CN" sz="1200">
                <a:latin typeface="Arial" charset="0"/>
              </a:rPr>
              <a:pPr algn="r"/>
              <a:t>51</a:t>
            </a:fld>
            <a:endParaRPr lang="en-US" altLang="zh-CN" sz="1200">
              <a:latin typeface="Arial" charset="0"/>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8060BF7-FDDD-44B8-9D91-D14AAB97400C}" type="slidenum">
              <a:rPr lang="en-US" altLang="zh-CN" sz="1200">
                <a:latin typeface="Arial" charset="0"/>
              </a:rPr>
              <a:pPr algn="r"/>
              <a:t>52</a:t>
            </a:fld>
            <a:endParaRPr lang="en-US" altLang="zh-CN" sz="1200">
              <a:latin typeface="Arial" charset="0"/>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B865E88-8889-4FC5-98DD-67FBCA3295AC}" type="slidenum">
              <a:rPr lang="en-US" altLang="zh-CN" sz="1200">
                <a:latin typeface="Arial" charset="0"/>
              </a:rPr>
              <a:pPr algn="r"/>
              <a:t>53</a:t>
            </a:fld>
            <a:endParaRPr lang="en-US" altLang="zh-CN" sz="1200">
              <a:latin typeface="Arial" charset="0"/>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40A8CD4-F702-41A2-9FD8-35F246B77B1E}" type="slidenum">
              <a:rPr lang="en-US" altLang="zh-CN" sz="1200">
                <a:latin typeface="Arial" charset="0"/>
              </a:rPr>
              <a:pPr algn="r"/>
              <a:t>54</a:t>
            </a:fld>
            <a:endParaRPr lang="en-US" altLang="zh-CN" sz="1200">
              <a:latin typeface="Arial"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8429A3D5-D694-48CC-9B9E-8ABED2BE87A3}" type="slidenum">
              <a:rPr lang="en-US" altLang="zh-CN" sz="1200">
                <a:latin typeface="Arial" charset="0"/>
              </a:rPr>
              <a:pPr algn="r"/>
              <a:t>55</a:t>
            </a:fld>
            <a:endParaRPr lang="en-US" altLang="zh-CN" sz="1200">
              <a:latin typeface="Arial" charset="0"/>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C2EDD07-27E5-4532-A102-5E3352F911F9}" type="slidenum">
              <a:rPr lang="en-US" altLang="zh-CN" sz="1200">
                <a:latin typeface="Arial" charset="0"/>
              </a:rPr>
              <a:pPr algn="r"/>
              <a:t>56</a:t>
            </a:fld>
            <a:endParaRPr lang="en-US" altLang="zh-CN" sz="1200">
              <a:latin typeface="Arial"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E38BAFC-B2A1-45F3-A8D1-914A6A4F69B0}" type="slidenum">
              <a:rPr lang="en-US" altLang="zh-CN" sz="1200">
                <a:latin typeface="Arial" charset="0"/>
              </a:rPr>
              <a:pPr algn="r"/>
              <a:t>57</a:t>
            </a:fld>
            <a:endParaRPr lang="en-US" altLang="zh-CN" sz="1200">
              <a:latin typeface="Arial" charset="0"/>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3C2569C-436F-4B68-BFCE-65C1CA16DED8}" type="slidenum">
              <a:rPr lang="en-US" altLang="zh-CN" sz="1200">
                <a:latin typeface="Arial" charset="0"/>
              </a:rPr>
              <a:pPr algn="r"/>
              <a:t>58</a:t>
            </a:fld>
            <a:endParaRPr lang="en-US" altLang="zh-CN" sz="1200">
              <a:latin typeface="Arial" charset="0"/>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0489E4E-F62D-433B-9223-1B901480DFB0}" type="slidenum">
              <a:rPr lang="en-US" altLang="zh-CN" sz="1200">
                <a:latin typeface="Arial" charset="0"/>
              </a:rPr>
              <a:pPr algn="r"/>
              <a:t>8</a:t>
            </a:fld>
            <a:endParaRPr lang="en-US" altLang="zh-CN" sz="1200">
              <a:latin typeface="Arial"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98D4236-D8CF-4B84-9774-A0693E8119C3}" type="slidenum">
              <a:rPr lang="en-US" altLang="zh-CN" sz="1200">
                <a:latin typeface="Arial" charset="0"/>
              </a:rPr>
              <a:pPr algn="r"/>
              <a:t>59</a:t>
            </a:fld>
            <a:endParaRPr lang="en-US" altLang="zh-CN" sz="1200">
              <a:latin typeface="Arial" charset="0"/>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C87F3AD-FE77-401A-9DE8-EAA519B240AB}" type="slidenum">
              <a:rPr lang="en-US" altLang="zh-CN" sz="1200">
                <a:latin typeface="Arial" charset="0"/>
              </a:rPr>
              <a:pPr algn="r"/>
              <a:t>60</a:t>
            </a:fld>
            <a:endParaRPr lang="en-US" altLang="zh-CN" sz="1200">
              <a:latin typeface="Arial"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D72D84F-3CFB-46DB-9A8D-25543D8D965D}" type="slidenum">
              <a:rPr lang="en-US" altLang="zh-CN" sz="1200">
                <a:latin typeface="Arial" charset="0"/>
              </a:rPr>
              <a:pPr algn="r"/>
              <a:t>62</a:t>
            </a:fld>
            <a:endParaRPr lang="en-US" altLang="zh-CN" sz="1200">
              <a:latin typeface="Arial" charset="0"/>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CE165B0-1C50-42B9-93D2-54BFCEEFF4D8}" type="slidenum">
              <a:rPr lang="en-US" altLang="zh-CN" sz="1200">
                <a:latin typeface="Arial" charset="0"/>
              </a:rPr>
              <a:pPr algn="r"/>
              <a:t>63</a:t>
            </a:fld>
            <a:endParaRPr lang="en-US" altLang="zh-CN" sz="1200">
              <a:latin typeface="Arial" charset="0"/>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p:spPr>
        <p:txBody>
          <a:bodyPr/>
          <a:lstStyle/>
          <a:p>
            <a:r>
              <a:rPr lang="en-US" altLang="zh-CN" smtClean="0"/>
              <a:t>Fig. 2.5</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D14D165-25AB-4373-9DCE-D3F323E556D0}" type="slidenum">
              <a:rPr lang="en-US" altLang="zh-CN" sz="1200">
                <a:latin typeface="Arial" charset="0"/>
              </a:rPr>
              <a:pPr algn="r"/>
              <a:t>64</a:t>
            </a:fld>
            <a:endParaRPr lang="en-US" altLang="zh-CN" sz="1200">
              <a:latin typeface="Arial" charset="0"/>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1D8D5F4-BE8A-4744-9CD3-93A7B38BEDBD}" type="slidenum">
              <a:rPr lang="en-US" altLang="zh-CN" sz="1200">
                <a:latin typeface="Arial" charset="0"/>
              </a:rPr>
              <a:pPr algn="r"/>
              <a:t>71</a:t>
            </a:fld>
            <a:endParaRPr lang="en-US" altLang="zh-CN" sz="1200">
              <a:latin typeface="Arial" charset="0"/>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7A17AB3-C124-4564-9E02-C5B9904237DB}" type="slidenum">
              <a:rPr lang="en-US" altLang="zh-CN" sz="1200">
                <a:latin typeface="Arial" charset="0"/>
              </a:rPr>
              <a:pPr algn="r"/>
              <a:t>75</a:t>
            </a:fld>
            <a:endParaRPr lang="en-US" altLang="zh-CN" sz="1200">
              <a:latin typeface="Arial"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8CD2453-D6DE-4B05-A904-944EC7346B71}" type="slidenum">
              <a:rPr lang="en-US" altLang="zh-CN" sz="1200">
                <a:latin typeface="Arial" charset="0"/>
              </a:rPr>
              <a:pPr algn="r"/>
              <a:t>76</a:t>
            </a:fld>
            <a:endParaRPr lang="en-US" altLang="zh-CN" sz="1200">
              <a:latin typeface="Arial"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DE74969-BFBE-4E78-BFBC-C7A50D436EB6}" type="slidenum">
              <a:rPr lang="en-US" altLang="zh-CN" sz="1200">
                <a:latin typeface="Arial" charset="0"/>
              </a:rPr>
              <a:pPr algn="r"/>
              <a:t>77</a:t>
            </a:fld>
            <a:endParaRPr lang="en-US" altLang="zh-CN" sz="1200">
              <a:latin typeface="Arial" charset="0"/>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72319F1C-BAE2-4B40-9772-1193FE020DBD}" type="slidenum">
              <a:rPr lang="en-US" altLang="zh-CN" sz="1200">
                <a:latin typeface="Arial" charset="0"/>
              </a:rPr>
              <a:pPr algn="r"/>
              <a:t>78</a:t>
            </a:fld>
            <a:endParaRPr lang="en-US" altLang="zh-CN" sz="1200">
              <a:latin typeface="Arial" charset="0"/>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p:spPr>
        <p:txBody>
          <a:bodyPr/>
          <a:lstStyle/>
          <a:p>
            <a:pPr eaLnBrk="1" hangingPunct="1"/>
            <a:endParaRPr lang="zh-CN" altLang="zh-CN"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B72741BD-5C92-4A1F-9574-127072E7375C}" type="slidenum">
              <a:rPr lang="en-US" altLang="zh-CN" sz="1200">
                <a:latin typeface="Arial" charset="0"/>
              </a:rPr>
              <a:pPr algn="r"/>
              <a:t>9</a:t>
            </a:fld>
            <a:endParaRPr lang="en-US" altLang="zh-CN" sz="1200">
              <a:latin typeface="Arial"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9B1A426-1DBA-41C6-94B5-B909BDD18D3D}" type="slidenum">
              <a:rPr lang="en-US" altLang="zh-CN" sz="1200">
                <a:latin typeface="Arial" charset="0"/>
              </a:rPr>
              <a:pPr algn="r"/>
              <a:t>80</a:t>
            </a:fld>
            <a:endParaRPr lang="en-US" altLang="zh-CN" sz="1200">
              <a:latin typeface="Arial" charset="0"/>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66ECDAC-B25A-4B68-A542-38EC098DC480}" type="slidenum">
              <a:rPr lang="en-US" altLang="zh-CN" sz="1200">
                <a:latin typeface="Arial" charset="0"/>
              </a:rPr>
              <a:pPr algn="r"/>
              <a:t>81</a:t>
            </a:fld>
            <a:endParaRPr lang="en-US" altLang="zh-CN" sz="1200">
              <a:latin typeface="Arial" charset="0"/>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AD4210E-D360-4226-88EC-6D25A678E7B0}" type="slidenum">
              <a:rPr lang="en-US" altLang="zh-CN" sz="1200">
                <a:latin typeface="Arial" charset="0"/>
              </a:rPr>
              <a:pPr algn="r"/>
              <a:t>82</a:t>
            </a:fld>
            <a:endParaRPr lang="en-US" altLang="zh-CN" sz="1200">
              <a:latin typeface="Arial"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AB28720-D292-445F-B675-E1CC1869B5D5}" type="slidenum">
              <a:rPr lang="en-US" altLang="zh-CN" sz="1200">
                <a:latin typeface="Arial" charset="0"/>
              </a:rPr>
              <a:pPr algn="r"/>
              <a:t>83</a:t>
            </a:fld>
            <a:endParaRPr lang="en-US" altLang="zh-CN" sz="1200">
              <a:latin typeface="Arial"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BF33750-59A3-4EA9-98C2-4F3F5897CA30}" type="slidenum">
              <a:rPr lang="en-US" altLang="zh-CN" sz="1200">
                <a:latin typeface="Arial" charset="0"/>
              </a:rPr>
              <a:pPr algn="r"/>
              <a:t>84</a:t>
            </a:fld>
            <a:endParaRPr lang="en-US" altLang="zh-CN" sz="1200">
              <a:latin typeface="Arial" charset="0"/>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AE73CC4-FAD7-4C70-899E-AFDE532BD5A6}" type="slidenum">
              <a:rPr lang="en-US" altLang="zh-CN" sz="1200">
                <a:latin typeface="Arial" charset="0"/>
              </a:rPr>
              <a:pPr algn="r"/>
              <a:t>85</a:t>
            </a:fld>
            <a:endParaRPr lang="en-US" altLang="zh-CN" sz="1200">
              <a:latin typeface="Arial"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E0C199E-9221-4316-A145-79071C4D9CB1}" type="slidenum">
              <a:rPr lang="en-US" altLang="zh-CN" sz="1200">
                <a:latin typeface="Arial" charset="0"/>
              </a:rPr>
              <a:pPr algn="r"/>
              <a:t>86</a:t>
            </a:fld>
            <a:endParaRPr lang="en-US" altLang="zh-CN" sz="1200">
              <a:latin typeface="Arial"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DE811A-AEE0-4612-9E8A-31269B282D05}" type="slidenum">
              <a:rPr lang="en-US" altLang="zh-CN" sz="1200">
                <a:latin typeface="Arial" charset="0"/>
              </a:rPr>
              <a:pPr algn="r"/>
              <a:t>88</a:t>
            </a:fld>
            <a:endParaRPr lang="en-US" altLang="zh-CN" sz="1200">
              <a:latin typeface="Arial" charset="0"/>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0A9A82B-0837-4E74-B165-EC5649A1BFAA}" type="slidenum">
              <a:rPr lang="en-US" altLang="zh-CN" sz="1200">
                <a:latin typeface="Arial" charset="0"/>
              </a:rPr>
              <a:pPr algn="r"/>
              <a:t>89</a:t>
            </a:fld>
            <a:endParaRPr lang="en-US" altLang="zh-CN" sz="1200">
              <a:latin typeface="Arial" charset="0"/>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5D764BE-9143-4500-82EC-E6FCE99E89F1}" type="slidenum">
              <a:rPr lang="en-US" altLang="zh-CN" sz="1200">
                <a:latin typeface="Arial" charset="0"/>
              </a:rPr>
              <a:pPr algn="r"/>
              <a:t>90</a:t>
            </a:fld>
            <a:endParaRPr lang="en-US" altLang="zh-CN" sz="1200">
              <a:latin typeface="Arial" charset="0"/>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E7A50B0-7147-4F0C-A3D0-77A325A32F0C}" type="slidenum">
              <a:rPr lang="en-US" altLang="zh-CN" sz="1200">
                <a:latin typeface="Arial" charset="0"/>
              </a:rPr>
              <a:pPr algn="r"/>
              <a:t>10</a:t>
            </a:fld>
            <a:endParaRPr lang="en-US" altLang="zh-CN" sz="1200">
              <a:latin typeface="Arial"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5AF9C42-0905-4F44-ADF9-A9B8F04088FA}" type="slidenum">
              <a:rPr lang="en-US" altLang="zh-CN" sz="1200">
                <a:latin typeface="Arial" charset="0"/>
              </a:rPr>
              <a:pPr algn="r"/>
              <a:t>91</a:t>
            </a:fld>
            <a:endParaRPr lang="en-US" altLang="zh-CN" sz="1200">
              <a:latin typeface="Arial"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47AD5D7-DFF5-4572-AA1B-545B37D260AE}" type="slidenum">
              <a:rPr lang="en-US" altLang="zh-CN" sz="1200">
                <a:latin typeface="Arial" charset="0"/>
              </a:rPr>
              <a:pPr algn="r"/>
              <a:t>92</a:t>
            </a:fld>
            <a:endParaRPr lang="en-US" altLang="zh-CN" sz="1200">
              <a:latin typeface="Arial"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B9F7F67-DB3B-4FBA-93C3-E1A2CCB7E39E}" type="slidenum">
              <a:rPr lang="en-US" altLang="zh-CN" sz="1200">
                <a:latin typeface="Arial" charset="0"/>
              </a:rPr>
              <a:pPr algn="r"/>
              <a:t>93</a:t>
            </a:fld>
            <a:endParaRPr lang="en-US" altLang="zh-CN" sz="1200">
              <a:latin typeface="Arial"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CFC9D4A-279C-4F53-BFAE-EC340F688E1E}" type="slidenum">
              <a:rPr lang="en-US" altLang="zh-CN" sz="1200">
                <a:latin typeface="Arial" charset="0"/>
              </a:rPr>
              <a:pPr algn="r"/>
              <a:t>94</a:t>
            </a:fld>
            <a:endParaRPr lang="en-US" altLang="zh-CN" sz="1200">
              <a:latin typeface="Arial"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A67CCAA-F8D5-4FB6-ADBB-2103D3BB172E}" type="slidenum">
              <a:rPr lang="en-US" altLang="zh-CN" sz="1200">
                <a:latin typeface="Arial" charset="0"/>
              </a:rPr>
              <a:pPr algn="r"/>
              <a:t>95</a:t>
            </a:fld>
            <a:endParaRPr lang="en-US" altLang="zh-CN" sz="1200">
              <a:latin typeface="Arial"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34F30D2-3765-4386-8EE3-6A3A362AB644}" type="slidenum">
              <a:rPr lang="en-US" altLang="zh-CN" sz="1200">
                <a:latin typeface="Arial" charset="0"/>
              </a:rPr>
              <a:pPr algn="r"/>
              <a:t>97</a:t>
            </a:fld>
            <a:endParaRPr lang="en-US" altLang="zh-CN" sz="1200">
              <a:latin typeface="Arial" charset="0"/>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D9814E1E-9DF5-4F7C-9A0B-51010E7FBC4A}" type="slidenum">
              <a:rPr lang="en-US" altLang="zh-CN" sz="1200">
                <a:latin typeface="Arial" charset="0"/>
              </a:rPr>
              <a:pPr algn="r"/>
              <a:t>98</a:t>
            </a:fld>
            <a:endParaRPr lang="en-US" altLang="zh-CN" sz="1200">
              <a:latin typeface="Arial" charset="0"/>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AE0CA78-E043-4A2C-AE9A-AA29FF18DD73}" type="slidenum">
              <a:rPr lang="en-US" altLang="zh-CN" sz="1200">
                <a:latin typeface="Arial" charset="0"/>
              </a:rPr>
              <a:pPr algn="r"/>
              <a:t>99</a:t>
            </a:fld>
            <a:endParaRPr lang="en-US" altLang="zh-CN" sz="1200">
              <a:latin typeface="Arial" charset="0"/>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B2787B9-C772-415D-B3C3-79753837CB48}" type="slidenum">
              <a:rPr lang="en-US" altLang="zh-CN" sz="1200">
                <a:latin typeface="Arial" charset="0"/>
              </a:rPr>
              <a:pPr algn="r"/>
              <a:t>101</a:t>
            </a:fld>
            <a:endParaRPr lang="en-US" altLang="zh-CN" sz="1200">
              <a:latin typeface="Arial" charset="0"/>
            </a:endParaRPr>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F7ACCB5-655B-402B-9A41-B771345CFF1E}" type="slidenum">
              <a:rPr lang="en-US" altLang="zh-CN" sz="1200">
                <a:latin typeface="Arial" charset="0"/>
              </a:rPr>
              <a:pPr algn="r"/>
              <a:t>102</a:t>
            </a:fld>
            <a:endParaRPr lang="en-US" altLang="zh-CN" sz="1200">
              <a:latin typeface="Arial" charset="0"/>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206F914-0B4D-4811-8F76-5A4222D99E8E}" type="slidenum">
              <a:rPr lang="en-US" altLang="zh-CN" sz="1200">
                <a:latin typeface="Arial" charset="0"/>
              </a:rPr>
              <a:pPr algn="r"/>
              <a:t>11</a:t>
            </a:fld>
            <a:endParaRPr lang="en-US" altLang="zh-CN" sz="1200">
              <a:latin typeface="Arial"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04053C5-087B-4FC3-9B96-D4081F170EC9}" type="slidenum">
              <a:rPr lang="en-US" altLang="zh-CN" sz="1200">
                <a:latin typeface="Arial" charset="0"/>
              </a:rPr>
              <a:pPr algn="r"/>
              <a:t>103</a:t>
            </a:fld>
            <a:endParaRPr lang="en-US" altLang="zh-CN" sz="1200">
              <a:latin typeface="Arial" charset="0"/>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77255458-98A8-432F-AF3F-2510C9292EBC}" type="slidenum">
              <a:rPr lang="en-US" altLang="zh-CN" sz="1200">
                <a:latin typeface="Arial" charset="0"/>
              </a:rPr>
              <a:pPr algn="r"/>
              <a:t>104</a:t>
            </a:fld>
            <a:endParaRPr lang="en-US" altLang="zh-CN" sz="1200">
              <a:latin typeface="Arial" charset="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85D716B9-56FC-4E6E-AA05-D34A33F8D9D0}" type="slidenum">
              <a:rPr lang="en-US" altLang="zh-CN" sz="1200">
                <a:latin typeface="Arial" charset="0"/>
              </a:rPr>
              <a:pPr algn="r"/>
              <a:t>105</a:t>
            </a:fld>
            <a:endParaRPr lang="en-US" altLang="zh-CN" sz="1200">
              <a:latin typeface="Arial" charset="0"/>
            </a:endParaRPr>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8505E3F-3EAF-476C-8AE1-CFFDA4D54590}" type="slidenum">
              <a:rPr lang="en-US" altLang="zh-CN" sz="1200">
                <a:latin typeface="Arial" charset="0"/>
              </a:rPr>
              <a:pPr algn="r"/>
              <a:t>106</a:t>
            </a:fld>
            <a:endParaRPr lang="en-US" altLang="zh-CN" sz="1200">
              <a:latin typeface="Arial" charset="0"/>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93B8727-114F-4D94-B1EE-C1E82565653C}" type="slidenum">
              <a:rPr lang="en-US" altLang="zh-CN" sz="1200">
                <a:latin typeface="Arial" charset="0"/>
              </a:rPr>
              <a:pPr algn="r"/>
              <a:t>107</a:t>
            </a:fld>
            <a:endParaRPr lang="en-US" altLang="zh-CN" sz="1200">
              <a:latin typeface="Arial" charset="0"/>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59F13C3-E34E-4CDD-ABC0-0C568C880AC7}" type="slidenum">
              <a:rPr lang="en-US" altLang="zh-CN" sz="1200">
                <a:latin typeface="Arial" charset="0"/>
              </a:rPr>
              <a:pPr algn="r"/>
              <a:t>108</a:t>
            </a:fld>
            <a:endParaRPr lang="en-US" altLang="zh-CN" sz="1200">
              <a:latin typeface="Arial"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pPr eaLnBrk="1" hangingPunct="1"/>
            <a:endParaRPr lang="zh-CN" altLang="zh-CN" dirty="0"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85F52ECB-96D3-45B3-AA55-C3E039864AED}" type="slidenum">
              <a:rPr lang="en-US" altLang="zh-CN" sz="1200">
                <a:latin typeface="Arial" charset="0"/>
              </a:rPr>
              <a:pPr algn="r"/>
              <a:t>109</a:t>
            </a:fld>
            <a:endParaRPr lang="en-US" altLang="zh-CN" sz="1200">
              <a:latin typeface="Arial" charset="0"/>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p:spPr>
        <p:txBody>
          <a:bodyPr/>
          <a:lstStyle/>
          <a:p>
            <a:pPr eaLnBrk="1" hangingPunct="1"/>
            <a:r>
              <a:rPr lang="en-US" altLang="zh-CN" smtClean="0"/>
              <a:t>Fig. 2.10</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CEC6091-59BF-4D60-A80A-68D6EC9AD6F1}" type="slidenum">
              <a:rPr lang="en-US" altLang="zh-CN" sz="1200">
                <a:latin typeface="Arial" charset="0"/>
              </a:rPr>
              <a:pPr algn="r"/>
              <a:t>110</a:t>
            </a:fld>
            <a:endParaRPr lang="en-US" altLang="zh-CN" sz="1200">
              <a:latin typeface="Arial"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7ABF502-364B-4A3C-B4ED-6838FBDF697E}" type="slidenum">
              <a:rPr lang="en-US" altLang="zh-CN" sz="1200">
                <a:latin typeface="Arial" charset="0"/>
              </a:rPr>
              <a:pPr algn="r"/>
              <a:t>113</a:t>
            </a:fld>
            <a:endParaRPr lang="en-US" altLang="zh-CN" sz="1200">
              <a:latin typeface="Arial"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p:spPr>
        <p:txBody>
          <a:bodyPr/>
          <a:lstStyle/>
          <a:p>
            <a:pPr eaLnBrk="1" hangingPunct="1"/>
            <a:r>
              <a:rPr lang="en-US" altLang="zh-CN" smtClean="0"/>
              <a:t>Fig. 2.12</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71402B35-B144-472B-9B01-9BE8A94687F5}" type="slidenum">
              <a:rPr lang="en-US" altLang="zh-CN" sz="1200">
                <a:latin typeface="Arial" charset="0"/>
              </a:rPr>
              <a:pPr algn="r"/>
              <a:t>114</a:t>
            </a:fld>
            <a:endParaRPr lang="en-US" altLang="zh-CN" sz="1200">
              <a:latin typeface="Arial"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882B1DBE-D39E-43E3-A3B6-FA71F85E14C6}" type="slidenum">
              <a:rPr lang="en-US" altLang="zh-CN" sz="1200">
                <a:latin typeface="Arial" charset="0"/>
              </a:rPr>
              <a:pPr algn="r"/>
              <a:t>12</a:t>
            </a:fld>
            <a:endParaRPr lang="en-US" altLang="zh-CN" sz="1200">
              <a:latin typeface="Arial"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33FDA804-7A65-4A26-90FB-1955351F46DC}" type="slidenum">
              <a:rPr lang="en-US" altLang="zh-CN" sz="1200">
                <a:latin typeface="Arial" charset="0"/>
              </a:rPr>
              <a:pPr algn="r"/>
              <a:t>115</a:t>
            </a:fld>
            <a:endParaRPr lang="en-US" altLang="zh-CN" sz="1200">
              <a:latin typeface="Arial"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D20665C-6340-4478-B920-2BB556C90978}" type="slidenum">
              <a:rPr lang="en-US" altLang="zh-CN" sz="1200">
                <a:latin typeface="Arial" charset="0"/>
              </a:rPr>
              <a:pPr algn="r"/>
              <a:t>116</a:t>
            </a:fld>
            <a:endParaRPr lang="en-US" altLang="zh-CN" sz="1200">
              <a:latin typeface="Arial" charset="0"/>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CE8FAA1-FE15-459C-9112-E13B1303B5A2}" type="slidenum">
              <a:rPr lang="en-US" altLang="zh-CN" sz="1200">
                <a:latin typeface="Arial" charset="0"/>
              </a:rPr>
              <a:pPr algn="r"/>
              <a:t>117</a:t>
            </a:fld>
            <a:endParaRPr lang="en-US" altLang="zh-CN" sz="1200">
              <a:latin typeface="Arial" charset="0"/>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a:ln/>
        </p:spPr>
        <p:txBody>
          <a:bodyPr/>
          <a:lstStyle/>
          <a:p>
            <a:pPr eaLnBrk="1" hangingPunct="1"/>
            <a:r>
              <a:rPr lang="en-US" altLang="zh-CN" smtClean="0"/>
              <a:t>Fig. 2.13</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0AF0C68-7C8F-4072-A17F-71EE8D866DE8}" type="slidenum">
              <a:rPr lang="en-US" altLang="zh-CN" sz="1200">
                <a:latin typeface="Arial" charset="0"/>
              </a:rPr>
              <a:pPr algn="r"/>
              <a:t>118</a:t>
            </a:fld>
            <a:endParaRPr lang="en-US" altLang="zh-CN" sz="1200">
              <a:latin typeface="Arial"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3FC2B8E-5CC0-4F45-9E33-9BC5F92DF06C}" type="slidenum">
              <a:rPr lang="en-US" altLang="zh-CN" sz="1200">
                <a:latin typeface="Arial" charset="0"/>
              </a:rPr>
              <a:pPr algn="r"/>
              <a:t>119</a:t>
            </a:fld>
            <a:endParaRPr lang="en-US" altLang="zh-CN" sz="1200">
              <a:latin typeface="Arial"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E4AEB96-B025-4770-9D04-007DD27D87B1}" type="slidenum">
              <a:rPr lang="en-US" altLang="zh-CN" sz="1200">
                <a:latin typeface="Arial" charset="0"/>
              </a:rPr>
              <a:pPr algn="r"/>
              <a:t>123</a:t>
            </a:fld>
            <a:endParaRPr lang="en-US" altLang="zh-CN" sz="1200">
              <a:latin typeface="Arial"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58FEF64-0259-4B90-9F96-7B0C59EEC390}" type="slidenum">
              <a:rPr lang="en-US" altLang="zh-CN" sz="1200">
                <a:latin typeface="Arial" charset="0"/>
              </a:rPr>
              <a:pPr algn="r"/>
              <a:t>124</a:t>
            </a:fld>
            <a:endParaRPr lang="en-US" altLang="zh-CN" sz="1200">
              <a:latin typeface="Arial"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FE62BB06-7925-46CD-BA87-BC5CEB44EBC8}"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1D45D8F7-BEA4-4BAD-A123-EE296F8673DF}"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145088" y="20177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145088" y="4151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ln/>
        </p:spPr>
        <p:txBody>
          <a:bodyPr/>
          <a:lstStyle>
            <a:lvl1pPr>
              <a:defRPr/>
            </a:lvl1pPr>
          </a:lstStyle>
          <a:p>
            <a:pPr>
              <a:defRPr/>
            </a:pPr>
            <a:fld id="{CE03B996-4E29-4015-B7B1-19703796F0B4}"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C70B9CFB-F80B-4300-9BA9-61D65E31807C}"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182688" y="2017713"/>
            <a:ext cx="7772400" cy="4114800"/>
          </a:xfrm>
        </p:spPr>
        <p:txBody>
          <a:bodyPr/>
          <a:lstStyle/>
          <a:p>
            <a:pPr lvl="0"/>
            <a:endParaRPr lang="zh-CN" altLang="en-US" noProof="0" smtClean="0"/>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F22A4707-40FB-4D11-B9CD-94A32CA55460}" type="slidenum">
              <a:rPr lang="en-US" altLang="zh-CN"/>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B36ED4B1-E749-49AD-BAFE-4140C7F746D4}"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CE693FF3-4F88-4744-AA50-2E94C81C53A1}"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7E5CCCAF-B1F8-439D-83B8-1BC26698FB0B}"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48D9E1BF-8657-4F62-9CB4-23A042DE55B1}"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EE69D9E2-8220-4C01-98EB-C9D03A6A62A0}"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1BF9209C-51CA-4B60-9EE4-33C5D325E327}"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4C4CDFFC-DD04-41A9-96AD-A9F874477A94}"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A93F8650-7515-4335-B2C7-D8FC507EF463}"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F35DDF41-56FE-4E58-B348-37DF0696F259}"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a:defRPr/>
            </a:pPr>
            <a:endParaRPr kumimoji="1" lang="zh-CN" altLang="zh-CN" sz="2400"/>
          </a:p>
        </p:txBody>
      </p:sp>
      <p:sp>
        <p:nvSpPr>
          <p:cNvPr id="7171"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kumimoji="1" lang="zh-CN" altLang="zh-CN" sz="2400"/>
          </a:p>
        </p:txBody>
      </p:sp>
      <p:sp>
        <p:nvSpPr>
          <p:cNvPr id="7172"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a:defRPr/>
            </a:pPr>
            <a:endParaRPr kumimoji="1" lang="zh-CN" altLang="zh-CN" sz="2400"/>
          </a:p>
        </p:txBody>
      </p:sp>
      <p:sp>
        <p:nvSpPr>
          <p:cNvPr id="7173"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kumimoji="1" lang="zh-CN" altLang="zh-CN" sz="2400"/>
          </a:p>
        </p:txBody>
      </p:sp>
      <p:sp>
        <p:nvSpPr>
          <p:cNvPr id="7174"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kumimoji="1" lang="zh-CN" altLang="zh-CN" sz="2400"/>
          </a:p>
        </p:txBody>
      </p:sp>
      <p:sp>
        <p:nvSpPr>
          <p:cNvPr id="7175"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a:defRPr/>
            </a:pPr>
            <a:endParaRPr kumimoji="1" lang="zh-CN" altLang="zh-CN" sz="2400"/>
          </a:p>
        </p:txBody>
      </p:sp>
      <p:sp>
        <p:nvSpPr>
          <p:cNvPr id="7176"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zh-CN" altLang="zh-CN" sz="2400"/>
          </a:p>
        </p:txBody>
      </p:sp>
      <p:sp>
        <p:nvSpPr>
          <p:cNvPr id="22537" name="Rectangle 9"/>
          <p:cNvSpPr>
            <a:spLocks noGrp="1" noChangeArrowheads="1"/>
          </p:cNvSpPr>
          <p:nvPr>
            <p:ph type="title"/>
          </p:nvPr>
        </p:nvSpPr>
        <p:spPr bwMode="auto">
          <a:xfrm>
            <a:off x="1150938" y="214313"/>
            <a:ext cx="7793037"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22538" name="Rectangle 10"/>
          <p:cNvSpPr>
            <a:spLocks noGrp="1" noChangeArrowheads="1"/>
          </p:cNvSpPr>
          <p:nvPr>
            <p:ph type="body" idx="1"/>
          </p:nvPr>
        </p:nvSpPr>
        <p:spPr bwMode="auto">
          <a:xfrm>
            <a:off x="1182688" y="201771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179"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ea typeface="宋体" pitchFamily="2" charset="-122"/>
              </a:defRPr>
            </a:lvl1pPr>
          </a:lstStyle>
          <a:p>
            <a:pPr>
              <a:defRPr/>
            </a:pPr>
            <a:endParaRPr lang="en-US" altLang="zh-CN"/>
          </a:p>
        </p:txBody>
      </p:sp>
      <p:sp>
        <p:nvSpPr>
          <p:cNvPr id="7180"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ea typeface="宋体" pitchFamily="2" charset="-122"/>
              </a:defRPr>
            </a:lvl1pPr>
          </a:lstStyle>
          <a:p>
            <a:pPr>
              <a:defRPr/>
            </a:pPr>
            <a:endParaRPr lang="en-US" altLang="zh-CN"/>
          </a:p>
        </p:txBody>
      </p:sp>
      <p:sp>
        <p:nvSpPr>
          <p:cNvPr id="7181"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ea typeface="宋体" pitchFamily="2" charset="-122"/>
              </a:defRPr>
            </a:lvl1pPr>
          </a:lstStyle>
          <a:p>
            <a:pPr>
              <a:defRPr/>
            </a:pPr>
            <a:fld id="{AA3AEA80-7998-4CD1-996A-10E5A837126B}"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27.xml"/><Relationship Id="rId1" Type="http://schemas.openxmlformats.org/officeDocument/2006/relationships/slideLayout" Target="../slideLayouts/slideLayout6.xml"/><Relationship Id="rId4" Type="http://schemas.openxmlformats.org/officeDocument/2006/relationships/slide" Target="slide9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6.xml"/><Relationship Id="rId1" Type="http://schemas.openxmlformats.org/officeDocument/2006/relationships/vmlDrawing" Target="../drawings/vmlDrawing17.vml"/><Relationship Id="rId4" Type="http://schemas.openxmlformats.org/officeDocument/2006/relationships/oleObject" Target="../embeddings/oleObject58.bin"/></Relationships>
</file>

<file path=ppt/slides/_rels/slide1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6.xml"/><Relationship Id="rId1" Type="http://schemas.openxmlformats.org/officeDocument/2006/relationships/vmlDrawing" Target="../drawings/vmlDrawing18.vml"/><Relationship Id="rId4" Type="http://schemas.openxmlformats.org/officeDocument/2006/relationships/oleObject" Target="../embeddings/oleObject59.bin"/></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6.xml"/><Relationship Id="rId1" Type="http://schemas.openxmlformats.org/officeDocument/2006/relationships/vmlDrawing" Target="../drawings/vmlDrawing19.vml"/><Relationship Id="rId5" Type="http://schemas.openxmlformats.org/officeDocument/2006/relationships/oleObject" Target="../embeddings/oleObject61.bin"/><Relationship Id="rId4" Type="http://schemas.openxmlformats.org/officeDocument/2006/relationships/oleObject" Target="../embeddings/oleObject60.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6.xml"/><Relationship Id="rId1" Type="http://schemas.openxmlformats.org/officeDocument/2006/relationships/vmlDrawing" Target="../drawings/vmlDrawing20.vml"/><Relationship Id="rId4" Type="http://schemas.openxmlformats.org/officeDocument/2006/relationships/oleObject" Target="../embeddings/oleObject62.bin"/></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6.xml"/><Relationship Id="rId1" Type="http://schemas.openxmlformats.org/officeDocument/2006/relationships/vmlDrawing" Target="../drawings/vmlDrawing21.vml"/><Relationship Id="rId5" Type="http://schemas.openxmlformats.org/officeDocument/2006/relationships/oleObject" Target="../embeddings/oleObject64.bin"/><Relationship Id="rId4" Type="http://schemas.openxmlformats.org/officeDocument/2006/relationships/oleObject" Target="../embeddings/oleObject63.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0.xml"/><Relationship Id="rId7"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oleObject" Target="../embeddings/oleObject1.bin"/><Relationship Id="rId9"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oleObject" Target="../embeddings/oleObject21.bin"/><Relationship Id="rId18" Type="http://schemas.openxmlformats.org/officeDocument/2006/relationships/oleObject" Target="../embeddings/oleObject26.bin"/><Relationship Id="rId3" Type="http://schemas.openxmlformats.org/officeDocument/2006/relationships/notesSlide" Target="../notesSlides/notesSlide16.xml"/><Relationship Id="rId7" Type="http://schemas.openxmlformats.org/officeDocument/2006/relationships/oleObject" Target="../embeddings/oleObject15.bin"/><Relationship Id="rId12" Type="http://schemas.openxmlformats.org/officeDocument/2006/relationships/oleObject" Target="../embeddings/oleObject20.bin"/><Relationship Id="rId17" Type="http://schemas.openxmlformats.org/officeDocument/2006/relationships/oleObject" Target="../embeddings/oleObject25.bin"/><Relationship Id="rId2" Type="http://schemas.openxmlformats.org/officeDocument/2006/relationships/slideLayout" Target="../slideLayouts/slideLayout6.xml"/><Relationship Id="rId16" Type="http://schemas.openxmlformats.org/officeDocument/2006/relationships/oleObject" Target="../embeddings/oleObject24.bin"/><Relationship Id="rId20" Type="http://schemas.openxmlformats.org/officeDocument/2006/relationships/oleObject" Target="../embeddings/oleObject28.bin"/><Relationship Id="rId1" Type="http://schemas.openxmlformats.org/officeDocument/2006/relationships/vmlDrawing" Target="../drawings/vmlDrawing4.vml"/><Relationship Id="rId6" Type="http://schemas.openxmlformats.org/officeDocument/2006/relationships/oleObject" Target="../embeddings/oleObject14.bin"/><Relationship Id="rId11" Type="http://schemas.openxmlformats.org/officeDocument/2006/relationships/oleObject" Target="../embeddings/oleObject19.bin"/><Relationship Id="rId5" Type="http://schemas.openxmlformats.org/officeDocument/2006/relationships/oleObject" Target="../embeddings/oleObject13.bin"/><Relationship Id="rId15" Type="http://schemas.openxmlformats.org/officeDocument/2006/relationships/oleObject" Target="../embeddings/oleObject23.bin"/><Relationship Id="rId10" Type="http://schemas.openxmlformats.org/officeDocument/2006/relationships/oleObject" Target="../embeddings/oleObject18.bin"/><Relationship Id="rId19" Type="http://schemas.openxmlformats.org/officeDocument/2006/relationships/oleObject" Target="../embeddings/oleObject27.bin"/><Relationship Id="rId4" Type="http://schemas.openxmlformats.org/officeDocument/2006/relationships/oleObject" Target="../embeddings/oleObject12.bin"/><Relationship Id="rId9" Type="http://schemas.openxmlformats.org/officeDocument/2006/relationships/oleObject" Target="../embeddings/oleObject17.bin"/><Relationship Id="rId14" Type="http://schemas.openxmlformats.org/officeDocument/2006/relationships/oleObject" Target="../embeddings/oleObject22.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31.bin"/><Relationship Id="rId5" Type="http://schemas.openxmlformats.org/officeDocument/2006/relationships/oleObject" Target="../embeddings/oleObject30.bin"/><Relationship Id="rId4" Type="http://schemas.openxmlformats.org/officeDocument/2006/relationships/oleObject" Target="../embeddings/oleObject29.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18.xml"/><Relationship Id="rId7" Type="http://schemas.openxmlformats.org/officeDocument/2006/relationships/oleObject" Target="../embeddings/oleObject35.bin"/><Relationship Id="rId12" Type="http://schemas.openxmlformats.org/officeDocument/2006/relationships/oleObject" Target="../embeddings/oleObject40.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oleObject" Target="../embeddings/oleObject34.bin"/><Relationship Id="rId11" Type="http://schemas.openxmlformats.org/officeDocument/2006/relationships/oleObject" Target="../embeddings/oleObject39.bin"/><Relationship Id="rId5" Type="http://schemas.openxmlformats.org/officeDocument/2006/relationships/oleObject" Target="../embeddings/oleObject33.bin"/><Relationship Id="rId10" Type="http://schemas.openxmlformats.org/officeDocument/2006/relationships/oleObject" Target="../embeddings/oleObject38.bin"/><Relationship Id="rId4" Type="http://schemas.openxmlformats.org/officeDocument/2006/relationships/oleObject" Target="../embeddings/oleObject32.bin"/><Relationship Id="rId9" Type="http://schemas.openxmlformats.org/officeDocument/2006/relationships/oleObject" Target="../embeddings/oleObject37.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oleObject" Target="../embeddings/oleObject41.bin"/></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oleObject" Target="../embeddings/oleObject44.bin"/><Relationship Id="rId5" Type="http://schemas.openxmlformats.org/officeDocument/2006/relationships/oleObject" Target="../embeddings/oleObject43.bin"/><Relationship Id="rId4" Type="http://schemas.openxmlformats.org/officeDocument/2006/relationships/oleObject" Target="../embeddings/oleObject42.bin"/></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9.vml"/><Relationship Id="rId4" Type="http://schemas.openxmlformats.org/officeDocument/2006/relationships/oleObject" Target="../embeddings/oleObject45.bin"/></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oleObject" Target="../embeddings/oleObject46.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vmlDrawing" Target="../drawings/vmlDrawing11.vml"/><Relationship Id="rId5" Type="http://schemas.openxmlformats.org/officeDocument/2006/relationships/oleObject" Target="../embeddings/oleObject48.bin"/><Relationship Id="rId4" Type="http://schemas.openxmlformats.org/officeDocument/2006/relationships/oleObject" Target="../embeddings/oleObject47.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vmlDrawing" Target="../drawings/vmlDrawing12.vml"/><Relationship Id="rId4" Type="http://schemas.openxmlformats.org/officeDocument/2006/relationships/oleObject" Target="../embeddings/oleObject49.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oleObject" Target="../embeddings/oleObject52.bin"/><Relationship Id="rId5" Type="http://schemas.openxmlformats.org/officeDocument/2006/relationships/oleObject" Target="../embeddings/oleObject51.bin"/><Relationship Id="rId4" Type="http://schemas.openxmlformats.org/officeDocument/2006/relationships/oleObject" Target="../embeddings/oleObject50.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vmlDrawing" Target="../drawings/vmlDrawing14.vml"/><Relationship Id="rId5" Type="http://schemas.openxmlformats.org/officeDocument/2006/relationships/image" Target="../media/image40.jpeg"/><Relationship Id="rId4" Type="http://schemas.openxmlformats.org/officeDocument/2006/relationships/oleObject" Target="../embeddings/oleObject53.bin"/></Relationships>
</file>

<file path=ppt/slides/_rels/slide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slide" Target="slide5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vmlDrawing" Target="../drawings/vmlDrawing15.vml"/><Relationship Id="rId5" Type="http://schemas.openxmlformats.org/officeDocument/2006/relationships/oleObject" Target="../embeddings/oleObject55.bin"/><Relationship Id="rId4" Type="http://schemas.openxmlformats.org/officeDocument/2006/relationships/oleObject" Target="../embeddings/oleObject54.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xml"/><Relationship Id="rId1" Type="http://schemas.openxmlformats.org/officeDocument/2006/relationships/vmlDrawing" Target="../drawings/vmlDrawing16.vml"/><Relationship Id="rId5" Type="http://schemas.openxmlformats.org/officeDocument/2006/relationships/oleObject" Target="../embeddings/oleObject57.bin"/><Relationship Id="rId4" Type="http://schemas.openxmlformats.org/officeDocument/2006/relationships/oleObject" Target="../embeddings/oleObject56.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1143000" y="228600"/>
            <a:ext cx="7793038" cy="1462088"/>
          </a:xfrm>
        </p:spPr>
        <p:txBody>
          <a:bodyPr/>
          <a:lstStyle/>
          <a:p>
            <a:r>
              <a:rPr lang="zh-CN" altLang="en-US" b="1" smtClean="0">
                <a:latin typeface="Times New Roman" pitchFamily="18" charset="0"/>
              </a:rPr>
              <a:t>第</a:t>
            </a:r>
            <a:r>
              <a:rPr lang="en-US" altLang="zh-CN" b="1" smtClean="0">
                <a:latin typeface="Times New Roman" pitchFamily="18" charset="0"/>
              </a:rPr>
              <a:t>3</a:t>
            </a:r>
            <a:r>
              <a:rPr lang="zh-CN" altLang="en-US" b="1" smtClean="0">
                <a:latin typeface="Times New Roman" pitchFamily="18" charset="0"/>
              </a:rPr>
              <a:t>章 蜂窝的概念：</a:t>
            </a:r>
            <a:br>
              <a:rPr lang="zh-CN" altLang="en-US" b="1" smtClean="0">
                <a:latin typeface="Times New Roman" pitchFamily="18" charset="0"/>
              </a:rPr>
            </a:br>
            <a:r>
              <a:rPr lang="zh-CN" altLang="en-US" b="1" smtClean="0">
                <a:latin typeface="Times New Roman" pitchFamily="18" charset="0"/>
              </a:rPr>
              <a:t>                         系统设计基础</a:t>
            </a:r>
          </a:p>
        </p:txBody>
      </p:sp>
      <p:sp>
        <p:nvSpPr>
          <p:cNvPr id="352262" name="Rectangle 6"/>
          <p:cNvSpPr>
            <a:spLocks noGrp="1" noChangeArrowheads="1"/>
          </p:cNvSpPr>
          <p:nvPr>
            <p:ph type="body" idx="4294967295"/>
          </p:nvPr>
        </p:nvSpPr>
        <p:spPr>
          <a:xfrm>
            <a:off x="838200" y="2133600"/>
            <a:ext cx="7772400" cy="4114800"/>
          </a:xfrm>
        </p:spPr>
        <p:txBody>
          <a:bodyPr/>
          <a:lstStyle/>
          <a:p>
            <a:pPr marL="812800" indent="-812800">
              <a:buFont typeface="Wingdings" pitchFamily="2" charset="2"/>
              <a:buAutoNum type="romanUcPeriod"/>
              <a:defRPr/>
            </a:pPr>
            <a:r>
              <a:rPr lang="zh-CN" altLang="en-US" sz="3600" b="1" dirty="0" smtClean="0">
                <a:effectLst>
                  <a:outerShdw blurRad="38100" dist="38100" dir="2700000" algn="tl">
                    <a:srgbClr val="C0C0C0"/>
                  </a:outerShdw>
                </a:effectLst>
                <a:latin typeface="Times New Roman" pitchFamily="18" charset="0"/>
                <a:cs typeface="Times New Roman" pitchFamily="18" charset="0"/>
              </a:rPr>
              <a:t>蜂窝系统的几何学</a:t>
            </a:r>
            <a:endParaRPr lang="en-US" altLang="zh-CN" sz="3600" b="1" dirty="0" smtClean="0">
              <a:effectLst>
                <a:outerShdw blurRad="38100" dist="38100" dir="2700000" algn="tl">
                  <a:srgbClr val="C0C0C0"/>
                </a:outerShdw>
              </a:effectLst>
              <a:latin typeface="Times New Roman" pitchFamily="18" charset="0"/>
              <a:cs typeface="Times New Roman" pitchFamily="18" charset="0"/>
            </a:endParaRPr>
          </a:p>
          <a:p>
            <a:pPr marL="812800" indent="-812800">
              <a:buFont typeface="Wingdings" pitchFamily="2" charset="2"/>
              <a:buAutoNum type="romanUcPeriod"/>
              <a:defRPr/>
            </a:pPr>
            <a:r>
              <a:rPr lang="zh-CN" altLang="en-US" sz="3600" b="1" dirty="0" smtClean="0">
                <a:effectLst>
                  <a:outerShdw blurRad="38100" dist="38100" dir="2700000" algn="tl">
                    <a:srgbClr val="C0C0C0"/>
                  </a:outerShdw>
                </a:effectLst>
                <a:latin typeface="Times New Roman" pitchFamily="18" charset="0"/>
                <a:cs typeface="Times New Roman" pitchFamily="18" charset="0"/>
                <a:hlinkClick r:id="rId2" action="ppaction://hlinksldjump"/>
              </a:rPr>
              <a:t>同频干扰和系统容量</a:t>
            </a:r>
            <a:endParaRPr lang="zh-CN" altLang="en-US" sz="3600" b="1" dirty="0" smtClean="0">
              <a:effectLst>
                <a:outerShdw blurRad="38100" dist="38100" dir="2700000" algn="tl">
                  <a:srgbClr val="C0C0C0"/>
                </a:outerShdw>
              </a:effectLst>
              <a:latin typeface="Times New Roman" pitchFamily="18" charset="0"/>
              <a:cs typeface="Times New Roman" pitchFamily="18" charset="0"/>
            </a:endParaRPr>
          </a:p>
          <a:p>
            <a:pPr marL="812800" indent="-812800">
              <a:buFont typeface="Wingdings" pitchFamily="2" charset="2"/>
              <a:buAutoNum type="romanUcPeriod"/>
              <a:defRPr/>
            </a:pPr>
            <a:r>
              <a:rPr lang="zh-CN" altLang="en-US" sz="3600" b="1" dirty="0" smtClean="0">
                <a:effectLst>
                  <a:outerShdw blurRad="38100" dist="38100" dir="2700000" algn="tl">
                    <a:srgbClr val="C0C0C0"/>
                  </a:outerShdw>
                </a:effectLst>
                <a:latin typeface="Times New Roman" pitchFamily="18" charset="0"/>
                <a:cs typeface="Times New Roman" pitchFamily="18" charset="0"/>
                <a:hlinkClick r:id="rId3" action="ppaction://hlinksldjump"/>
              </a:rPr>
              <a:t>信道分配与切换</a:t>
            </a:r>
            <a:endParaRPr lang="zh-CN" altLang="en-US" sz="3600" b="1" dirty="0" smtClean="0">
              <a:effectLst>
                <a:outerShdw blurRad="38100" dist="38100" dir="2700000" algn="tl">
                  <a:srgbClr val="C0C0C0"/>
                </a:outerShdw>
              </a:effectLst>
              <a:latin typeface="Times New Roman" pitchFamily="18" charset="0"/>
              <a:cs typeface="Times New Roman" pitchFamily="18" charset="0"/>
            </a:endParaRPr>
          </a:p>
          <a:p>
            <a:pPr marL="812800" indent="-812800" eaLnBrk="1" hangingPunct="1">
              <a:buFont typeface="Wingdings" pitchFamily="2" charset="2"/>
              <a:buAutoNum type="romanUcPeriod"/>
              <a:defRPr/>
            </a:pPr>
            <a:r>
              <a:rPr lang="zh-CN" altLang="en-US" sz="3600" b="1" dirty="0" smtClean="0">
                <a:effectLst>
                  <a:outerShdw blurRad="38100" dist="38100" dir="2700000" algn="tl">
                    <a:srgbClr val="C0C0C0"/>
                  </a:outerShdw>
                </a:effectLst>
                <a:latin typeface="Times New Roman" pitchFamily="18" charset="0"/>
                <a:cs typeface="Times New Roman" pitchFamily="18" charset="0"/>
                <a:hlinkClick r:id="rId4" action="ppaction://hlinksldjump"/>
              </a:rPr>
              <a:t>进一步提高蜂窝系统容量</a:t>
            </a:r>
            <a:endParaRPr lang="zh-CN" altLang="en-US" sz="3600" b="1" dirty="0" smtClean="0">
              <a:effectLst>
                <a:outerShdw blurRad="38100" dist="38100" dir="2700000" algn="tl">
                  <a:srgbClr val="C0C0C0"/>
                </a:outerShdw>
              </a:effectLst>
              <a:latin typeface="Times New Roman" pitchFamily="18" charset="0"/>
              <a:cs typeface="Times New Roman" pitchFamily="18" charset="0"/>
            </a:endParaRPr>
          </a:p>
          <a:p>
            <a:pPr marL="812800" indent="-812800">
              <a:buFont typeface="Wingdings" pitchFamily="2" charset="2"/>
              <a:buNone/>
              <a:defRPr/>
            </a:pPr>
            <a:endParaRPr lang="zh-CN" altLang="en-US" sz="3600" b="1" dirty="0" smtClean="0">
              <a:effectLst>
                <a:outerShdw blurRad="38100" dist="38100" dir="2700000" algn="tl">
                  <a:srgbClr val="C0C0C0"/>
                </a:outerShdw>
              </a:effectLst>
              <a:latin typeface="Times New Roman" pitchFamily="18" charset="0"/>
            </a:endParaRPr>
          </a:p>
          <a:p>
            <a:pPr marL="812800" indent="-812800">
              <a:buFont typeface="Wingdings" pitchFamily="2" charset="2"/>
              <a:buNone/>
              <a:defRPr/>
            </a:pPr>
            <a:endParaRPr lang="zh-CN" altLang="en-US" sz="3600" b="1" dirty="0" smtClean="0">
              <a:effectLst>
                <a:outerShdw blurRad="38100" dist="38100" dir="2700000" algn="tl">
                  <a:srgbClr val="C0C0C0"/>
                </a:outerShdw>
              </a:effectLst>
            </a:endParaRPr>
          </a:p>
          <a:p>
            <a:pPr marL="812800" indent="-812800">
              <a:buFont typeface="Wingdings" pitchFamily="2" charset="2"/>
              <a:buNone/>
              <a:defRPr/>
            </a:pPr>
            <a:endParaRPr lang="zh-CN" altLang="en-US" b="1" dirty="0" smtClean="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p:txBody>
          <a:bodyPr/>
          <a:lstStyle/>
          <a:p>
            <a:pPr eaLnBrk="1" hangingPunct="1"/>
            <a:endParaRPr lang="zh-CN" altLang="zh-CN" smtClean="0"/>
          </a:p>
        </p:txBody>
      </p:sp>
      <p:sp>
        <p:nvSpPr>
          <p:cNvPr id="32771" name="Rectangle 3"/>
          <p:cNvSpPr>
            <a:spLocks noGrp="1" noChangeArrowheads="1"/>
          </p:cNvSpPr>
          <p:nvPr>
            <p:ph type="body" idx="4294967295"/>
          </p:nvPr>
        </p:nvSpPr>
        <p:spPr>
          <a:xfrm>
            <a:off x="762000" y="2133600"/>
            <a:ext cx="7924800" cy="4343400"/>
          </a:xfrm>
        </p:spPr>
        <p:txBody>
          <a:bodyPr/>
          <a:lstStyle/>
          <a:p>
            <a:pPr eaLnBrk="1" hangingPunct="1">
              <a:lnSpc>
                <a:spcPct val="90000"/>
              </a:lnSpc>
              <a:buFont typeface="Wingdings" pitchFamily="2" charset="2"/>
              <a:buNone/>
            </a:pPr>
            <a:r>
              <a:rPr lang="en-US" altLang="zh-CN" b="1" smtClean="0">
                <a:latin typeface="Times New Roman" pitchFamily="18" charset="0"/>
              </a:rPr>
              <a:t>2</a:t>
            </a:r>
            <a:r>
              <a:rPr lang="zh-CN" altLang="en-US" b="1" smtClean="0">
                <a:latin typeface="Times New Roman" pitchFamily="18" charset="0"/>
              </a:rPr>
              <a:t>）半径一定的情况下，正六边形面积最</a:t>
            </a:r>
          </a:p>
          <a:p>
            <a:pPr eaLnBrk="1" hangingPunct="1">
              <a:lnSpc>
                <a:spcPct val="90000"/>
              </a:lnSpc>
              <a:buFont typeface="Wingdings" pitchFamily="2" charset="2"/>
              <a:buNone/>
            </a:pPr>
            <a:r>
              <a:rPr lang="zh-CN" altLang="en-US" b="1" smtClean="0">
                <a:latin typeface="Times New Roman" pitchFamily="18" charset="0"/>
              </a:rPr>
              <a:t>     大，这样系统服务区域一定时，所需的</a:t>
            </a:r>
          </a:p>
          <a:p>
            <a:pPr eaLnBrk="1" hangingPunct="1">
              <a:lnSpc>
                <a:spcPct val="90000"/>
              </a:lnSpc>
              <a:buFont typeface="Wingdings" pitchFamily="2" charset="2"/>
              <a:buNone/>
            </a:pPr>
            <a:r>
              <a:rPr lang="zh-CN" altLang="en-US" b="1" smtClean="0">
                <a:latin typeface="Times New Roman" pitchFamily="18" charset="0"/>
              </a:rPr>
              <a:t>     小区数目最少，即所需基站最少。</a:t>
            </a:r>
          </a:p>
          <a:p>
            <a:pPr eaLnBrk="1" hangingPunct="1">
              <a:lnSpc>
                <a:spcPct val="90000"/>
              </a:lnSpc>
              <a:buFont typeface="Wingdings" pitchFamily="2" charset="2"/>
              <a:buNone/>
            </a:pPr>
            <a:r>
              <a:rPr lang="en-US" altLang="zh-CN" b="1" smtClean="0">
                <a:latin typeface="Times New Roman" pitchFamily="18" charset="0"/>
              </a:rPr>
              <a:t>3</a:t>
            </a:r>
            <a:r>
              <a:rPr lang="zh-CN" altLang="en-US" b="1" smtClean="0">
                <a:latin typeface="Times New Roman" pitchFamily="18" charset="0"/>
              </a:rPr>
              <a:t>）早期的蜂窝系统，基站通常位于小区中</a:t>
            </a:r>
          </a:p>
          <a:p>
            <a:pPr eaLnBrk="1" hangingPunct="1">
              <a:lnSpc>
                <a:spcPct val="90000"/>
              </a:lnSpc>
              <a:buFont typeface="Wingdings" pitchFamily="2" charset="2"/>
              <a:buNone/>
            </a:pPr>
            <a:r>
              <a:rPr lang="zh-CN" altLang="en-US" b="1" smtClean="0">
                <a:latin typeface="Times New Roman" pitchFamily="18" charset="0"/>
              </a:rPr>
              <a:t>     心，并采用全向天线，这样在无阻挡的</a:t>
            </a:r>
          </a:p>
          <a:p>
            <a:pPr eaLnBrk="1" hangingPunct="1">
              <a:lnSpc>
                <a:spcPct val="90000"/>
              </a:lnSpc>
              <a:buFont typeface="Wingdings" pitchFamily="2" charset="2"/>
              <a:buNone/>
            </a:pPr>
            <a:r>
              <a:rPr lang="zh-CN" altLang="en-US" b="1" smtClean="0">
                <a:latin typeface="Times New Roman" pitchFamily="18" charset="0"/>
              </a:rPr>
              <a:t>     平面地形上，基站的有效覆盖区域基本</a:t>
            </a:r>
          </a:p>
          <a:p>
            <a:pPr eaLnBrk="1" hangingPunct="1">
              <a:lnSpc>
                <a:spcPct val="90000"/>
              </a:lnSpc>
              <a:buFont typeface="Wingdings" pitchFamily="2" charset="2"/>
              <a:buNone/>
            </a:pPr>
            <a:r>
              <a:rPr lang="zh-CN" altLang="en-US" b="1" smtClean="0">
                <a:latin typeface="Times New Roman" pitchFamily="18" charset="0"/>
              </a:rPr>
              <a:t>     上呈圆形，在半径一定的情况下正六边</a:t>
            </a:r>
          </a:p>
          <a:p>
            <a:pPr eaLnBrk="1" hangingPunct="1">
              <a:lnSpc>
                <a:spcPct val="90000"/>
              </a:lnSpc>
              <a:buFont typeface="Wingdings" pitchFamily="2" charset="2"/>
              <a:buNone/>
            </a:pPr>
            <a:r>
              <a:rPr lang="zh-CN" altLang="en-US" b="1" smtClean="0">
                <a:latin typeface="Times New Roman" pitchFamily="18" charset="0"/>
              </a:rPr>
              <a:t>     形最接近于圆形。</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idx="4294967295"/>
          </p:nvPr>
        </p:nvSpPr>
        <p:spPr/>
        <p:txBody>
          <a:bodyPr/>
          <a:lstStyle/>
          <a:p>
            <a:endParaRPr lang="zh-CN" altLang="en-US" smtClean="0"/>
          </a:p>
        </p:txBody>
      </p:sp>
      <p:sp>
        <p:nvSpPr>
          <p:cNvPr id="104451" name="内容占位符 2"/>
          <p:cNvSpPr>
            <a:spLocks noGrp="1"/>
          </p:cNvSpPr>
          <p:nvPr>
            <p:ph idx="4294967295"/>
          </p:nvPr>
        </p:nvSpPr>
        <p:spPr>
          <a:xfrm>
            <a:off x="685800" y="2057400"/>
            <a:ext cx="8153400" cy="4572000"/>
          </a:xfrm>
        </p:spPr>
        <p:txBody>
          <a:bodyPr/>
          <a:lstStyle/>
          <a:p>
            <a:r>
              <a:rPr lang="zh-CN" altLang="en-US" b="1" smtClean="0">
                <a:latin typeface="Times New Roman" pitchFamily="18" charset="0"/>
                <a:cs typeface="Times New Roman" pitchFamily="18" charset="0"/>
              </a:rPr>
              <a:t>排队模型的假设：</a:t>
            </a:r>
            <a:endParaRPr lang="en-US" altLang="zh-CN" b="1" smtClean="0">
              <a:latin typeface="Times New Roman" pitchFamily="18" charset="0"/>
              <a:cs typeface="Times New Roman" pitchFamily="18" charset="0"/>
            </a:endParaRPr>
          </a:p>
          <a:p>
            <a:pPr>
              <a:buFont typeface="Wingdings" pitchFamily="2" charset="2"/>
              <a:buNone/>
            </a:pPr>
            <a:r>
              <a:rPr lang="zh-CN" altLang="en-US" b="1" smtClean="0">
                <a:latin typeface="Times New Roman" pitchFamily="18" charset="0"/>
                <a:cs typeface="Times New Roman" pitchFamily="18" charset="0"/>
              </a:rPr>
              <a:t>（</a:t>
            </a:r>
            <a:r>
              <a:rPr lang="en-US" altLang="zh-CN" b="1" smtClean="0">
                <a:latin typeface="Times New Roman" pitchFamily="18" charset="0"/>
                <a:cs typeface="Times New Roman" pitchFamily="18" charset="0"/>
                <a:sym typeface="Wingdings" pitchFamily="2" charset="2"/>
              </a:rPr>
              <a:t>1</a:t>
            </a:r>
            <a:r>
              <a:rPr lang="zh-CN" altLang="en-US" b="1" smtClean="0">
                <a:latin typeface="Times New Roman" pitchFamily="18" charset="0"/>
                <a:cs typeface="Times New Roman" pitchFamily="18" charset="0"/>
                <a:sym typeface="Wingdings" pitchFamily="2" charset="2"/>
              </a:rPr>
              <a:t>）无限的用户数目；</a:t>
            </a:r>
            <a:endParaRPr lang="en-US" altLang="zh-CN" b="1" smtClean="0">
              <a:latin typeface="Times New Roman" pitchFamily="18" charset="0"/>
              <a:cs typeface="Times New Roman" pitchFamily="18" charset="0"/>
              <a:sym typeface="Wingdings" pitchFamily="2" charset="2"/>
            </a:endParaRPr>
          </a:p>
          <a:p>
            <a:pPr>
              <a:buFont typeface="Wingdings" pitchFamily="2" charset="2"/>
              <a:buNone/>
            </a:pPr>
            <a:r>
              <a:rPr lang="zh-CN" altLang="en-US" b="1" smtClean="0">
                <a:latin typeface="Times New Roman" pitchFamily="18" charset="0"/>
                <a:cs typeface="Times New Roman" pitchFamily="18" charset="0"/>
                <a:sym typeface="Wingdings" pitchFamily="2" charset="2"/>
              </a:rPr>
              <a:t>（</a:t>
            </a:r>
            <a:r>
              <a:rPr lang="en-US" altLang="zh-CN" b="1" smtClean="0">
                <a:latin typeface="Times New Roman" pitchFamily="18" charset="0"/>
                <a:cs typeface="Times New Roman" pitchFamily="18" charset="0"/>
                <a:sym typeface="Wingdings" pitchFamily="2" charset="2"/>
              </a:rPr>
              <a:t>2</a:t>
            </a:r>
            <a:r>
              <a:rPr lang="zh-CN" altLang="en-US" b="1" smtClean="0">
                <a:latin typeface="Times New Roman" pitchFamily="18" charset="0"/>
                <a:cs typeface="Times New Roman" pitchFamily="18" charset="0"/>
                <a:sym typeface="Wingdings" pitchFamily="2" charset="2"/>
              </a:rPr>
              <a:t>）有限的信道数目</a:t>
            </a:r>
            <a:r>
              <a:rPr lang="en-US" altLang="zh-CN" b="1" smtClean="0">
                <a:latin typeface="Times New Roman" pitchFamily="18" charset="0"/>
                <a:cs typeface="Times New Roman" pitchFamily="18" charset="0"/>
                <a:sym typeface="Wingdings" pitchFamily="2" charset="2"/>
              </a:rPr>
              <a:t>C</a:t>
            </a:r>
            <a:r>
              <a:rPr lang="zh-CN" altLang="en-US" b="1" smtClean="0">
                <a:latin typeface="Times New Roman" pitchFamily="18" charset="0"/>
                <a:cs typeface="Times New Roman" pitchFamily="18" charset="0"/>
                <a:sym typeface="Wingdings" pitchFamily="2" charset="2"/>
              </a:rPr>
              <a:t>；</a:t>
            </a:r>
            <a:endParaRPr lang="en-US" altLang="zh-CN" b="1" smtClean="0">
              <a:latin typeface="Times New Roman" pitchFamily="18" charset="0"/>
              <a:cs typeface="Times New Roman" pitchFamily="18" charset="0"/>
              <a:sym typeface="Wingdings" pitchFamily="2" charset="2"/>
            </a:endParaRPr>
          </a:p>
          <a:p>
            <a:pPr>
              <a:buFont typeface="Wingdings" pitchFamily="2" charset="2"/>
              <a:buNone/>
            </a:pPr>
            <a:r>
              <a:rPr lang="zh-CN" altLang="en-US" b="1" smtClean="0">
                <a:latin typeface="Times New Roman" pitchFamily="18" charset="0"/>
                <a:cs typeface="Times New Roman" pitchFamily="18" charset="0"/>
                <a:sym typeface="Wingdings" pitchFamily="2" charset="2"/>
              </a:rPr>
              <a:t>（</a:t>
            </a:r>
            <a:r>
              <a:rPr lang="en-US" altLang="zh-CN" b="1" smtClean="0">
                <a:latin typeface="Times New Roman" pitchFamily="18" charset="0"/>
                <a:cs typeface="Times New Roman" pitchFamily="18" charset="0"/>
                <a:sym typeface="Wingdings" pitchFamily="2" charset="2"/>
              </a:rPr>
              <a:t>3</a:t>
            </a:r>
            <a:r>
              <a:rPr lang="zh-CN" altLang="en-US" b="1" smtClean="0">
                <a:latin typeface="Times New Roman" pitchFamily="18" charset="0"/>
                <a:cs typeface="Times New Roman" pitchFamily="18" charset="0"/>
                <a:sym typeface="Wingdings" pitchFamily="2" charset="2"/>
              </a:rPr>
              <a:t>）任意用户可以使用任一信道；</a:t>
            </a:r>
            <a:endParaRPr lang="en-US" altLang="zh-CN" b="1" smtClean="0">
              <a:latin typeface="Times New Roman" pitchFamily="18" charset="0"/>
              <a:cs typeface="Times New Roman" pitchFamily="18" charset="0"/>
              <a:sym typeface="Wingdings" pitchFamily="2" charset="2"/>
            </a:endParaRPr>
          </a:p>
          <a:p>
            <a:pPr>
              <a:buFont typeface="Wingdings" pitchFamily="2" charset="2"/>
              <a:buNone/>
            </a:pPr>
            <a:r>
              <a:rPr lang="zh-CN" altLang="en-US" b="1" smtClean="0">
                <a:latin typeface="Times New Roman" pitchFamily="18" charset="0"/>
                <a:cs typeface="Times New Roman" pitchFamily="18" charset="0"/>
                <a:sym typeface="Wingdings" pitchFamily="2" charset="2"/>
              </a:rPr>
              <a:t>（</a:t>
            </a:r>
            <a:r>
              <a:rPr lang="en-US" altLang="zh-CN" b="1" smtClean="0">
                <a:latin typeface="Times New Roman" pitchFamily="18" charset="0"/>
                <a:cs typeface="Times New Roman" pitchFamily="18" charset="0"/>
                <a:sym typeface="Wingdings" pitchFamily="2" charset="2"/>
              </a:rPr>
              <a:t>4</a:t>
            </a:r>
            <a:r>
              <a:rPr lang="zh-CN" altLang="en-US" b="1" smtClean="0">
                <a:latin typeface="Times New Roman" pitchFamily="18" charset="0"/>
                <a:cs typeface="Times New Roman" pitchFamily="18" charset="0"/>
                <a:sym typeface="Wingdings" pitchFamily="2" charset="2"/>
              </a:rPr>
              <a:t>）呼叫到达服从泊松分布；</a:t>
            </a:r>
            <a:endParaRPr lang="en-US" altLang="zh-CN" b="1" smtClean="0">
              <a:latin typeface="Times New Roman" pitchFamily="18" charset="0"/>
              <a:cs typeface="Times New Roman" pitchFamily="18" charset="0"/>
              <a:sym typeface="Wingdings" pitchFamily="2" charset="2"/>
            </a:endParaRPr>
          </a:p>
          <a:p>
            <a:pPr>
              <a:buFont typeface="Wingdings" pitchFamily="2" charset="2"/>
              <a:buNone/>
            </a:pPr>
            <a:r>
              <a:rPr lang="zh-CN" altLang="en-US" b="1" smtClean="0">
                <a:latin typeface="Times New Roman" pitchFamily="18" charset="0"/>
                <a:cs typeface="Times New Roman" pitchFamily="18" charset="0"/>
                <a:sym typeface="Wingdings" pitchFamily="2" charset="2"/>
              </a:rPr>
              <a:t>（</a:t>
            </a:r>
            <a:r>
              <a:rPr lang="en-US" altLang="zh-CN" b="1" smtClean="0">
                <a:latin typeface="Times New Roman" pitchFamily="18" charset="0"/>
                <a:cs typeface="Times New Roman" pitchFamily="18" charset="0"/>
                <a:sym typeface="Wingdings" pitchFamily="2" charset="2"/>
              </a:rPr>
              <a:t>5</a:t>
            </a:r>
            <a:r>
              <a:rPr lang="zh-CN" altLang="en-US" b="1" smtClean="0">
                <a:latin typeface="Times New Roman" pitchFamily="18" charset="0"/>
                <a:cs typeface="Times New Roman" pitchFamily="18" charset="0"/>
                <a:sym typeface="Wingdings" pitchFamily="2" charset="2"/>
              </a:rPr>
              <a:t>）呼叫到达相互独立，到达间隔服从指数分布；</a:t>
            </a:r>
            <a:endParaRPr lang="en-US" altLang="zh-CN" b="1" smtClean="0">
              <a:latin typeface="Times New Roman" pitchFamily="18" charset="0"/>
              <a:cs typeface="Times New Roman" pitchFamily="18" charset="0"/>
              <a:sym typeface="Wingdings" pitchFamily="2" charset="2"/>
            </a:endParaRPr>
          </a:p>
          <a:p>
            <a:pPr>
              <a:buFont typeface="Wingdings" pitchFamily="2" charset="2"/>
              <a:buNone/>
            </a:pPr>
            <a:r>
              <a:rPr lang="zh-CN" altLang="en-US" b="1" smtClean="0">
                <a:latin typeface="Times New Roman" pitchFamily="18" charset="0"/>
                <a:cs typeface="Times New Roman" pitchFamily="18" charset="0"/>
                <a:sym typeface="Wingdings" pitchFamily="2" charset="2"/>
              </a:rPr>
              <a:t>（</a:t>
            </a:r>
            <a:r>
              <a:rPr lang="en-US" altLang="zh-CN" b="1" smtClean="0">
                <a:latin typeface="Times New Roman" pitchFamily="18" charset="0"/>
                <a:cs typeface="Times New Roman" pitchFamily="18" charset="0"/>
                <a:sym typeface="Wingdings" pitchFamily="2" charset="2"/>
              </a:rPr>
              <a:t>6</a:t>
            </a:r>
            <a:r>
              <a:rPr lang="zh-CN" altLang="en-US" b="1" smtClean="0">
                <a:latin typeface="Times New Roman" pitchFamily="18" charset="0"/>
                <a:cs typeface="Times New Roman" pitchFamily="18" charset="0"/>
                <a:sym typeface="Wingdings" pitchFamily="2" charset="2"/>
              </a:rPr>
              <a:t>）呼叫占用信道时间服从指数分布。</a:t>
            </a:r>
            <a:endParaRPr lang="zh-CN" altLang="en-US" b="1"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idx="4294967295"/>
          </p:nvPr>
        </p:nvSpPr>
        <p:spPr/>
        <p:txBody>
          <a:bodyPr/>
          <a:lstStyle/>
          <a:p>
            <a:pPr eaLnBrk="1" hangingPunct="1">
              <a:defRPr/>
            </a:pPr>
            <a:r>
              <a:rPr lang="en-US" altLang="zh-CN" b="1" dirty="0" err="1" smtClean="0">
                <a:effectLst>
                  <a:outerShdw blurRad="38100" dist="38100" dir="2700000" algn="tl">
                    <a:srgbClr val="000000">
                      <a:alpha val="43137"/>
                    </a:srgbClr>
                  </a:outerShdw>
                </a:effectLst>
                <a:latin typeface="Times New Roman" pitchFamily="18" charset="0"/>
              </a:rPr>
              <a:t>Erlang</a:t>
            </a:r>
            <a:r>
              <a:rPr lang="en-US" altLang="zh-CN" b="1" dirty="0" smtClean="0">
                <a:effectLst>
                  <a:outerShdw blurRad="38100" dist="38100" dir="2700000" algn="tl">
                    <a:srgbClr val="000000">
                      <a:alpha val="43137"/>
                    </a:srgbClr>
                  </a:outerShdw>
                </a:effectLst>
                <a:latin typeface="Times New Roman" pitchFamily="18" charset="0"/>
              </a:rPr>
              <a:t> B</a:t>
            </a:r>
            <a:r>
              <a:rPr lang="zh-CN" altLang="en-US" b="1" dirty="0" smtClean="0">
                <a:effectLst>
                  <a:outerShdw blurRad="38100" dist="38100" dir="2700000" algn="tl">
                    <a:srgbClr val="000000">
                      <a:alpha val="43137"/>
                    </a:srgbClr>
                  </a:outerShdw>
                </a:effectLst>
                <a:latin typeface="Times New Roman" pitchFamily="18" charset="0"/>
              </a:rPr>
              <a:t>公式</a:t>
            </a:r>
            <a:endParaRPr lang="zh-CN" altLang="zh-CN" dirty="0" smtClean="0">
              <a:effectLst>
                <a:outerShdw blurRad="38100" dist="38100" dir="2700000" algn="tl">
                  <a:srgbClr val="000000">
                    <a:alpha val="43137"/>
                  </a:srgbClr>
                </a:outerShdw>
              </a:effectLst>
            </a:endParaRPr>
          </a:p>
        </p:txBody>
      </p:sp>
      <p:sp>
        <p:nvSpPr>
          <p:cNvPr id="17412" name="Rectangle 3"/>
          <p:cNvSpPr>
            <a:spLocks noGrp="1" noChangeArrowheads="1"/>
          </p:cNvSpPr>
          <p:nvPr>
            <p:ph type="body" sz="half" idx="4294967295"/>
          </p:nvPr>
        </p:nvSpPr>
        <p:spPr>
          <a:xfrm>
            <a:off x="762000" y="2133600"/>
            <a:ext cx="7696200" cy="4191000"/>
          </a:xfrm>
        </p:spPr>
        <p:txBody>
          <a:bodyPr/>
          <a:lstStyle/>
          <a:p>
            <a:pPr eaLnBrk="1" hangingPunct="1"/>
            <a:r>
              <a:rPr lang="en-US" altLang="zh-CN" sz="2800" b="1" smtClean="0">
                <a:latin typeface="Times New Roman" pitchFamily="18" charset="0"/>
              </a:rPr>
              <a:t>Erlang B</a:t>
            </a:r>
            <a:r>
              <a:rPr lang="zh-CN" altLang="en-US" sz="2800" b="1" smtClean="0">
                <a:latin typeface="Times New Roman" pitchFamily="18" charset="0"/>
              </a:rPr>
              <a:t>公式</a:t>
            </a:r>
            <a:r>
              <a:rPr lang="en-US" altLang="zh-CN" sz="2800" b="1" smtClean="0">
                <a:latin typeface="Times New Roman" pitchFamily="18" charset="0"/>
              </a:rPr>
              <a:t>——</a:t>
            </a:r>
            <a:r>
              <a:rPr lang="zh-CN" altLang="en-US" sz="2800" b="1" smtClean="0">
                <a:latin typeface="Times New Roman" pitchFamily="18" charset="0"/>
              </a:rPr>
              <a:t>即“对阻塞呼叫予以清除”的公式：</a:t>
            </a:r>
          </a:p>
          <a:p>
            <a:pPr eaLnBrk="1" hangingPunct="1">
              <a:buFont typeface="Wingdings" pitchFamily="2" charset="2"/>
              <a:buNone/>
            </a:pPr>
            <a:r>
              <a:rPr lang="zh-CN" altLang="en-US" sz="2800" smtClean="0"/>
              <a:t>           </a:t>
            </a:r>
          </a:p>
        </p:txBody>
      </p:sp>
      <p:graphicFrame>
        <p:nvGraphicFramePr>
          <p:cNvPr id="17410" name="Object 4"/>
          <p:cNvGraphicFramePr>
            <a:graphicFrameLocks noChangeAspect="1"/>
          </p:cNvGraphicFramePr>
          <p:nvPr>
            <p:ph sz="half" idx="4294967295"/>
          </p:nvPr>
        </p:nvGraphicFramePr>
        <p:xfrm>
          <a:off x="2700338" y="3124200"/>
          <a:ext cx="3436937" cy="1758950"/>
        </p:xfrm>
        <a:graphic>
          <a:graphicData uri="http://schemas.openxmlformats.org/presentationml/2006/ole">
            <p:oleObj spid="_x0000_s17410" name="公式" r:id="rId4" imgW="1612800" imgH="825480" progId="Equation.3">
              <p:embed/>
            </p:oleObj>
          </a:graphicData>
        </a:graphic>
      </p:graphicFrame>
      <p:sp>
        <p:nvSpPr>
          <p:cNvPr id="17413" name="Text Box 5"/>
          <p:cNvSpPr txBox="1">
            <a:spLocks noChangeArrowheads="1"/>
          </p:cNvSpPr>
          <p:nvPr/>
        </p:nvSpPr>
        <p:spPr bwMode="auto">
          <a:xfrm>
            <a:off x="990600" y="4953000"/>
            <a:ext cx="7543800" cy="1800225"/>
          </a:xfrm>
          <a:prstGeom prst="rect">
            <a:avLst/>
          </a:prstGeom>
          <a:noFill/>
          <a:ln w="9525">
            <a:noFill/>
            <a:miter lim="800000"/>
            <a:headEnd/>
            <a:tailEnd/>
          </a:ln>
        </p:spPr>
        <p:txBody>
          <a:bodyPr>
            <a:spAutoFit/>
          </a:bodyPr>
          <a:lstStyle/>
          <a:p>
            <a:pPr>
              <a:spcBef>
                <a:spcPct val="50000"/>
              </a:spcBef>
              <a:defRPr/>
            </a:pPr>
            <a:r>
              <a:rPr lang="zh-CN" altLang="en-US" sz="2800" b="1">
                <a:latin typeface="Times New Roman" pitchFamily="18" charset="0"/>
              </a:rPr>
              <a:t>其中，</a:t>
            </a:r>
            <a:r>
              <a:rPr lang="en-US" altLang="zh-CN" sz="2800" b="1">
                <a:latin typeface="Times New Roman" pitchFamily="18" charset="0"/>
              </a:rPr>
              <a:t>C</a:t>
            </a:r>
            <a:r>
              <a:rPr lang="zh-CN" altLang="en-US" sz="2800" b="1">
                <a:latin typeface="Times New Roman" pitchFamily="18" charset="0"/>
              </a:rPr>
              <a:t>为信道数，</a:t>
            </a:r>
            <a:r>
              <a:rPr lang="en-US" altLang="zh-CN" sz="2800" b="1">
                <a:latin typeface="Times New Roman" pitchFamily="18" charset="0"/>
              </a:rPr>
              <a:t>A</a:t>
            </a:r>
            <a:r>
              <a:rPr lang="zh-CN" altLang="en-US" sz="2800" b="1">
                <a:latin typeface="Times New Roman" pitchFamily="18" charset="0"/>
              </a:rPr>
              <a:t>为</a:t>
            </a:r>
            <a:r>
              <a:rPr lang="zh-CN" altLang="en-US" sz="2800" b="1">
                <a:solidFill>
                  <a:schemeClr val="tx2"/>
                </a:solidFill>
                <a:effectLst>
                  <a:outerShdw blurRad="38100" dist="38100" dir="2700000" algn="tl">
                    <a:srgbClr val="C0C0C0"/>
                  </a:outerShdw>
                </a:effectLst>
                <a:latin typeface="Times New Roman" pitchFamily="18" charset="0"/>
              </a:rPr>
              <a:t>提供的</a:t>
            </a:r>
            <a:r>
              <a:rPr lang="zh-CN" altLang="en-US" sz="2800" b="1">
                <a:latin typeface="Times New Roman" pitchFamily="18" charset="0"/>
              </a:rPr>
              <a:t>总话务量，</a:t>
            </a:r>
            <a:r>
              <a:rPr lang="en-US" altLang="zh-CN" sz="2800" b="1">
                <a:latin typeface="Times New Roman" pitchFamily="18" charset="0"/>
              </a:rPr>
              <a:t>GOS</a:t>
            </a:r>
            <a:r>
              <a:rPr lang="zh-CN" altLang="en-US" sz="2800" b="1">
                <a:latin typeface="Times New Roman" pitchFamily="18" charset="0"/>
              </a:rPr>
              <a:t>（</a:t>
            </a:r>
            <a:r>
              <a:rPr lang="en-US" altLang="zh-CN" sz="2800" b="1">
                <a:latin typeface="Times New Roman" pitchFamily="18" charset="0"/>
              </a:rPr>
              <a:t>Grade Of Service</a:t>
            </a:r>
            <a:r>
              <a:rPr lang="zh-CN" altLang="en-US" sz="2800" b="1">
                <a:latin typeface="Times New Roman" pitchFamily="18" charset="0"/>
              </a:rPr>
              <a:t>），即服务等级，对于</a:t>
            </a:r>
            <a:r>
              <a:rPr lang="en-US" altLang="zh-CN" sz="2800" b="1">
                <a:latin typeface="Times New Roman" pitchFamily="18" charset="0"/>
              </a:rPr>
              <a:t>Erlang  B</a:t>
            </a:r>
            <a:r>
              <a:rPr lang="zh-CN" altLang="en-US" sz="2800" b="1">
                <a:latin typeface="Times New Roman" pitchFamily="18" charset="0"/>
              </a:rPr>
              <a:t>系统，它等于阻塞概率，也称作呼损率。另外，</a:t>
            </a:r>
            <a:r>
              <a:rPr lang="en-US" altLang="zh-CN" sz="2800" b="1">
                <a:latin typeface="Times New Roman" pitchFamily="18" charset="0"/>
              </a:rPr>
              <a:t>A(1-GOS)</a:t>
            </a:r>
            <a:r>
              <a:rPr lang="zh-CN" altLang="en-US" sz="2800" b="1">
                <a:latin typeface="Times New Roman" pitchFamily="18" charset="0"/>
              </a:rPr>
              <a:t>，称作</a:t>
            </a:r>
            <a:r>
              <a:rPr lang="zh-CN" altLang="en-US" sz="2800" b="1">
                <a:solidFill>
                  <a:schemeClr val="tx2"/>
                </a:solidFill>
                <a:effectLst>
                  <a:outerShdw blurRad="38100" dist="38100" dir="2700000" algn="tl">
                    <a:srgbClr val="C0C0C0"/>
                  </a:outerShdw>
                </a:effectLst>
                <a:latin typeface="Times New Roman" pitchFamily="18" charset="0"/>
              </a:rPr>
              <a:t>完成</a:t>
            </a:r>
            <a:r>
              <a:rPr lang="zh-CN" altLang="en-US" sz="2800" b="1">
                <a:latin typeface="Times New Roman" pitchFamily="18" charset="0"/>
              </a:rPr>
              <a:t>话务量。</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新建 Windows位图图像 (2)"/>
          <p:cNvPicPr>
            <a:picLocks noGrp="1" noChangeAspect="1" noChangeArrowheads="1"/>
          </p:cNvPicPr>
          <p:nvPr>
            <p:ph idx="4294967295"/>
          </p:nvPr>
        </p:nvPicPr>
        <p:blipFill>
          <a:blip r:embed="rId3" cstate="print"/>
          <a:srcRect/>
          <a:stretch>
            <a:fillRect/>
          </a:stretch>
        </p:blipFill>
        <p:spPr>
          <a:xfrm>
            <a:off x="762000" y="2133600"/>
            <a:ext cx="7924800" cy="4413250"/>
          </a:xfrm>
        </p:spPr>
      </p:pic>
      <p:sp>
        <p:nvSpPr>
          <p:cNvPr id="105475" name="Line 3"/>
          <p:cNvSpPr>
            <a:spLocks noChangeShapeType="1"/>
          </p:cNvSpPr>
          <p:nvPr/>
        </p:nvSpPr>
        <p:spPr bwMode="auto">
          <a:xfrm>
            <a:off x="3581400" y="6172200"/>
            <a:ext cx="457200" cy="457200"/>
          </a:xfrm>
          <a:prstGeom prst="line">
            <a:avLst/>
          </a:prstGeom>
          <a:noFill/>
          <a:ln w="31750">
            <a:solidFill>
              <a:schemeClr val="tx2"/>
            </a:solidFill>
            <a:round/>
            <a:headEnd type="triangle" w="med" len="med"/>
            <a:tailEnd/>
          </a:ln>
        </p:spPr>
        <p:txBody>
          <a:bodyPr/>
          <a:lstStyle/>
          <a:p>
            <a:endParaRPr lang="zh-CN" altLang="en-US"/>
          </a:p>
        </p:txBody>
      </p:sp>
      <p:sp>
        <p:nvSpPr>
          <p:cNvPr id="270340" name="Text Box 4"/>
          <p:cNvSpPr txBox="1">
            <a:spLocks noChangeArrowheads="1"/>
          </p:cNvSpPr>
          <p:nvPr/>
        </p:nvSpPr>
        <p:spPr bwMode="auto">
          <a:xfrm>
            <a:off x="3962400" y="6400800"/>
            <a:ext cx="1981200" cy="457200"/>
          </a:xfrm>
          <a:prstGeom prst="rect">
            <a:avLst/>
          </a:prstGeom>
          <a:noFill/>
          <a:ln w="9525">
            <a:noFill/>
            <a:miter lim="800000"/>
            <a:headEnd/>
            <a:tailEnd/>
          </a:ln>
          <a:effectLst/>
        </p:spPr>
        <p:txBody>
          <a:bodyPr>
            <a:spAutoFit/>
          </a:bodyPr>
          <a:lstStyle/>
          <a:p>
            <a:pPr>
              <a:spcBef>
                <a:spcPct val="50000"/>
              </a:spcBef>
              <a:defRPr/>
            </a:pPr>
            <a:r>
              <a:rPr lang="zh-CN" altLang="en-US" sz="2400" b="1">
                <a:solidFill>
                  <a:schemeClr val="tx2"/>
                </a:solidFill>
                <a:effectLst>
                  <a:outerShdw blurRad="38100" dist="38100" dir="2700000" algn="tl">
                    <a:srgbClr val="000000"/>
                  </a:outerShdw>
                </a:effectLst>
              </a:rPr>
              <a:t>对数坐标轴</a:t>
            </a:r>
          </a:p>
        </p:txBody>
      </p:sp>
      <p:sp>
        <p:nvSpPr>
          <p:cNvPr id="105477" name="Line 5"/>
          <p:cNvSpPr>
            <a:spLocks noChangeShapeType="1"/>
          </p:cNvSpPr>
          <p:nvPr/>
        </p:nvSpPr>
        <p:spPr bwMode="auto">
          <a:xfrm flipH="1">
            <a:off x="1219200" y="3200400"/>
            <a:ext cx="685800" cy="304800"/>
          </a:xfrm>
          <a:prstGeom prst="line">
            <a:avLst/>
          </a:prstGeom>
          <a:noFill/>
          <a:ln w="31750">
            <a:solidFill>
              <a:schemeClr val="tx2"/>
            </a:solidFill>
            <a:round/>
            <a:headEnd type="triangle" w="med" len="med"/>
            <a:tailEnd/>
          </a:ln>
        </p:spPr>
        <p:txBody>
          <a:bodyPr/>
          <a:lstStyle/>
          <a:p>
            <a:endParaRPr lang="zh-CN" altLang="en-US"/>
          </a:p>
        </p:txBody>
      </p:sp>
      <p:sp>
        <p:nvSpPr>
          <p:cNvPr id="270342" name="Text Box 6"/>
          <p:cNvSpPr txBox="1">
            <a:spLocks noChangeArrowheads="1"/>
          </p:cNvSpPr>
          <p:nvPr/>
        </p:nvSpPr>
        <p:spPr bwMode="auto">
          <a:xfrm>
            <a:off x="669925" y="3200400"/>
            <a:ext cx="549275" cy="1600200"/>
          </a:xfrm>
          <a:prstGeom prst="rect">
            <a:avLst/>
          </a:prstGeom>
          <a:noFill/>
          <a:ln w="9525">
            <a:noFill/>
            <a:miter lim="800000"/>
            <a:headEnd/>
            <a:tailEnd/>
          </a:ln>
          <a:effectLst/>
        </p:spPr>
        <p:txBody>
          <a:bodyPr vert="eaVert">
            <a:spAutoFit/>
          </a:bodyPr>
          <a:lstStyle/>
          <a:p>
            <a:pPr>
              <a:spcBef>
                <a:spcPct val="50000"/>
              </a:spcBef>
              <a:defRPr/>
            </a:pPr>
            <a:r>
              <a:rPr lang="zh-CN" altLang="en-US" sz="2400" b="1">
                <a:solidFill>
                  <a:schemeClr val="tx2"/>
                </a:solidFill>
                <a:effectLst>
                  <a:outerShdw blurRad="38100" dist="38100" dir="2700000" algn="tl">
                    <a:srgbClr val="000000"/>
                  </a:outerShdw>
                </a:effectLst>
              </a:rPr>
              <a:t>对数坐标轴</a:t>
            </a:r>
          </a:p>
        </p:txBody>
      </p:sp>
      <p:cxnSp>
        <p:nvCxnSpPr>
          <p:cNvPr id="8" name="直接连接符 7"/>
          <p:cNvCxnSpPr/>
          <p:nvPr/>
        </p:nvCxnSpPr>
        <p:spPr>
          <a:xfrm rot="5400000">
            <a:off x="3695700" y="4457700"/>
            <a:ext cx="3429000" cy="0"/>
          </a:xfrm>
          <a:prstGeom prst="line">
            <a:avLst/>
          </a:prstGeom>
          <a:ln w="25400">
            <a:solidFill>
              <a:srgbClr val="FF0000"/>
            </a:solidFill>
            <a:prstDash val="dash"/>
          </a:ln>
        </p:spPr>
        <p:style>
          <a:lnRef idx="1">
            <a:schemeClr val="accent4"/>
          </a:lnRef>
          <a:fillRef idx="0">
            <a:schemeClr val="accent4"/>
          </a:fillRef>
          <a:effectRef idx="0">
            <a:schemeClr val="accent4"/>
          </a:effectRef>
          <a:fontRef idx="minor">
            <a:schemeClr val="tx1"/>
          </a:fontRef>
        </p:style>
      </p:cxnSp>
      <p:cxnSp>
        <p:nvCxnSpPr>
          <p:cNvPr id="11" name="直接连接符 10"/>
          <p:cNvCxnSpPr/>
          <p:nvPr/>
        </p:nvCxnSpPr>
        <p:spPr>
          <a:xfrm>
            <a:off x="1905000" y="3886200"/>
            <a:ext cx="6172200"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idx="4294967295"/>
          </p:nvPr>
        </p:nvSpPr>
        <p:spPr/>
        <p:txBody>
          <a:bodyPr/>
          <a:lstStyle/>
          <a:p>
            <a:pPr eaLnBrk="1" hangingPunct="1">
              <a:defRPr/>
            </a:pPr>
            <a:r>
              <a:rPr lang="en-US" altLang="zh-CN" b="1" smtClean="0">
                <a:effectLst>
                  <a:outerShdw blurRad="38100" dist="38100" dir="2700000" algn="tl">
                    <a:srgbClr val="000000"/>
                  </a:outerShdw>
                </a:effectLst>
                <a:latin typeface="Times New Roman" pitchFamily="18" charset="0"/>
              </a:rPr>
              <a:t>Erlang B</a:t>
            </a:r>
            <a:r>
              <a:rPr lang="zh-CN" altLang="en-US" b="1" smtClean="0">
                <a:effectLst>
                  <a:outerShdw blurRad="38100" dist="38100" dir="2700000" algn="tl">
                    <a:srgbClr val="000000"/>
                  </a:outerShdw>
                </a:effectLst>
                <a:latin typeface="Times New Roman" pitchFamily="18" charset="0"/>
              </a:rPr>
              <a:t>表格（</a:t>
            </a:r>
            <a:r>
              <a:rPr lang="en-US" altLang="zh-CN" b="1" smtClean="0">
                <a:effectLst>
                  <a:outerShdw blurRad="38100" dist="38100" dir="2700000" algn="tl">
                    <a:srgbClr val="000000"/>
                  </a:outerShdw>
                </a:effectLst>
                <a:latin typeface="Times New Roman" pitchFamily="18" charset="0"/>
              </a:rPr>
              <a:t>1</a:t>
            </a:r>
            <a:r>
              <a:rPr lang="zh-CN" altLang="en-US" b="1" smtClean="0">
                <a:effectLst>
                  <a:outerShdw blurRad="38100" dist="38100" dir="2700000" algn="tl">
                    <a:srgbClr val="000000"/>
                  </a:outerShdw>
                </a:effectLst>
                <a:latin typeface="Times New Roman" pitchFamily="18" charset="0"/>
              </a:rPr>
              <a:t>）</a:t>
            </a:r>
          </a:p>
        </p:txBody>
      </p:sp>
      <p:sp>
        <p:nvSpPr>
          <p:cNvPr id="106499" name="Rectangle 3"/>
          <p:cNvSpPr>
            <a:spLocks noGrp="1" noChangeArrowheads="1"/>
          </p:cNvSpPr>
          <p:nvPr>
            <p:ph type="body" idx="4294967295"/>
          </p:nvPr>
        </p:nvSpPr>
        <p:spPr>
          <a:xfrm>
            <a:off x="762000" y="2133600"/>
            <a:ext cx="7772400" cy="4114800"/>
          </a:xfrm>
        </p:spPr>
        <p:txBody>
          <a:bodyPr/>
          <a:lstStyle/>
          <a:p>
            <a:pPr eaLnBrk="1" hangingPunct="1"/>
            <a:endParaRPr lang="zh-CN" altLang="zh-CN" smtClean="0"/>
          </a:p>
        </p:txBody>
      </p:sp>
      <p:pic>
        <p:nvPicPr>
          <p:cNvPr id="106500" name="Picture 4"/>
          <p:cNvPicPr>
            <a:picLocks noChangeAspect="1" noChangeArrowheads="1"/>
          </p:cNvPicPr>
          <p:nvPr/>
        </p:nvPicPr>
        <p:blipFill>
          <a:blip r:embed="rId3" cstate="print"/>
          <a:srcRect/>
          <a:stretch>
            <a:fillRect/>
          </a:stretch>
        </p:blipFill>
        <p:spPr bwMode="auto">
          <a:xfrm>
            <a:off x="838200" y="2057400"/>
            <a:ext cx="7621588" cy="4562475"/>
          </a:xfrm>
          <a:prstGeom prst="rect">
            <a:avLst/>
          </a:prstGeom>
          <a:noFill/>
          <a:ln w="9525">
            <a:noFill/>
            <a:miter lim="800000"/>
            <a:headEnd/>
            <a:tailEnd/>
          </a:ln>
        </p:spPr>
      </p:pic>
      <p:sp>
        <p:nvSpPr>
          <p:cNvPr id="106501" name="Oval 5"/>
          <p:cNvSpPr>
            <a:spLocks noChangeArrowheads="1"/>
          </p:cNvSpPr>
          <p:nvPr/>
        </p:nvSpPr>
        <p:spPr bwMode="auto">
          <a:xfrm>
            <a:off x="2743200" y="6324600"/>
            <a:ext cx="685800" cy="304800"/>
          </a:xfrm>
          <a:prstGeom prst="ellipse">
            <a:avLst/>
          </a:prstGeom>
          <a:solidFill>
            <a:schemeClr val="folHlink">
              <a:alpha val="16862"/>
            </a:schemeClr>
          </a:solidFill>
          <a:ln w="25400">
            <a:solidFill>
              <a:schemeClr val="hlink"/>
            </a:solidFill>
            <a:round/>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idx="4294967295"/>
          </p:nvPr>
        </p:nvSpPr>
        <p:spPr/>
        <p:txBody>
          <a:bodyPr/>
          <a:lstStyle/>
          <a:p>
            <a:pPr eaLnBrk="1" hangingPunct="1">
              <a:defRPr/>
            </a:pPr>
            <a:r>
              <a:rPr lang="en-US" altLang="zh-CN" b="1" smtClean="0">
                <a:effectLst>
                  <a:outerShdw blurRad="38100" dist="38100" dir="2700000" algn="tl">
                    <a:srgbClr val="000000"/>
                  </a:outerShdw>
                </a:effectLst>
                <a:latin typeface="Times New Roman" pitchFamily="18" charset="0"/>
              </a:rPr>
              <a:t>Erlang B</a:t>
            </a:r>
            <a:r>
              <a:rPr lang="zh-CN" altLang="en-US" b="1" smtClean="0">
                <a:effectLst>
                  <a:outerShdw blurRad="38100" dist="38100" dir="2700000" algn="tl">
                    <a:srgbClr val="000000"/>
                  </a:outerShdw>
                </a:effectLst>
                <a:latin typeface="Times New Roman" pitchFamily="18" charset="0"/>
              </a:rPr>
              <a:t>表格（</a:t>
            </a:r>
            <a:r>
              <a:rPr lang="en-US" altLang="zh-CN" b="1" smtClean="0">
                <a:effectLst>
                  <a:outerShdw blurRad="38100" dist="38100" dir="2700000" algn="tl">
                    <a:srgbClr val="000000"/>
                  </a:outerShdw>
                </a:effectLst>
                <a:latin typeface="Times New Roman" pitchFamily="18" charset="0"/>
              </a:rPr>
              <a:t>2</a:t>
            </a:r>
            <a:r>
              <a:rPr lang="zh-CN" altLang="en-US" b="1" smtClean="0">
                <a:effectLst>
                  <a:outerShdw blurRad="38100" dist="38100" dir="2700000" algn="tl">
                    <a:srgbClr val="000000"/>
                  </a:outerShdw>
                </a:effectLst>
                <a:latin typeface="Times New Roman" pitchFamily="18" charset="0"/>
              </a:rPr>
              <a:t>）</a:t>
            </a:r>
          </a:p>
        </p:txBody>
      </p:sp>
      <p:sp>
        <p:nvSpPr>
          <p:cNvPr id="107523" name="Rectangle 3"/>
          <p:cNvSpPr>
            <a:spLocks noGrp="1" noChangeArrowheads="1"/>
          </p:cNvSpPr>
          <p:nvPr>
            <p:ph type="body" idx="4294967295"/>
          </p:nvPr>
        </p:nvSpPr>
        <p:spPr>
          <a:xfrm>
            <a:off x="1066800" y="2209800"/>
            <a:ext cx="7772400" cy="4114800"/>
          </a:xfrm>
        </p:spPr>
        <p:txBody>
          <a:bodyPr/>
          <a:lstStyle/>
          <a:p>
            <a:pPr eaLnBrk="1" hangingPunct="1"/>
            <a:endParaRPr lang="zh-CN" altLang="zh-CN" smtClean="0"/>
          </a:p>
        </p:txBody>
      </p:sp>
      <p:pic>
        <p:nvPicPr>
          <p:cNvPr id="107524" name="Picture 4"/>
          <p:cNvPicPr>
            <a:picLocks noChangeAspect="1" noChangeArrowheads="1"/>
          </p:cNvPicPr>
          <p:nvPr/>
        </p:nvPicPr>
        <p:blipFill>
          <a:blip r:embed="rId3" cstate="print"/>
          <a:srcRect/>
          <a:stretch>
            <a:fillRect/>
          </a:stretch>
        </p:blipFill>
        <p:spPr bwMode="auto">
          <a:xfrm>
            <a:off x="990600" y="2133600"/>
            <a:ext cx="7621588" cy="4562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idx="4294967295"/>
          </p:nvPr>
        </p:nvSpPr>
        <p:spPr/>
        <p:txBody>
          <a:bodyPr/>
          <a:lstStyle/>
          <a:p>
            <a:pPr eaLnBrk="1" hangingPunct="1"/>
            <a:endParaRPr lang="zh-CN" altLang="zh-CN" smtClean="0"/>
          </a:p>
        </p:txBody>
      </p:sp>
      <p:sp>
        <p:nvSpPr>
          <p:cNvPr id="18436" name="Rectangle 3"/>
          <p:cNvSpPr>
            <a:spLocks noGrp="1" noChangeArrowheads="1"/>
          </p:cNvSpPr>
          <p:nvPr>
            <p:ph type="body" sz="half" idx="4294967295"/>
          </p:nvPr>
        </p:nvSpPr>
        <p:spPr>
          <a:xfrm>
            <a:off x="838200" y="1981200"/>
            <a:ext cx="7848600" cy="4495800"/>
          </a:xfrm>
        </p:spPr>
        <p:txBody>
          <a:bodyPr/>
          <a:lstStyle/>
          <a:p>
            <a:pPr eaLnBrk="1" hangingPunct="1"/>
            <a:r>
              <a:rPr lang="zh-CN" altLang="en-US" sz="2800" b="1" smtClean="0">
                <a:latin typeface="Times New Roman" pitchFamily="18" charset="0"/>
              </a:rPr>
              <a:t>从</a:t>
            </a:r>
            <a:r>
              <a:rPr lang="en-US" altLang="zh-CN" sz="2800" b="1" smtClean="0">
                <a:latin typeface="Times New Roman" pitchFamily="18" charset="0"/>
              </a:rPr>
              <a:t>Erlang B</a:t>
            </a:r>
            <a:r>
              <a:rPr lang="zh-CN" altLang="en-US" sz="2800" b="1" smtClean="0">
                <a:latin typeface="Times New Roman" pitchFamily="18" charset="0"/>
              </a:rPr>
              <a:t>公式可以得到的结论：</a:t>
            </a:r>
          </a:p>
          <a:p>
            <a:pPr eaLnBrk="1" hangingPunct="1">
              <a:buFont typeface="Wingdings" pitchFamily="2" charset="2"/>
              <a:buNone/>
            </a:pPr>
            <a:r>
              <a:rPr lang="zh-CN" altLang="en-US" sz="2800" b="1" smtClean="0">
                <a:latin typeface="Times New Roman" pitchFamily="18" charset="0"/>
              </a:rPr>
              <a:t>    </a:t>
            </a:r>
            <a:r>
              <a:rPr lang="en-US" altLang="zh-CN" sz="2800" b="1" smtClean="0">
                <a:latin typeface="Times New Roman" pitchFamily="18" charset="0"/>
              </a:rPr>
              <a:t>GOS</a:t>
            </a:r>
            <a:r>
              <a:rPr lang="zh-CN" altLang="en-US" sz="2800" b="1" smtClean="0">
                <a:latin typeface="Times New Roman" pitchFamily="18" charset="0"/>
              </a:rPr>
              <a:t>一定时，信道数越多，可以提供的总话务量就越大。对于特定系统，当单个用户的平均话务量一定时，就意味着系统可以支持的用户数越多。我们定义“中继效率”</a:t>
            </a:r>
            <a:r>
              <a:rPr lang="el-GR" altLang="zh-CN" sz="2800" b="1" i="1" smtClean="0">
                <a:latin typeface="Times New Roman" pitchFamily="18" charset="0"/>
                <a:cs typeface="Times New Roman" pitchFamily="18" charset="0"/>
              </a:rPr>
              <a:t>η</a:t>
            </a:r>
            <a:r>
              <a:rPr lang="zh-CN" altLang="en-US" sz="2800" b="1" smtClean="0">
                <a:latin typeface="Times New Roman" pitchFamily="18" charset="0"/>
                <a:cs typeface="Times New Roman" pitchFamily="18" charset="0"/>
              </a:rPr>
              <a:t>：</a:t>
            </a:r>
          </a:p>
          <a:p>
            <a:pPr eaLnBrk="1" hangingPunct="1">
              <a:buFont typeface="Wingdings" pitchFamily="2" charset="2"/>
              <a:buNone/>
            </a:pPr>
            <a:r>
              <a:rPr lang="zh-CN" altLang="en-US" sz="2800" b="1" smtClean="0">
                <a:latin typeface="Times New Roman" pitchFamily="18" charset="0"/>
                <a:cs typeface="Times New Roman" pitchFamily="18" charset="0"/>
              </a:rPr>
              <a:t>                                              ≤</a:t>
            </a:r>
            <a:r>
              <a:rPr lang="en-US" altLang="zh-CN" sz="2800" b="1" smtClean="0">
                <a:latin typeface="Times New Roman" pitchFamily="18" charset="0"/>
                <a:cs typeface="Times New Roman" pitchFamily="18" charset="0"/>
              </a:rPr>
              <a:t>1</a:t>
            </a:r>
            <a:r>
              <a:rPr lang="zh-CN" altLang="en-US" sz="2800" b="1" smtClean="0">
                <a:latin typeface="Times New Roman" pitchFamily="18" charset="0"/>
                <a:cs typeface="Times New Roman" pitchFamily="18" charset="0"/>
              </a:rPr>
              <a:t>         </a:t>
            </a:r>
            <a:r>
              <a:rPr lang="en-US" altLang="zh-CN" sz="2800" b="1" smtClean="0">
                <a:latin typeface="Times New Roman" pitchFamily="18" charset="0"/>
                <a:cs typeface="Times New Roman" pitchFamily="18" charset="0"/>
              </a:rPr>
              <a:t>(Erlangs/ch)</a:t>
            </a:r>
            <a:r>
              <a:rPr lang="zh-CN" altLang="en-US" sz="2800" b="1" smtClean="0">
                <a:latin typeface="Times New Roman" pitchFamily="18" charset="0"/>
                <a:cs typeface="Times New Roman" pitchFamily="18" charset="0"/>
              </a:rPr>
              <a:t>。                                                              </a:t>
            </a:r>
          </a:p>
          <a:p>
            <a:pPr eaLnBrk="1" hangingPunct="1">
              <a:buFont typeface="Wingdings" pitchFamily="2" charset="2"/>
              <a:buNone/>
            </a:pPr>
            <a:r>
              <a:rPr lang="zh-CN" altLang="en-US" sz="2400" b="1" smtClean="0">
                <a:latin typeface="Times New Roman" pitchFamily="18" charset="0"/>
                <a:cs typeface="Times New Roman" pitchFamily="18" charset="0"/>
              </a:rPr>
              <a:t>                      </a:t>
            </a:r>
            <a:endParaRPr lang="zh-CN" altLang="el-GR" sz="2400" b="1" smtClean="0">
              <a:latin typeface="Times New Roman" pitchFamily="18" charset="0"/>
              <a:cs typeface="Times New Roman" pitchFamily="18" charset="0"/>
            </a:endParaRPr>
          </a:p>
        </p:txBody>
      </p:sp>
      <p:graphicFrame>
        <p:nvGraphicFramePr>
          <p:cNvPr id="18434" name="Object 4"/>
          <p:cNvGraphicFramePr>
            <a:graphicFrameLocks noChangeAspect="1"/>
          </p:cNvGraphicFramePr>
          <p:nvPr>
            <p:ph sz="half" idx="4294967295"/>
          </p:nvPr>
        </p:nvGraphicFramePr>
        <p:xfrm>
          <a:off x="2895600" y="4267200"/>
          <a:ext cx="1905000" cy="685800"/>
        </p:xfrm>
        <a:graphic>
          <a:graphicData uri="http://schemas.openxmlformats.org/presentationml/2006/ole">
            <p:oleObj spid="_x0000_s18434" name="公式" r:id="rId4" imgW="1346040" imgH="482400" progId="Equation.3">
              <p:embed/>
            </p:oleObj>
          </a:graphicData>
        </a:graphic>
      </p:graphicFrame>
      <p:sp>
        <p:nvSpPr>
          <p:cNvPr id="18437" name="Text Box 5"/>
          <p:cNvSpPr txBox="1">
            <a:spLocks noChangeArrowheads="1"/>
          </p:cNvSpPr>
          <p:nvPr/>
        </p:nvSpPr>
        <p:spPr bwMode="auto">
          <a:xfrm>
            <a:off x="1295400" y="5943600"/>
            <a:ext cx="7162800" cy="366713"/>
          </a:xfrm>
          <a:prstGeom prst="rect">
            <a:avLst/>
          </a:prstGeom>
          <a:noFill/>
          <a:ln w="9525">
            <a:noFill/>
            <a:miter lim="800000"/>
            <a:headEnd/>
            <a:tailEnd/>
          </a:ln>
        </p:spPr>
        <p:txBody>
          <a:bodyPr>
            <a:spAutoFit/>
          </a:bodyPr>
          <a:lstStyle/>
          <a:p>
            <a:pPr>
              <a:spcBef>
                <a:spcPct val="50000"/>
              </a:spcBef>
            </a:pPr>
            <a:endParaRPr lang="zh-CN" altLang="zh-CN"/>
          </a:p>
        </p:txBody>
      </p:sp>
      <p:sp>
        <p:nvSpPr>
          <p:cNvPr id="276486" name="Text Box 6"/>
          <p:cNvSpPr txBox="1">
            <a:spLocks noChangeArrowheads="1"/>
          </p:cNvSpPr>
          <p:nvPr/>
        </p:nvSpPr>
        <p:spPr bwMode="auto">
          <a:xfrm>
            <a:off x="1143000" y="4876800"/>
            <a:ext cx="7391400" cy="1800225"/>
          </a:xfrm>
          <a:prstGeom prst="rect">
            <a:avLst/>
          </a:prstGeom>
          <a:noFill/>
          <a:ln w="9525">
            <a:noFill/>
            <a:miter lim="800000"/>
            <a:headEnd/>
            <a:tailEnd/>
          </a:ln>
          <a:effectLst/>
        </p:spPr>
        <p:txBody>
          <a:bodyPr>
            <a:spAutoFit/>
          </a:bodyPr>
          <a:lstStyle/>
          <a:p>
            <a:pPr>
              <a:spcBef>
                <a:spcPct val="50000"/>
              </a:spcBef>
              <a:defRPr/>
            </a:pPr>
            <a:r>
              <a:rPr lang="zh-CN" altLang="en-US" sz="2800" b="1">
                <a:latin typeface="Times New Roman" pitchFamily="18" charset="0"/>
              </a:rPr>
              <a:t>通过计算可以获知：</a:t>
            </a:r>
            <a:r>
              <a:rPr lang="en-US" altLang="zh-CN" sz="2800" b="1">
                <a:latin typeface="Times New Roman" pitchFamily="18" charset="0"/>
              </a:rPr>
              <a:t>GOS</a:t>
            </a:r>
            <a:r>
              <a:rPr lang="zh-CN" altLang="en-US" sz="2800" b="1">
                <a:latin typeface="Times New Roman" pitchFamily="18" charset="0"/>
              </a:rPr>
              <a:t>一定时，</a:t>
            </a:r>
            <a:r>
              <a:rPr lang="en-US" altLang="zh-CN" sz="2800" b="1">
                <a:latin typeface="Times New Roman" pitchFamily="18" charset="0"/>
              </a:rPr>
              <a:t>C</a:t>
            </a:r>
            <a:r>
              <a:rPr lang="zh-CN" altLang="en-US" sz="2800" b="1">
                <a:latin typeface="Times New Roman" pitchFamily="18" charset="0"/>
              </a:rPr>
              <a:t>越大，</a:t>
            </a:r>
            <a:r>
              <a:rPr lang="zh-CN" altLang="en-US" sz="2800" b="1">
                <a:effectLst>
                  <a:outerShdw blurRad="38100" dist="38100" dir="2700000" algn="tl">
                    <a:srgbClr val="FFFFFF"/>
                  </a:outerShdw>
                </a:effectLst>
                <a:latin typeface="Times New Roman" pitchFamily="18" charset="0"/>
              </a:rPr>
              <a:t>中继效率</a:t>
            </a:r>
            <a:r>
              <a:rPr lang="zh-CN" altLang="en-US" sz="2800" b="1">
                <a:latin typeface="Times New Roman" pitchFamily="18" charset="0"/>
              </a:rPr>
              <a:t>越高，即</a:t>
            </a:r>
            <a:r>
              <a:rPr lang="zh-CN" altLang="en-US" sz="2800" b="1">
                <a:effectLst>
                  <a:outerShdw blurRad="38100" dist="38100" dir="2700000" algn="tl">
                    <a:srgbClr val="FFFFFF"/>
                  </a:outerShdw>
                </a:effectLst>
                <a:latin typeface="Times New Roman" pitchFamily="18" charset="0"/>
              </a:rPr>
              <a:t>信道利用率</a:t>
            </a:r>
            <a:r>
              <a:rPr lang="zh-CN" altLang="en-US" sz="2800" b="1">
                <a:latin typeface="Times New Roman" pitchFamily="18" charset="0"/>
              </a:rPr>
              <a:t>越高；反之，</a:t>
            </a:r>
            <a:r>
              <a:rPr lang="zh-CN" altLang="en-US" sz="2800" b="1">
                <a:solidFill>
                  <a:schemeClr val="hlink"/>
                </a:solidFill>
                <a:effectLst>
                  <a:outerShdw blurRad="38100" dist="38100" dir="2700000" algn="tl">
                    <a:srgbClr val="000000"/>
                  </a:outerShdw>
                </a:effectLst>
                <a:latin typeface="Times New Roman" pitchFamily="18" charset="0"/>
              </a:rPr>
              <a:t>信道数</a:t>
            </a:r>
            <a:r>
              <a:rPr lang="en-US" altLang="zh-CN" sz="2800" b="1">
                <a:solidFill>
                  <a:schemeClr val="hlink"/>
                </a:solidFill>
                <a:effectLst>
                  <a:outerShdw blurRad="38100" dist="38100" dir="2700000" algn="tl">
                    <a:srgbClr val="000000"/>
                  </a:outerShdw>
                </a:effectLst>
                <a:latin typeface="Times New Roman" pitchFamily="18" charset="0"/>
              </a:rPr>
              <a:t>C</a:t>
            </a:r>
            <a:r>
              <a:rPr lang="zh-CN" altLang="en-US" sz="2800" b="1">
                <a:solidFill>
                  <a:schemeClr val="hlink"/>
                </a:solidFill>
                <a:effectLst>
                  <a:outerShdw blurRad="38100" dist="38100" dir="2700000" algn="tl">
                    <a:srgbClr val="000000"/>
                  </a:outerShdw>
                </a:effectLst>
                <a:latin typeface="Times New Roman" pitchFamily="18" charset="0"/>
              </a:rPr>
              <a:t>的减少，将会导致中继效率的下降，即信道利用率会下降，这是我们所不希望的！！</a:t>
            </a:r>
          </a:p>
        </p:txBody>
      </p:sp>
      <p:sp>
        <p:nvSpPr>
          <p:cNvPr id="18439" name="Rectangle 7"/>
          <p:cNvSpPr>
            <a:spLocks noChangeArrowheads="1"/>
          </p:cNvSpPr>
          <p:nvPr/>
        </p:nvSpPr>
        <p:spPr bwMode="auto">
          <a:xfrm>
            <a:off x="2667000" y="4267200"/>
            <a:ext cx="2286000" cy="685800"/>
          </a:xfrm>
          <a:prstGeom prst="rect">
            <a:avLst/>
          </a:prstGeom>
          <a:solidFill>
            <a:schemeClr val="tx2">
              <a:alpha val="39999"/>
            </a:schemeClr>
          </a:solidFill>
          <a:ln w="9525">
            <a:noFill/>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idx="4294967295"/>
          </p:nvPr>
        </p:nvSpPr>
        <p:spPr/>
        <p:txBody>
          <a:bodyPr/>
          <a:lstStyle/>
          <a:p>
            <a:pPr eaLnBrk="1" hangingPunct="1"/>
            <a:endParaRPr lang="zh-CN" altLang="zh-CN" smtClean="0"/>
          </a:p>
        </p:txBody>
      </p:sp>
      <p:sp>
        <p:nvSpPr>
          <p:cNvPr id="108547" name="Rectangle 3"/>
          <p:cNvSpPr>
            <a:spLocks noGrp="1" noChangeArrowheads="1"/>
          </p:cNvSpPr>
          <p:nvPr>
            <p:ph type="body" idx="4294967295"/>
          </p:nvPr>
        </p:nvSpPr>
        <p:spPr>
          <a:xfrm>
            <a:off x="762000" y="2209800"/>
            <a:ext cx="7772400" cy="4114800"/>
          </a:xfrm>
        </p:spPr>
        <p:txBody>
          <a:bodyPr/>
          <a:lstStyle/>
          <a:p>
            <a:pPr eaLnBrk="1" hangingPunct="1"/>
            <a:r>
              <a:rPr lang="zh-CN" altLang="en-US" b="1" smtClean="0">
                <a:latin typeface="Times New Roman" pitchFamily="18" charset="0"/>
              </a:rPr>
              <a:t>例：</a:t>
            </a:r>
            <a:r>
              <a:rPr lang="en-US" altLang="zh-CN" b="1" smtClean="0">
                <a:latin typeface="Times New Roman" pitchFamily="18" charset="0"/>
              </a:rPr>
              <a:t>Erlang B</a:t>
            </a:r>
            <a:r>
              <a:rPr lang="zh-CN" altLang="en-US" b="1" smtClean="0">
                <a:latin typeface="Times New Roman" pitchFamily="18" charset="0"/>
              </a:rPr>
              <a:t>系统，</a:t>
            </a:r>
            <a:r>
              <a:rPr lang="en-US" altLang="zh-CN" b="1" smtClean="0">
                <a:latin typeface="Times New Roman" pitchFamily="18" charset="0"/>
              </a:rPr>
              <a:t>GOS</a:t>
            </a:r>
            <a:r>
              <a:rPr lang="zh-CN" altLang="en-US" b="1" smtClean="0">
                <a:latin typeface="Times New Roman" pitchFamily="18" charset="0"/>
              </a:rPr>
              <a:t>＝</a:t>
            </a:r>
            <a:r>
              <a:rPr lang="en-US" altLang="zh-CN" b="1" smtClean="0">
                <a:latin typeface="Times New Roman" pitchFamily="18" charset="0"/>
              </a:rPr>
              <a:t>2</a:t>
            </a:r>
            <a:r>
              <a:rPr lang="zh-CN" altLang="en-US" b="1" smtClean="0">
                <a:latin typeface="Times New Roman" pitchFamily="18" charset="0"/>
              </a:rPr>
              <a:t>％，</a:t>
            </a:r>
            <a:r>
              <a:rPr lang="en-US" altLang="zh-CN" b="1" smtClean="0">
                <a:latin typeface="Times New Roman" pitchFamily="18" charset="0"/>
              </a:rPr>
              <a:t>C</a:t>
            </a:r>
            <a:r>
              <a:rPr lang="zh-CN" altLang="en-US" b="1" smtClean="0">
                <a:latin typeface="Times New Roman" pitchFamily="18" charset="0"/>
              </a:rPr>
              <a:t>＝</a:t>
            </a:r>
            <a:r>
              <a:rPr lang="en-US" altLang="zh-CN" b="1" smtClean="0">
                <a:latin typeface="Times New Roman" pitchFamily="18" charset="0"/>
              </a:rPr>
              <a:t>10</a:t>
            </a:r>
            <a:r>
              <a:rPr lang="zh-CN" altLang="en-US" b="1" smtClean="0">
                <a:latin typeface="Times New Roman" pitchFamily="18" charset="0"/>
              </a:rPr>
              <a:t>，试计算该系统 能够支持多少用户？假设每个用户平均产生</a:t>
            </a:r>
            <a:r>
              <a:rPr lang="en-US" altLang="zh-CN" b="1" smtClean="0">
                <a:latin typeface="Times New Roman" pitchFamily="18" charset="0"/>
              </a:rPr>
              <a:t>0.1Erlang</a:t>
            </a:r>
            <a:r>
              <a:rPr lang="zh-CN" altLang="en-US" b="1" smtClean="0">
                <a:latin typeface="Times New Roman" pitchFamily="18" charset="0"/>
              </a:rPr>
              <a:t>的话务量。</a:t>
            </a:r>
          </a:p>
          <a:p>
            <a:pPr eaLnBrk="1" hangingPunct="1">
              <a:buFont typeface="Wingdings" pitchFamily="2" charset="2"/>
              <a:buNone/>
            </a:pPr>
            <a:r>
              <a:rPr lang="zh-CN" altLang="en-US" b="1" smtClean="0">
                <a:latin typeface="Times New Roman" pitchFamily="18" charset="0"/>
              </a:rPr>
              <a:t>    ［解］查表得到：</a:t>
            </a:r>
            <a:r>
              <a:rPr lang="en-US" altLang="zh-CN" b="1" smtClean="0">
                <a:latin typeface="Times New Roman" pitchFamily="18" charset="0"/>
              </a:rPr>
              <a:t>A</a:t>
            </a:r>
            <a:r>
              <a:rPr lang="zh-CN" altLang="en-US" b="1" smtClean="0">
                <a:latin typeface="Times New Roman" pitchFamily="18" charset="0"/>
              </a:rPr>
              <a:t>＝</a:t>
            </a:r>
            <a:r>
              <a:rPr lang="en-US" altLang="zh-CN" b="1" smtClean="0">
                <a:latin typeface="Times New Roman" pitchFamily="18" charset="0"/>
              </a:rPr>
              <a:t>5.092</a:t>
            </a:r>
            <a:r>
              <a:rPr lang="zh-CN" altLang="en-US" b="1" smtClean="0">
                <a:latin typeface="Times New Roman" pitchFamily="18" charset="0"/>
              </a:rPr>
              <a:t>，所以</a:t>
            </a:r>
          </a:p>
          <a:p>
            <a:pPr eaLnBrk="1" hangingPunct="1">
              <a:buFont typeface="Wingdings" pitchFamily="2" charset="2"/>
              <a:buNone/>
            </a:pPr>
            <a:r>
              <a:rPr lang="zh-CN" altLang="en-US" b="1" smtClean="0">
                <a:latin typeface="Times New Roman" pitchFamily="18" charset="0"/>
              </a:rPr>
              <a:t>        </a:t>
            </a:r>
            <a:r>
              <a:rPr lang="en-US" altLang="zh-CN" b="1" smtClean="0">
                <a:latin typeface="Times New Roman" pitchFamily="18" charset="0"/>
              </a:rPr>
              <a:t>U</a:t>
            </a:r>
            <a:r>
              <a:rPr lang="zh-CN" altLang="en-US" b="1" smtClean="0">
                <a:latin typeface="Times New Roman" pitchFamily="18" charset="0"/>
              </a:rPr>
              <a:t>＝</a:t>
            </a:r>
            <a:r>
              <a:rPr lang="en-US" altLang="zh-CN" b="1" smtClean="0">
                <a:latin typeface="Times New Roman" pitchFamily="18" charset="0"/>
              </a:rPr>
              <a:t>A</a:t>
            </a:r>
            <a:r>
              <a:rPr lang="zh-CN" altLang="en-US" b="1" smtClean="0">
                <a:latin typeface="Times New Roman" pitchFamily="18" charset="0"/>
              </a:rPr>
              <a:t>／</a:t>
            </a:r>
            <a:r>
              <a:rPr lang="en-US" altLang="zh-CN" b="1" smtClean="0">
                <a:latin typeface="Times New Roman" pitchFamily="18" charset="0"/>
              </a:rPr>
              <a:t>A</a:t>
            </a:r>
            <a:r>
              <a:rPr lang="en-US" altLang="zh-CN" b="1" baseline="-25000" smtClean="0">
                <a:latin typeface="Times New Roman" pitchFamily="18" charset="0"/>
              </a:rPr>
              <a:t>u</a:t>
            </a:r>
            <a:r>
              <a:rPr lang="zh-CN" altLang="en-US" b="1" smtClean="0">
                <a:latin typeface="Times New Roman" pitchFamily="18" charset="0"/>
              </a:rPr>
              <a:t>＝</a:t>
            </a:r>
            <a:r>
              <a:rPr lang="en-US" altLang="zh-CN" b="1" smtClean="0">
                <a:latin typeface="Times New Roman" pitchFamily="18" charset="0"/>
              </a:rPr>
              <a:t>5.092</a:t>
            </a:r>
            <a:r>
              <a:rPr lang="zh-CN" altLang="en-US" b="1" smtClean="0">
                <a:latin typeface="Times New Roman" pitchFamily="18" charset="0"/>
              </a:rPr>
              <a:t>／</a:t>
            </a:r>
            <a:r>
              <a:rPr lang="en-US" altLang="zh-CN" b="1" smtClean="0">
                <a:latin typeface="Times New Roman" pitchFamily="18" charset="0"/>
              </a:rPr>
              <a:t>0.1</a:t>
            </a:r>
            <a:r>
              <a:rPr lang="zh-CN" altLang="zh-CN" b="1" smtClean="0">
                <a:latin typeface="Times New Roman" pitchFamily="18" charset="0"/>
                <a:cs typeface="Times New Roman" pitchFamily="18" charset="0"/>
              </a:rPr>
              <a:t>≈</a:t>
            </a:r>
            <a:r>
              <a:rPr lang="en-US" altLang="zh-CN" b="1" smtClean="0">
                <a:solidFill>
                  <a:schemeClr val="hlink"/>
                </a:solidFill>
                <a:latin typeface="Times New Roman" pitchFamily="18" charset="0"/>
              </a:rPr>
              <a:t>50</a:t>
            </a:r>
            <a:r>
              <a:rPr lang="en-US" altLang="zh-CN" b="1" smtClean="0">
                <a:latin typeface="Times New Roman" pitchFamily="18" charset="0"/>
              </a:rPr>
              <a:t> </a:t>
            </a:r>
            <a:r>
              <a:rPr lang="zh-CN" altLang="en-US" b="1" smtClean="0">
                <a:latin typeface="Times New Roman" pitchFamily="18" charset="0"/>
              </a:rPr>
              <a:t>个用户。</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idx="4294967295"/>
          </p:nvPr>
        </p:nvSpPr>
        <p:spPr/>
        <p:txBody>
          <a:bodyPr/>
          <a:lstStyle/>
          <a:p>
            <a:pPr eaLnBrk="1" hangingPunct="1"/>
            <a:endParaRPr lang="zh-CN" altLang="zh-CN" smtClean="0"/>
          </a:p>
        </p:txBody>
      </p:sp>
      <p:sp>
        <p:nvSpPr>
          <p:cNvPr id="280579" name="Rectangle 3"/>
          <p:cNvSpPr>
            <a:spLocks noGrp="1" noChangeArrowheads="1"/>
          </p:cNvSpPr>
          <p:nvPr>
            <p:ph type="body" idx="4294967295"/>
          </p:nvPr>
        </p:nvSpPr>
        <p:spPr>
          <a:xfrm>
            <a:off x="685800" y="2133600"/>
            <a:ext cx="8001000" cy="4495800"/>
          </a:xfrm>
        </p:spPr>
        <p:txBody>
          <a:bodyPr/>
          <a:lstStyle/>
          <a:p>
            <a:pPr eaLnBrk="1" hangingPunct="1">
              <a:lnSpc>
                <a:spcPct val="80000"/>
              </a:lnSpc>
              <a:defRPr/>
            </a:pPr>
            <a:r>
              <a:rPr lang="zh-CN" altLang="en-US" b="1" dirty="0" smtClean="0">
                <a:latin typeface="Times New Roman" pitchFamily="18" charset="0"/>
              </a:rPr>
              <a:t>如前所述，蜂窝系统要进一步提高系统容</a:t>
            </a:r>
            <a:endParaRPr lang="en-US" altLang="zh-CN" b="1" dirty="0" smtClean="0">
              <a:latin typeface="Times New Roman" pitchFamily="18" charset="0"/>
            </a:endParaRPr>
          </a:p>
          <a:p>
            <a:pPr eaLnBrk="1" hangingPunct="1">
              <a:lnSpc>
                <a:spcPct val="80000"/>
              </a:lnSpc>
              <a:buNone/>
              <a:defRPr/>
            </a:pPr>
            <a:r>
              <a:rPr lang="zh-CN" altLang="en-US" b="1" dirty="0" smtClean="0">
                <a:latin typeface="Times New Roman" pitchFamily="18" charset="0"/>
              </a:rPr>
              <a:t>量，就是要设法提高单位面积上的可用信道</a:t>
            </a:r>
            <a:endParaRPr lang="en-US" altLang="zh-CN" b="1" dirty="0" smtClean="0">
              <a:latin typeface="Times New Roman" pitchFamily="18" charset="0"/>
            </a:endParaRPr>
          </a:p>
          <a:p>
            <a:pPr eaLnBrk="1" hangingPunct="1">
              <a:lnSpc>
                <a:spcPct val="80000"/>
              </a:lnSpc>
              <a:buNone/>
              <a:defRPr/>
            </a:pPr>
            <a:r>
              <a:rPr lang="zh-CN" altLang="en-US" b="1" dirty="0" smtClean="0">
                <a:latin typeface="Times New Roman" pitchFamily="18" charset="0"/>
              </a:rPr>
              <a:t>数。结合中继理论，呼损率一定的情况下，</a:t>
            </a:r>
            <a:endParaRPr lang="en-US" altLang="zh-CN" b="1" dirty="0" smtClean="0">
              <a:latin typeface="Times New Roman" pitchFamily="18" charset="0"/>
            </a:endParaRPr>
          </a:p>
          <a:p>
            <a:pPr eaLnBrk="1" hangingPunct="1">
              <a:lnSpc>
                <a:spcPct val="80000"/>
              </a:lnSpc>
              <a:buNone/>
              <a:defRPr/>
            </a:pPr>
            <a:r>
              <a:rPr lang="zh-CN" altLang="en-US" b="1" dirty="0" smtClean="0">
                <a:latin typeface="Times New Roman" pitchFamily="18" charset="0"/>
              </a:rPr>
              <a:t>可用信道数越多，系统提供的总话务量越大</a:t>
            </a:r>
            <a:endParaRPr lang="en-US" altLang="zh-CN" b="1" dirty="0" smtClean="0">
              <a:latin typeface="Times New Roman" pitchFamily="18" charset="0"/>
            </a:endParaRPr>
          </a:p>
          <a:p>
            <a:pPr eaLnBrk="1" hangingPunct="1">
              <a:lnSpc>
                <a:spcPct val="80000"/>
              </a:lnSpc>
              <a:buNone/>
              <a:defRPr/>
            </a:pPr>
            <a:r>
              <a:rPr lang="zh-CN" altLang="en-US" b="1" dirty="0" smtClean="0">
                <a:latin typeface="Times New Roman" pitchFamily="18" charset="0"/>
              </a:rPr>
              <a:t>（用户容量越大），信道利用率（中继效</a:t>
            </a:r>
            <a:endParaRPr lang="en-US" altLang="zh-CN" b="1" dirty="0" smtClean="0">
              <a:latin typeface="Times New Roman" pitchFamily="18" charset="0"/>
            </a:endParaRPr>
          </a:p>
          <a:p>
            <a:pPr eaLnBrk="1" hangingPunct="1">
              <a:lnSpc>
                <a:spcPct val="80000"/>
              </a:lnSpc>
              <a:buNone/>
              <a:defRPr/>
            </a:pPr>
            <a:r>
              <a:rPr lang="zh-CN" altLang="en-US" b="1" dirty="0" smtClean="0">
                <a:latin typeface="Times New Roman" pitchFamily="18" charset="0"/>
              </a:rPr>
              <a:t>率）也越高。</a:t>
            </a:r>
            <a:endParaRPr lang="en-US" altLang="zh-CN" b="1" dirty="0" smtClean="0">
              <a:latin typeface="Times New Roman" pitchFamily="18" charset="0"/>
            </a:endParaRPr>
          </a:p>
          <a:p>
            <a:pPr eaLnBrk="1" hangingPunct="1">
              <a:lnSpc>
                <a:spcPct val="80000"/>
              </a:lnSpc>
              <a:defRPr/>
            </a:pPr>
            <a:r>
              <a:rPr lang="zh-CN" altLang="en-US" b="1" dirty="0" smtClean="0">
                <a:latin typeface="Times New Roman" pitchFamily="18" charset="0"/>
              </a:rPr>
              <a:t>反之，某局部区域内可用信道数的减少，</a:t>
            </a:r>
            <a:endParaRPr lang="en-US" altLang="zh-CN" b="1" dirty="0" smtClean="0">
              <a:latin typeface="Times New Roman" pitchFamily="18" charset="0"/>
            </a:endParaRPr>
          </a:p>
          <a:p>
            <a:pPr eaLnBrk="1" hangingPunct="1">
              <a:lnSpc>
                <a:spcPct val="80000"/>
              </a:lnSpc>
              <a:buNone/>
              <a:defRPr/>
            </a:pPr>
            <a:r>
              <a:rPr lang="zh-CN" altLang="en-US" b="1" dirty="0" smtClean="0">
                <a:latin typeface="Times New Roman" pitchFamily="18" charset="0"/>
              </a:rPr>
              <a:t>会导致系统在该区域内提供的总话务量减少，</a:t>
            </a:r>
            <a:endParaRPr lang="en-US" altLang="zh-CN" b="1" dirty="0" smtClean="0">
              <a:latin typeface="Times New Roman" pitchFamily="18" charset="0"/>
            </a:endParaRPr>
          </a:p>
          <a:p>
            <a:pPr eaLnBrk="1" hangingPunct="1">
              <a:lnSpc>
                <a:spcPct val="80000"/>
              </a:lnSpc>
              <a:buNone/>
              <a:defRPr/>
            </a:pPr>
            <a:r>
              <a:rPr lang="zh-CN" altLang="en-US" b="1" smtClean="0">
                <a:latin typeface="Times New Roman" pitchFamily="18" charset="0"/>
              </a:rPr>
              <a:t>中继效率也会有所下降。</a:t>
            </a:r>
            <a:endParaRPr lang="en-US" altLang="zh-CN" b="1" dirty="0" smtClean="0">
              <a:latin typeface="Times New Roman" pitchFamily="18" charset="0"/>
            </a:endParaRPr>
          </a:p>
          <a:p>
            <a:pPr eaLnBrk="1" hangingPunct="1">
              <a:lnSpc>
                <a:spcPct val="80000"/>
              </a:lnSpc>
              <a:defRPr/>
            </a:pPr>
            <a:endParaRPr lang="en-US" altLang="zh-CN" b="1" dirty="0" smtClean="0">
              <a:latin typeface="Times New Roman" pitchFamily="18" charset="0"/>
            </a:endParaRPr>
          </a:p>
          <a:p>
            <a:pPr eaLnBrk="1" hangingPunct="1">
              <a:lnSpc>
                <a:spcPct val="80000"/>
              </a:lnSpc>
              <a:buNone/>
              <a:defRPr/>
            </a:pPr>
            <a:endParaRPr lang="zh-CN" altLang="en-US" b="1" dirty="0" smtClean="0">
              <a:latin typeface="Times New Roman" pitchFamily="18" charset="0"/>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p:txBody>
          <a:bodyPr/>
          <a:lstStyle/>
          <a:p>
            <a:pPr eaLnBrk="1" hangingPunct="1">
              <a:defRPr/>
            </a:pPr>
            <a:r>
              <a:rPr lang="zh-CN" altLang="en-US" b="1" dirty="0" smtClean="0">
                <a:effectLst>
                  <a:outerShdw blurRad="38100" dist="38100" dir="2700000" algn="tl">
                    <a:srgbClr val="000000">
                      <a:alpha val="43137"/>
                    </a:srgbClr>
                  </a:outerShdw>
                </a:effectLst>
              </a:rPr>
              <a:t>常用方法</a:t>
            </a:r>
          </a:p>
        </p:txBody>
      </p:sp>
      <p:sp>
        <p:nvSpPr>
          <p:cNvPr id="282627" name="Rectangle 3"/>
          <p:cNvSpPr>
            <a:spLocks noGrp="1" noChangeArrowheads="1"/>
          </p:cNvSpPr>
          <p:nvPr>
            <p:ph type="body" idx="4294967295"/>
          </p:nvPr>
        </p:nvSpPr>
        <p:spPr>
          <a:xfrm>
            <a:off x="838200" y="2133600"/>
            <a:ext cx="7772400" cy="4267200"/>
          </a:xfrm>
        </p:spPr>
        <p:txBody>
          <a:bodyPr/>
          <a:lstStyle/>
          <a:p>
            <a:pPr eaLnBrk="1" hangingPunct="1">
              <a:buFont typeface="Wingdings" pitchFamily="2" charset="2"/>
              <a:buNone/>
              <a:defRPr/>
            </a:pPr>
            <a:r>
              <a:rPr lang="en-US" altLang="zh-CN" b="1" dirty="0" smtClean="0">
                <a:latin typeface="Times New Roman" pitchFamily="18" charset="0"/>
              </a:rPr>
              <a:t>1</a:t>
            </a:r>
            <a:r>
              <a:rPr lang="zh-CN" altLang="en-US" b="1" dirty="0" smtClean="0">
                <a:latin typeface="Times New Roman" pitchFamily="18" charset="0"/>
              </a:rPr>
              <a:t>）</a:t>
            </a:r>
            <a:r>
              <a:rPr lang="zh-CN" altLang="en-US" b="1" dirty="0" smtClean="0">
                <a:solidFill>
                  <a:schemeClr val="tx2">
                    <a:lumMod val="75000"/>
                  </a:schemeClr>
                </a:solidFill>
                <a:effectLst>
                  <a:outerShdw blurRad="38100" dist="38100" dir="2700000" algn="tl">
                    <a:srgbClr val="000000">
                      <a:alpha val="43137"/>
                    </a:srgbClr>
                  </a:outerShdw>
                </a:effectLst>
              </a:rPr>
              <a:t>减小小区半径</a:t>
            </a:r>
            <a:r>
              <a:rPr lang="en-US" altLang="zh-CN" b="1" dirty="0" smtClean="0">
                <a:solidFill>
                  <a:schemeClr val="tx2">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R</a:t>
            </a:r>
            <a:r>
              <a:rPr lang="zh-CN" altLang="en-US" b="1" dirty="0" smtClean="0">
                <a:latin typeface="Times New Roman" pitchFamily="18" charset="0"/>
                <a:cs typeface="Times New Roman" pitchFamily="18" charset="0"/>
              </a:rPr>
              <a:t>（</a:t>
            </a:r>
            <a:r>
              <a:rPr lang="zh-CN" altLang="en-US" b="1" dirty="0" smtClean="0"/>
              <a:t>覆盖面积）而不改变</a:t>
            </a:r>
            <a:endParaRPr lang="en-US" altLang="zh-CN" b="1" dirty="0" smtClean="0"/>
          </a:p>
          <a:p>
            <a:pPr eaLnBrk="1" hangingPunct="1">
              <a:buFont typeface="Wingdings" pitchFamily="2" charset="2"/>
              <a:buNone/>
              <a:defRPr/>
            </a:pPr>
            <a:r>
              <a:rPr lang="zh-CN" altLang="en-US" b="1" dirty="0" smtClean="0"/>
              <a:t>频率复用方案</a:t>
            </a:r>
            <a:r>
              <a:rPr lang="en-US" altLang="zh-CN" b="1" dirty="0" smtClean="0">
                <a:latin typeface="Arial"/>
              </a:rPr>
              <a:t>——</a:t>
            </a:r>
            <a:r>
              <a:rPr lang="zh-CN" altLang="en-US" b="1" dirty="0" smtClean="0">
                <a:solidFill>
                  <a:srgbClr val="FF0000"/>
                </a:solidFill>
                <a:effectLst>
                  <a:outerShdw blurRad="38100" dist="38100" dir="2700000" algn="tl">
                    <a:srgbClr val="000000">
                      <a:alpha val="43137"/>
                    </a:srgbClr>
                  </a:outerShdw>
                </a:effectLst>
              </a:rPr>
              <a:t>小区分裂</a:t>
            </a:r>
            <a:r>
              <a:rPr lang="zh-CN" altLang="en-US" b="1" dirty="0" smtClean="0"/>
              <a:t>；</a:t>
            </a:r>
          </a:p>
          <a:p>
            <a:pPr eaLnBrk="1" hangingPunct="1">
              <a:buFont typeface="Wingdings" pitchFamily="2" charset="2"/>
              <a:buNone/>
              <a:defRPr/>
            </a:pPr>
            <a:r>
              <a:rPr lang="en-US" altLang="zh-CN" b="1" dirty="0" smtClean="0">
                <a:latin typeface="Times New Roman" pitchFamily="18" charset="0"/>
              </a:rPr>
              <a:t>2</a:t>
            </a:r>
            <a:r>
              <a:rPr lang="zh-CN" altLang="en-US" b="1" dirty="0" smtClean="0">
                <a:latin typeface="Times New Roman" pitchFamily="18" charset="0"/>
              </a:rPr>
              <a:t>）</a:t>
            </a:r>
            <a:r>
              <a:rPr lang="zh-CN" altLang="en-US" b="1" dirty="0" smtClean="0"/>
              <a:t>小区半径</a:t>
            </a:r>
            <a:r>
              <a:rPr lang="en-US" altLang="zh-CN" b="1" dirty="0" smtClean="0">
                <a:latin typeface="Times New Roman" pitchFamily="18" charset="0"/>
                <a:cs typeface="Times New Roman" pitchFamily="18" charset="0"/>
              </a:rPr>
              <a:t>R</a:t>
            </a:r>
            <a:r>
              <a:rPr lang="zh-CN" altLang="en-US" b="1" dirty="0" smtClean="0"/>
              <a:t>不变的情况下，采取适当措</a:t>
            </a:r>
          </a:p>
          <a:p>
            <a:pPr eaLnBrk="1" hangingPunct="1">
              <a:buFont typeface="Wingdings" pitchFamily="2" charset="2"/>
              <a:buNone/>
              <a:defRPr/>
            </a:pPr>
            <a:r>
              <a:rPr lang="zh-CN" altLang="en-US" b="1" dirty="0" smtClean="0"/>
              <a:t>施，在保证信干比水平前提下，尽可能</a:t>
            </a:r>
            <a:r>
              <a:rPr lang="zh-CN" altLang="en-US" b="1" dirty="0" smtClean="0">
                <a:solidFill>
                  <a:schemeClr val="tx2">
                    <a:lumMod val="75000"/>
                  </a:schemeClr>
                </a:solidFill>
                <a:effectLst>
                  <a:outerShdw blurRad="38100" dist="38100" dir="2700000" algn="tl">
                    <a:srgbClr val="000000">
                      <a:alpha val="43137"/>
                    </a:srgbClr>
                  </a:outerShdw>
                </a:effectLst>
              </a:rPr>
              <a:t>缩</a:t>
            </a:r>
            <a:endParaRPr lang="en-US" altLang="zh-CN" b="1" dirty="0" smtClean="0">
              <a:solidFill>
                <a:schemeClr val="tx2">
                  <a:lumMod val="75000"/>
                </a:schemeClr>
              </a:solidFill>
              <a:effectLst>
                <a:outerShdw blurRad="38100" dist="38100" dir="2700000" algn="tl">
                  <a:srgbClr val="000000">
                    <a:alpha val="43137"/>
                  </a:srgbClr>
                </a:outerShdw>
              </a:effectLst>
            </a:endParaRPr>
          </a:p>
          <a:p>
            <a:pPr eaLnBrk="1" hangingPunct="1">
              <a:buFont typeface="Wingdings" pitchFamily="2" charset="2"/>
              <a:buNone/>
              <a:defRPr/>
            </a:pPr>
            <a:r>
              <a:rPr lang="zh-CN" altLang="en-US" b="1" dirty="0" smtClean="0">
                <a:solidFill>
                  <a:schemeClr val="tx2">
                    <a:lumMod val="75000"/>
                  </a:schemeClr>
                </a:solidFill>
                <a:effectLst>
                  <a:outerShdw blurRad="38100" dist="38100" dir="2700000" algn="tl">
                    <a:srgbClr val="000000">
                      <a:alpha val="43137"/>
                    </a:srgbClr>
                  </a:outerShdw>
                </a:effectLst>
              </a:rPr>
              <a:t>小区群大小（</a:t>
            </a:r>
            <a:r>
              <a:rPr lang="en-US" altLang="zh-CN" b="1" dirty="0" smtClean="0">
                <a:solidFill>
                  <a:schemeClr val="tx2">
                    <a:lumMod val="75000"/>
                  </a:schemeClr>
                </a:solidFill>
                <a:effectLst>
                  <a:outerShdw blurRad="38100" dist="38100" dir="2700000" algn="tl">
                    <a:srgbClr val="000000">
                      <a:alpha val="43137"/>
                    </a:srgbClr>
                  </a:outerShdw>
                </a:effectLst>
                <a:latin typeface="Times New Roman" pitchFamily="18" charset="0"/>
              </a:rPr>
              <a:t>N</a:t>
            </a:r>
            <a:r>
              <a:rPr lang="zh-CN" altLang="en-US" b="1" dirty="0" smtClean="0">
                <a:solidFill>
                  <a:schemeClr val="tx2">
                    <a:lumMod val="75000"/>
                  </a:schemeClr>
                </a:solidFill>
                <a:effectLst>
                  <a:outerShdw blurRad="38100" dist="38100" dir="2700000" algn="tl">
                    <a:srgbClr val="000000">
                      <a:alpha val="43137"/>
                    </a:srgbClr>
                  </a:outerShdw>
                </a:effectLst>
              </a:rPr>
              <a:t>）</a:t>
            </a:r>
            <a:r>
              <a:rPr lang="zh-CN" altLang="en-US" b="1" dirty="0" smtClean="0"/>
              <a:t>，以增加单个小区范围</a:t>
            </a:r>
            <a:endParaRPr lang="en-US" altLang="zh-CN" b="1" dirty="0" smtClean="0"/>
          </a:p>
          <a:p>
            <a:pPr eaLnBrk="1" hangingPunct="1">
              <a:buFont typeface="Wingdings" pitchFamily="2" charset="2"/>
              <a:buNone/>
              <a:defRPr/>
            </a:pPr>
            <a:r>
              <a:rPr lang="zh-CN" altLang="en-US" b="1" dirty="0" smtClean="0"/>
              <a:t>内的可用信道数</a:t>
            </a:r>
            <a:r>
              <a:rPr lang="en-US" altLang="zh-CN" b="1" dirty="0" smtClean="0">
                <a:latin typeface="Arial"/>
              </a:rPr>
              <a:t>——</a:t>
            </a:r>
            <a:r>
              <a:rPr lang="zh-CN" altLang="en-US" b="1" dirty="0" smtClean="0">
                <a:solidFill>
                  <a:srgbClr val="FF0000"/>
                </a:solidFill>
                <a:effectLst>
                  <a:outerShdw blurRad="38100" dist="38100" dir="2700000" algn="tl">
                    <a:srgbClr val="000000">
                      <a:alpha val="43137"/>
                    </a:srgbClr>
                  </a:outerShdw>
                </a:effectLst>
              </a:rPr>
              <a:t>划分扇区</a:t>
            </a:r>
            <a:r>
              <a:rPr lang="zh-CN" altLang="en-US" b="1" dirty="0" smtClean="0">
                <a:effectLst>
                  <a:outerShdw blurRad="38100" dist="38100" dir="2700000" algn="tl">
                    <a:srgbClr val="FFFFFF"/>
                  </a:outerShdw>
                </a:effectLst>
              </a:rPr>
              <a:t>（</a:t>
            </a:r>
            <a:r>
              <a:rPr lang="zh-CN" altLang="en-US" b="1" dirty="0" smtClean="0">
                <a:solidFill>
                  <a:srgbClr val="FF0000"/>
                </a:solidFill>
                <a:effectLst>
                  <a:outerShdw blurRad="38100" dist="38100" dir="2700000" algn="tl">
                    <a:srgbClr val="000000">
                      <a:alpha val="43137"/>
                    </a:srgbClr>
                  </a:outerShdw>
                </a:effectLst>
              </a:rPr>
              <a:t>扇区化、</a:t>
            </a:r>
            <a:endParaRPr lang="en-US" altLang="zh-CN" b="1" dirty="0" smtClean="0">
              <a:solidFill>
                <a:srgbClr val="FF0000"/>
              </a:solidFill>
              <a:effectLst>
                <a:outerShdw blurRad="38100" dist="38100" dir="2700000" algn="tl">
                  <a:srgbClr val="000000">
                    <a:alpha val="43137"/>
                  </a:srgbClr>
                </a:outerShdw>
              </a:effectLst>
            </a:endParaRPr>
          </a:p>
          <a:p>
            <a:pPr eaLnBrk="1" hangingPunct="1">
              <a:buFont typeface="Wingdings" pitchFamily="2" charset="2"/>
              <a:buNone/>
              <a:defRPr/>
            </a:pPr>
            <a:r>
              <a:rPr lang="zh-CN" altLang="en-US" b="1" dirty="0" smtClean="0">
                <a:solidFill>
                  <a:srgbClr val="FF0000"/>
                </a:solidFill>
                <a:effectLst>
                  <a:outerShdw blurRad="38100" dist="38100" dir="2700000" algn="tl">
                    <a:srgbClr val="000000">
                      <a:alpha val="43137"/>
                    </a:srgbClr>
                  </a:outerShdw>
                </a:effectLst>
              </a:rPr>
              <a:t>裂向</a:t>
            </a:r>
            <a:r>
              <a:rPr lang="zh-CN" altLang="en-US" b="1" dirty="0" smtClean="0">
                <a:effectLst>
                  <a:outerShdw blurRad="38100" dist="38100" dir="2700000" algn="tl">
                    <a:srgbClr val="FFFFFF"/>
                  </a:outerShdw>
                </a:effectLst>
              </a:rPr>
              <a:t>）</a:t>
            </a:r>
            <a:r>
              <a:rPr lang="zh-CN" altLang="en-US" b="1" dirty="0" smtClean="0"/>
              <a:t>。</a:t>
            </a:r>
            <a:endParaRPr lang="zh-CN" altLang="en-US" b="1" dirty="0" smtClean="0">
              <a:effectLst>
                <a:outerShdw blurRad="38100" dist="38100" dir="2700000" algn="tl">
                  <a:srgbClr val="FFFFFF"/>
                </a:outerShdw>
              </a:effectLst>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idx="4294967295"/>
          </p:nvPr>
        </p:nvSpPr>
        <p:spPr/>
        <p:txBody>
          <a:bodyPr/>
          <a:lstStyle/>
          <a:p>
            <a:pPr eaLnBrk="1" hangingPunct="1">
              <a:defRPr/>
            </a:pPr>
            <a:r>
              <a:rPr lang="zh-CN" altLang="en-US" b="1" dirty="0" smtClean="0">
                <a:effectLst>
                  <a:outerShdw blurRad="38100" dist="38100" dir="2700000" algn="tl">
                    <a:srgbClr val="000000">
                      <a:alpha val="43137"/>
                    </a:srgbClr>
                  </a:outerShdw>
                </a:effectLst>
              </a:rPr>
              <a:t>小区分裂</a:t>
            </a:r>
          </a:p>
        </p:txBody>
      </p:sp>
      <p:graphicFrame>
        <p:nvGraphicFramePr>
          <p:cNvPr id="19458" name="Object 3"/>
          <p:cNvGraphicFramePr>
            <a:graphicFrameLocks noChangeAspect="1"/>
          </p:cNvGraphicFramePr>
          <p:nvPr>
            <p:ph sz="half" idx="4294967295"/>
          </p:nvPr>
        </p:nvGraphicFramePr>
        <p:xfrm>
          <a:off x="1295400" y="2514600"/>
          <a:ext cx="2593975" cy="3184525"/>
        </p:xfrm>
        <a:graphic>
          <a:graphicData uri="http://schemas.openxmlformats.org/presentationml/2006/ole">
            <p:oleObj spid="_x0000_s19458" name="Visio" r:id="rId4" imgW="2594666" imgH="3184550" progId="Visio.Drawing.11">
              <p:embed/>
            </p:oleObj>
          </a:graphicData>
        </a:graphic>
      </p:graphicFrame>
      <p:graphicFrame>
        <p:nvGraphicFramePr>
          <p:cNvPr id="284676" name="Object 4"/>
          <p:cNvGraphicFramePr>
            <a:graphicFrameLocks noChangeAspect="1"/>
          </p:cNvGraphicFramePr>
          <p:nvPr>
            <p:ph sz="half" idx="4294967295"/>
          </p:nvPr>
        </p:nvGraphicFramePr>
        <p:xfrm>
          <a:off x="5486400" y="2514600"/>
          <a:ext cx="2716213" cy="3362325"/>
        </p:xfrm>
        <a:graphic>
          <a:graphicData uri="http://schemas.openxmlformats.org/presentationml/2006/ole">
            <p:oleObj spid="_x0000_s19459" name="Visio" r:id="rId5" imgW="2715433" imgH="3361692" progId="Visio.Drawing.11">
              <p:embed/>
            </p:oleObj>
          </a:graphicData>
        </a:graphic>
      </p:graphicFrame>
      <p:sp>
        <p:nvSpPr>
          <p:cNvPr id="19461" name="Text Box 5"/>
          <p:cNvSpPr txBox="1">
            <a:spLocks noChangeArrowheads="1"/>
          </p:cNvSpPr>
          <p:nvPr/>
        </p:nvSpPr>
        <p:spPr bwMode="auto">
          <a:xfrm>
            <a:off x="1676400" y="6172200"/>
            <a:ext cx="1905000" cy="366713"/>
          </a:xfrm>
          <a:prstGeom prst="rect">
            <a:avLst/>
          </a:prstGeom>
          <a:noFill/>
          <a:ln w="9525">
            <a:noFill/>
            <a:miter lim="800000"/>
            <a:headEnd/>
            <a:tailEnd/>
          </a:ln>
        </p:spPr>
        <p:txBody>
          <a:bodyPr>
            <a:spAutoFit/>
          </a:bodyPr>
          <a:lstStyle/>
          <a:p>
            <a:pPr>
              <a:spcBef>
                <a:spcPct val="50000"/>
              </a:spcBef>
            </a:pPr>
            <a:endParaRPr lang="zh-CN" altLang="zh-CN"/>
          </a:p>
        </p:txBody>
      </p:sp>
      <p:sp>
        <p:nvSpPr>
          <p:cNvPr id="19462" name="Text Box 6"/>
          <p:cNvSpPr txBox="1">
            <a:spLocks noChangeArrowheads="1"/>
          </p:cNvSpPr>
          <p:nvPr/>
        </p:nvSpPr>
        <p:spPr bwMode="auto">
          <a:xfrm>
            <a:off x="1524000" y="5943600"/>
            <a:ext cx="2286000" cy="457200"/>
          </a:xfrm>
          <a:prstGeom prst="rect">
            <a:avLst/>
          </a:prstGeom>
          <a:noFill/>
          <a:ln w="9525">
            <a:noFill/>
            <a:miter lim="800000"/>
            <a:headEnd/>
            <a:tailEnd/>
          </a:ln>
        </p:spPr>
        <p:txBody>
          <a:bodyPr>
            <a:spAutoFit/>
          </a:bodyPr>
          <a:lstStyle/>
          <a:p>
            <a:pPr>
              <a:spcBef>
                <a:spcPct val="50000"/>
              </a:spcBef>
            </a:pPr>
            <a:r>
              <a:rPr lang="zh-CN" altLang="en-US" sz="2400" b="1" u="sng">
                <a:latin typeface="Times New Roman" pitchFamily="18" charset="0"/>
              </a:rPr>
              <a:t>区群大小</a:t>
            </a:r>
            <a:r>
              <a:rPr lang="en-US" altLang="zh-CN" sz="2400" b="1" u="sng">
                <a:latin typeface="Times New Roman" pitchFamily="18" charset="0"/>
              </a:rPr>
              <a:t>N=4</a:t>
            </a:r>
          </a:p>
        </p:txBody>
      </p:sp>
      <p:sp>
        <p:nvSpPr>
          <p:cNvPr id="19463" name="Text Box 7"/>
          <p:cNvSpPr txBox="1">
            <a:spLocks noChangeArrowheads="1"/>
          </p:cNvSpPr>
          <p:nvPr/>
        </p:nvSpPr>
        <p:spPr bwMode="auto">
          <a:xfrm>
            <a:off x="5715000" y="6019800"/>
            <a:ext cx="2286000" cy="457200"/>
          </a:xfrm>
          <a:prstGeom prst="rect">
            <a:avLst/>
          </a:prstGeom>
          <a:noFill/>
          <a:ln w="9525">
            <a:noFill/>
            <a:miter lim="800000"/>
            <a:headEnd/>
            <a:tailEnd/>
          </a:ln>
        </p:spPr>
        <p:txBody>
          <a:bodyPr>
            <a:spAutoFit/>
          </a:bodyPr>
          <a:lstStyle/>
          <a:p>
            <a:pPr>
              <a:spcBef>
                <a:spcPct val="50000"/>
              </a:spcBef>
            </a:pPr>
            <a:r>
              <a:rPr lang="zh-CN" altLang="en-US" sz="2400" b="1" u="sng">
                <a:latin typeface="Times New Roman" pitchFamily="18" charset="0"/>
              </a:rPr>
              <a:t>区群大小</a:t>
            </a:r>
            <a:r>
              <a:rPr lang="en-US" altLang="zh-CN" sz="2400" b="1" u="sng">
                <a:latin typeface="Times New Roman" pitchFamily="18" charset="0"/>
              </a:rPr>
              <a:t>N=4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84676"/>
                                        </p:tgtEl>
                                        <p:attrNameLst>
                                          <p:attrName>style.visibility</p:attrName>
                                        </p:attrNameLst>
                                      </p:cBhvr>
                                      <p:to>
                                        <p:strVal val="visible"/>
                                      </p:to>
                                    </p:set>
                                    <p:anim calcmode="lin" valueType="num">
                                      <p:cBhvr>
                                        <p:cTn id="7" dur="1000" fill="hold"/>
                                        <p:tgtEl>
                                          <p:spTgt spid="284676"/>
                                        </p:tgtEl>
                                        <p:attrNameLst>
                                          <p:attrName>ppt_w</p:attrName>
                                        </p:attrNameLst>
                                      </p:cBhvr>
                                      <p:tavLst>
                                        <p:tav tm="0">
                                          <p:val>
                                            <p:strVal val="#ppt_w*0.70"/>
                                          </p:val>
                                        </p:tav>
                                        <p:tav tm="100000">
                                          <p:val>
                                            <p:strVal val="#ppt_w"/>
                                          </p:val>
                                        </p:tav>
                                      </p:tavLst>
                                    </p:anim>
                                    <p:anim calcmode="lin" valueType="num">
                                      <p:cBhvr>
                                        <p:cTn id="8" dur="1000" fill="hold"/>
                                        <p:tgtEl>
                                          <p:spTgt spid="284676"/>
                                        </p:tgtEl>
                                        <p:attrNameLst>
                                          <p:attrName>ppt_h</p:attrName>
                                        </p:attrNameLst>
                                      </p:cBhvr>
                                      <p:tavLst>
                                        <p:tav tm="0">
                                          <p:val>
                                            <p:strVal val="#ppt_h"/>
                                          </p:val>
                                        </p:tav>
                                        <p:tav tm="100000">
                                          <p:val>
                                            <p:strVal val="#ppt_h"/>
                                          </p:val>
                                        </p:tav>
                                      </p:tavLst>
                                    </p:anim>
                                    <p:animEffect transition="in" filter="fade">
                                      <p:cBhvr>
                                        <p:cTn id="9" dur="1000"/>
                                        <p:tgtEl>
                                          <p:spTgt spid="284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9"/>
          <p:cNvSpPr>
            <a:spLocks noChangeArrowheads="1"/>
          </p:cNvSpPr>
          <p:nvPr/>
        </p:nvSpPr>
        <p:spPr bwMode="auto">
          <a:xfrm>
            <a:off x="1295400" y="1863725"/>
            <a:ext cx="6935788" cy="523875"/>
          </a:xfrm>
          <a:prstGeom prst="rect">
            <a:avLst/>
          </a:prstGeom>
          <a:noFill/>
          <a:ln w="9525">
            <a:noFill/>
            <a:miter lim="800000"/>
            <a:headEnd/>
            <a:tailEnd/>
          </a:ln>
        </p:spPr>
        <p:txBody>
          <a:bodyPr wrap="none">
            <a:spAutoFit/>
          </a:bodyPr>
          <a:lstStyle/>
          <a:p>
            <a:r>
              <a:rPr lang="zh-CN" altLang="en-US" sz="2800" b="1">
                <a:latin typeface="Times New Roman" pitchFamily="18" charset="0"/>
              </a:rPr>
              <a:t>练习：计算半径均为</a:t>
            </a:r>
            <a:r>
              <a:rPr lang="en-US" altLang="zh-CN" sz="2800" b="1">
                <a:latin typeface="Times New Roman" pitchFamily="18" charset="0"/>
              </a:rPr>
              <a:t>R</a:t>
            </a:r>
            <a:r>
              <a:rPr lang="zh-CN" altLang="en-US" sz="2800" b="1">
                <a:latin typeface="Times New Roman" pitchFamily="18" charset="0"/>
              </a:rPr>
              <a:t>的以下各图形面积。</a:t>
            </a:r>
          </a:p>
        </p:txBody>
      </p:sp>
      <p:grpSp>
        <p:nvGrpSpPr>
          <p:cNvPr id="33795" name="Group 40"/>
          <p:cNvGrpSpPr>
            <a:grpSpLocks noChangeAspect="1"/>
          </p:cNvGrpSpPr>
          <p:nvPr/>
        </p:nvGrpSpPr>
        <p:grpSpPr bwMode="auto">
          <a:xfrm>
            <a:off x="1600200" y="2590800"/>
            <a:ext cx="6096000" cy="3581400"/>
            <a:chOff x="2290" y="2913"/>
            <a:chExt cx="7200" cy="4212"/>
          </a:xfrm>
        </p:grpSpPr>
        <p:sp>
          <p:nvSpPr>
            <p:cNvPr id="33800" name="AutoShape 41"/>
            <p:cNvSpPr>
              <a:spLocks noChangeAspect="1" noChangeArrowheads="1"/>
            </p:cNvSpPr>
            <p:nvPr/>
          </p:nvSpPr>
          <p:spPr bwMode="auto">
            <a:xfrm>
              <a:off x="2290" y="2913"/>
              <a:ext cx="7200" cy="4212"/>
            </a:xfrm>
            <a:prstGeom prst="rect">
              <a:avLst/>
            </a:prstGeom>
            <a:noFill/>
            <a:ln w="9525">
              <a:noFill/>
              <a:miter lim="800000"/>
              <a:headEnd/>
              <a:tailEnd/>
            </a:ln>
          </p:spPr>
          <p:txBody>
            <a:bodyPr/>
            <a:lstStyle/>
            <a:p>
              <a:endParaRPr lang="zh-CN" altLang="en-US"/>
            </a:p>
          </p:txBody>
        </p:sp>
        <p:sp>
          <p:nvSpPr>
            <p:cNvPr id="33801" name="AutoShape 42"/>
            <p:cNvSpPr>
              <a:spLocks noChangeArrowheads="1"/>
            </p:cNvSpPr>
            <p:nvPr/>
          </p:nvSpPr>
          <p:spPr bwMode="auto">
            <a:xfrm>
              <a:off x="5170" y="5359"/>
              <a:ext cx="1565" cy="1359"/>
            </a:xfrm>
            <a:prstGeom prst="hexagon">
              <a:avLst>
                <a:gd name="adj" fmla="val 28790"/>
                <a:gd name="vf" fmla="val 115470"/>
              </a:avLst>
            </a:prstGeom>
            <a:solidFill>
              <a:srgbClr val="00CCFF"/>
            </a:solidFill>
            <a:ln w="9525">
              <a:solidFill>
                <a:srgbClr val="000000"/>
              </a:solidFill>
              <a:miter lim="800000"/>
              <a:headEnd/>
              <a:tailEnd/>
            </a:ln>
          </p:spPr>
          <p:txBody>
            <a:bodyPr/>
            <a:lstStyle/>
            <a:p>
              <a:endParaRPr lang="zh-CN" altLang="en-US"/>
            </a:p>
          </p:txBody>
        </p:sp>
        <p:sp>
          <p:nvSpPr>
            <p:cNvPr id="33802" name="Line 43"/>
            <p:cNvSpPr>
              <a:spLocks noChangeShapeType="1"/>
            </p:cNvSpPr>
            <p:nvPr/>
          </p:nvSpPr>
          <p:spPr bwMode="auto">
            <a:xfrm flipV="1">
              <a:off x="5953" y="6038"/>
              <a:ext cx="782" cy="1"/>
            </a:xfrm>
            <a:prstGeom prst="line">
              <a:avLst/>
            </a:prstGeom>
            <a:noFill/>
            <a:ln w="9525">
              <a:solidFill>
                <a:srgbClr val="000000"/>
              </a:solidFill>
              <a:round/>
              <a:headEnd/>
              <a:tailEnd type="triangle" w="med" len="med"/>
            </a:ln>
          </p:spPr>
          <p:txBody>
            <a:bodyPr/>
            <a:lstStyle/>
            <a:p>
              <a:endParaRPr lang="zh-CN" altLang="en-US"/>
            </a:p>
          </p:txBody>
        </p:sp>
        <p:sp>
          <p:nvSpPr>
            <p:cNvPr id="33803" name="Oval 44"/>
            <p:cNvSpPr>
              <a:spLocks noChangeArrowheads="1"/>
            </p:cNvSpPr>
            <p:nvPr/>
          </p:nvSpPr>
          <p:spPr bwMode="auto">
            <a:xfrm>
              <a:off x="5170" y="3185"/>
              <a:ext cx="1565" cy="1630"/>
            </a:xfrm>
            <a:prstGeom prst="ellipse">
              <a:avLst/>
            </a:prstGeom>
            <a:solidFill>
              <a:srgbClr val="00CCFF"/>
            </a:solidFill>
            <a:ln w="9525">
              <a:solidFill>
                <a:srgbClr val="000000"/>
              </a:solidFill>
              <a:round/>
              <a:headEnd/>
              <a:tailEnd/>
            </a:ln>
          </p:spPr>
          <p:txBody>
            <a:bodyPr/>
            <a:lstStyle/>
            <a:p>
              <a:endParaRPr lang="zh-CN" altLang="en-US"/>
            </a:p>
          </p:txBody>
        </p:sp>
        <p:sp>
          <p:nvSpPr>
            <p:cNvPr id="33804" name="Line 45"/>
            <p:cNvSpPr>
              <a:spLocks noChangeShapeType="1"/>
            </p:cNvSpPr>
            <p:nvPr/>
          </p:nvSpPr>
          <p:spPr bwMode="auto">
            <a:xfrm flipH="1">
              <a:off x="5953" y="4000"/>
              <a:ext cx="782" cy="1"/>
            </a:xfrm>
            <a:prstGeom prst="line">
              <a:avLst/>
            </a:prstGeom>
            <a:noFill/>
            <a:ln w="9525">
              <a:solidFill>
                <a:srgbClr val="000000"/>
              </a:solidFill>
              <a:round/>
              <a:headEnd type="triangle" w="med" len="med"/>
              <a:tailEnd/>
            </a:ln>
          </p:spPr>
          <p:txBody>
            <a:bodyPr/>
            <a:lstStyle/>
            <a:p>
              <a:endParaRPr lang="zh-CN" altLang="en-US"/>
            </a:p>
          </p:txBody>
        </p:sp>
        <p:sp>
          <p:nvSpPr>
            <p:cNvPr id="33805" name="AutoShape 46"/>
            <p:cNvSpPr>
              <a:spLocks noChangeArrowheads="1"/>
            </p:cNvSpPr>
            <p:nvPr/>
          </p:nvSpPr>
          <p:spPr bwMode="auto">
            <a:xfrm>
              <a:off x="2822" y="5087"/>
              <a:ext cx="1722" cy="1631"/>
            </a:xfrm>
            <a:prstGeom prst="diamond">
              <a:avLst/>
            </a:prstGeom>
            <a:solidFill>
              <a:srgbClr val="00CCFF"/>
            </a:solidFill>
            <a:ln w="9525">
              <a:solidFill>
                <a:srgbClr val="000000"/>
              </a:solidFill>
              <a:miter lim="800000"/>
              <a:headEnd/>
              <a:tailEnd/>
            </a:ln>
          </p:spPr>
          <p:txBody>
            <a:bodyPr/>
            <a:lstStyle/>
            <a:p>
              <a:endParaRPr lang="zh-CN" altLang="en-US"/>
            </a:p>
          </p:txBody>
        </p:sp>
        <p:sp>
          <p:nvSpPr>
            <p:cNvPr id="33806" name="Line 47"/>
            <p:cNvSpPr>
              <a:spLocks noChangeShapeType="1"/>
            </p:cNvSpPr>
            <p:nvPr/>
          </p:nvSpPr>
          <p:spPr bwMode="auto">
            <a:xfrm flipH="1">
              <a:off x="3761" y="5902"/>
              <a:ext cx="783" cy="1"/>
            </a:xfrm>
            <a:prstGeom prst="line">
              <a:avLst/>
            </a:prstGeom>
            <a:noFill/>
            <a:ln w="9525">
              <a:solidFill>
                <a:srgbClr val="000000"/>
              </a:solidFill>
              <a:round/>
              <a:headEnd type="triangle" w="med" len="med"/>
              <a:tailEnd/>
            </a:ln>
          </p:spPr>
          <p:txBody>
            <a:bodyPr/>
            <a:lstStyle/>
            <a:p>
              <a:endParaRPr lang="zh-CN" altLang="en-US"/>
            </a:p>
          </p:txBody>
        </p:sp>
        <p:sp>
          <p:nvSpPr>
            <p:cNvPr id="33807" name="AutoShape 48"/>
            <p:cNvSpPr>
              <a:spLocks noChangeArrowheads="1"/>
            </p:cNvSpPr>
            <p:nvPr/>
          </p:nvSpPr>
          <p:spPr bwMode="auto">
            <a:xfrm>
              <a:off x="7518" y="5223"/>
              <a:ext cx="1564" cy="1223"/>
            </a:xfrm>
            <a:prstGeom prst="triangle">
              <a:avLst>
                <a:gd name="adj" fmla="val 50000"/>
              </a:avLst>
            </a:prstGeom>
            <a:solidFill>
              <a:srgbClr val="00CCFF"/>
            </a:solidFill>
            <a:ln w="9525">
              <a:solidFill>
                <a:srgbClr val="000000"/>
              </a:solidFill>
              <a:miter lim="800000"/>
              <a:headEnd/>
              <a:tailEnd/>
            </a:ln>
          </p:spPr>
          <p:txBody>
            <a:bodyPr/>
            <a:lstStyle/>
            <a:p>
              <a:endParaRPr lang="zh-CN" altLang="en-US"/>
            </a:p>
          </p:txBody>
        </p:sp>
        <p:sp>
          <p:nvSpPr>
            <p:cNvPr id="33808" name="Line 49"/>
            <p:cNvSpPr>
              <a:spLocks noChangeShapeType="1"/>
            </p:cNvSpPr>
            <p:nvPr/>
          </p:nvSpPr>
          <p:spPr bwMode="auto">
            <a:xfrm flipH="1" flipV="1">
              <a:off x="8300" y="6038"/>
              <a:ext cx="782" cy="408"/>
            </a:xfrm>
            <a:prstGeom prst="line">
              <a:avLst/>
            </a:prstGeom>
            <a:noFill/>
            <a:ln w="9525">
              <a:solidFill>
                <a:srgbClr val="000000"/>
              </a:solidFill>
              <a:round/>
              <a:headEnd type="triangle" w="med" len="med"/>
              <a:tailEnd/>
            </a:ln>
          </p:spPr>
          <p:txBody>
            <a:bodyPr/>
            <a:lstStyle/>
            <a:p>
              <a:endParaRPr lang="zh-CN" altLang="en-US"/>
            </a:p>
          </p:txBody>
        </p:sp>
        <p:sp>
          <p:nvSpPr>
            <p:cNvPr id="33809" name="Text Box 50"/>
            <p:cNvSpPr txBox="1">
              <a:spLocks noChangeArrowheads="1"/>
            </p:cNvSpPr>
            <p:nvPr/>
          </p:nvSpPr>
          <p:spPr bwMode="auto">
            <a:xfrm>
              <a:off x="6109" y="3592"/>
              <a:ext cx="313" cy="408"/>
            </a:xfrm>
            <a:prstGeom prst="rect">
              <a:avLst/>
            </a:prstGeom>
            <a:noFill/>
            <a:ln w="9525">
              <a:noFill/>
              <a:miter lim="800000"/>
              <a:headEnd/>
              <a:tailEnd/>
            </a:ln>
          </p:spPr>
          <p:txBody>
            <a:bodyPr/>
            <a:lstStyle/>
            <a:p>
              <a:pPr algn="just"/>
              <a:r>
                <a:rPr lang="en-US" altLang="zh-CN" sz="1200" b="1">
                  <a:latin typeface="Times New Roman" pitchFamily="18" charset="0"/>
                </a:rPr>
                <a:t>R</a:t>
              </a:r>
              <a:endParaRPr lang="en-US" altLang="zh-CN"/>
            </a:p>
          </p:txBody>
        </p:sp>
        <p:sp>
          <p:nvSpPr>
            <p:cNvPr id="33810" name="Text Box 51"/>
            <p:cNvSpPr txBox="1">
              <a:spLocks noChangeArrowheads="1"/>
            </p:cNvSpPr>
            <p:nvPr/>
          </p:nvSpPr>
          <p:spPr bwMode="auto">
            <a:xfrm>
              <a:off x="3918" y="5495"/>
              <a:ext cx="315" cy="407"/>
            </a:xfrm>
            <a:prstGeom prst="rect">
              <a:avLst/>
            </a:prstGeom>
            <a:noFill/>
            <a:ln w="9525">
              <a:noFill/>
              <a:miter lim="800000"/>
              <a:headEnd/>
              <a:tailEnd/>
            </a:ln>
          </p:spPr>
          <p:txBody>
            <a:bodyPr/>
            <a:lstStyle/>
            <a:p>
              <a:pPr algn="just"/>
              <a:r>
                <a:rPr lang="en-US" altLang="zh-CN" sz="1200" b="1">
                  <a:latin typeface="Times New Roman" pitchFamily="18" charset="0"/>
                </a:rPr>
                <a:t>R</a:t>
              </a:r>
              <a:endParaRPr lang="en-US" altLang="zh-CN"/>
            </a:p>
          </p:txBody>
        </p:sp>
        <p:sp>
          <p:nvSpPr>
            <p:cNvPr id="33811" name="Text Box 52"/>
            <p:cNvSpPr txBox="1">
              <a:spLocks noChangeArrowheads="1"/>
            </p:cNvSpPr>
            <p:nvPr/>
          </p:nvSpPr>
          <p:spPr bwMode="auto">
            <a:xfrm>
              <a:off x="6109" y="5630"/>
              <a:ext cx="315" cy="408"/>
            </a:xfrm>
            <a:prstGeom prst="rect">
              <a:avLst/>
            </a:prstGeom>
            <a:noFill/>
            <a:ln w="9525">
              <a:noFill/>
              <a:miter lim="800000"/>
              <a:headEnd/>
              <a:tailEnd/>
            </a:ln>
          </p:spPr>
          <p:txBody>
            <a:bodyPr/>
            <a:lstStyle/>
            <a:p>
              <a:pPr algn="just"/>
              <a:r>
                <a:rPr lang="en-US" altLang="zh-CN" sz="1200" b="1">
                  <a:latin typeface="Times New Roman" pitchFamily="18" charset="0"/>
                </a:rPr>
                <a:t>R</a:t>
              </a:r>
              <a:endParaRPr lang="en-US" altLang="zh-CN"/>
            </a:p>
          </p:txBody>
        </p:sp>
        <p:sp>
          <p:nvSpPr>
            <p:cNvPr id="33812" name="Text Box 53"/>
            <p:cNvSpPr txBox="1">
              <a:spLocks noChangeArrowheads="1"/>
            </p:cNvSpPr>
            <p:nvPr/>
          </p:nvSpPr>
          <p:spPr bwMode="auto">
            <a:xfrm>
              <a:off x="8457" y="5902"/>
              <a:ext cx="315" cy="408"/>
            </a:xfrm>
            <a:prstGeom prst="rect">
              <a:avLst/>
            </a:prstGeom>
            <a:noFill/>
            <a:ln w="9525">
              <a:noFill/>
              <a:miter lim="800000"/>
              <a:headEnd/>
              <a:tailEnd/>
            </a:ln>
          </p:spPr>
          <p:txBody>
            <a:bodyPr/>
            <a:lstStyle/>
            <a:p>
              <a:pPr algn="just"/>
              <a:r>
                <a:rPr lang="en-US" altLang="zh-CN" sz="1200" b="1">
                  <a:latin typeface="Times New Roman" pitchFamily="18" charset="0"/>
                </a:rPr>
                <a:t>R</a:t>
              </a:r>
              <a:endParaRPr lang="en-US" altLang="zh-CN"/>
            </a:p>
          </p:txBody>
        </p:sp>
        <p:sp>
          <p:nvSpPr>
            <p:cNvPr id="33813" name="Line 54"/>
            <p:cNvSpPr>
              <a:spLocks noChangeShapeType="1"/>
            </p:cNvSpPr>
            <p:nvPr/>
          </p:nvSpPr>
          <p:spPr bwMode="auto">
            <a:xfrm>
              <a:off x="3605" y="5223"/>
              <a:ext cx="0" cy="0"/>
            </a:xfrm>
            <a:prstGeom prst="line">
              <a:avLst/>
            </a:prstGeom>
            <a:noFill/>
            <a:ln w="9525">
              <a:solidFill>
                <a:srgbClr val="000000"/>
              </a:solidFill>
              <a:round/>
              <a:headEnd/>
              <a:tailEnd/>
            </a:ln>
          </p:spPr>
          <p:txBody>
            <a:bodyPr/>
            <a:lstStyle/>
            <a:p>
              <a:endParaRPr lang="zh-CN" altLang="en-US"/>
            </a:p>
          </p:txBody>
        </p:sp>
        <p:sp>
          <p:nvSpPr>
            <p:cNvPr id="33814" name="Line 55"/>
            <p:cNvSpPr>
              <a:spLocks noChangeShapeType="1"/>
            </p:cNvSpPr>
            <p:nvPr/>
          </p:nvSpPr>
          <p:spPr bwMode="auto">
            <a:xfrm>
              <a:off x="3605" y="5223"/>
              <a:ext cx="0" cy="0"/>
            </a:xfrm>
            <a:prstGeom prst="line">
              <a:avLst/>
            </a:prstGeom>
            <a:noFill/>
            <a:ln w="9525">
              <a:solidFill>
                <a:srgbClr val="000000"/>
              </a:solidFill>
              <a:round/>
              <a:headEnd/>
              <a:tailEnd/>
            </a:ln>
          </p:spPr>
          <p:txBody>
            <a:bodyPr/>
            <a:lstStyle/>
            <a:p>
              <a:endParaRPr lang="zh-CN" altLang="en-US"/>
            </a:p>
          </p:txBody>
        </p:sp>
        <p:sp>
          <p:nvSpPr>
            <p:cNvPr id="33815" name="Text Box 56"/>
            <p:cNvSpPr txBox="1">
              <a:spLocks noChangeArrowheads="1"/>
            </p:cNvSpPr>
            <p:nvPr/>
          </p:nvSpPr>
          <p:spPr bwMode="auto">
            <a:xfrm>
              <a:off x="4857" y="3049"/>
              <a:ext cx="470" cy="407"/>
            </a:xfrm>
            <a:prstGeom prst="rect">
              <a:avLst/>
            </a:prstGeom>
            <a:noFill/>
            <a:ln w="9525">
              <a:noFill/>
              <a:miter lim="800000"/>
              <a:headEnd/>
              <a:tailEnd/>
            </a:ln>
          </p:spPr>
          <p:txBody>
            <a:bodyPr/>
            <a:lstStyle/>
            <a:p>
              <a:pPr algn="just"/>
              <a:r>
                <a:rPr lang="zh-CN" altLang="en-US" sz="1200" b="1">
                  <a:latin typeface="Times New Roman" pitchFamily="18" charset="0"/>
                </a:rPr>
                <a:t>圆</a:t>
              </a:r>
              <a:endParaRPr lang="zh-CN" altLang="en-US"/>
            </a:p>
          </p:txBody>
        </p:sp>
        <p:sp>
          <p:nvSpPr>
            <p:cNvPr id="33816" name="Text Box 57"/>
            <p:cNvSpPr txBox="1">
              <a:spLocks noChangeArrowheads="1"/>
            </p:cNvSpPr>
            <p:nvPr/>
          </p:nvSpPr>
          <p:spPr bwMode="auto">
            <a:xfrm>
              <a:off x="2353" y="4951"/>
              <a:ext cx="938" cy="408"/>
            </a:xfrm>
            <a:prstGeom prst="rect">
              <a:avLst/>
            </a:prstGeom>
            <a:noFill/>
            <a:ln w="9525">
              <a:noFill/>
              <a:miter lim="800000"/>
              <a:headEnd/>
              <a:tailEnd/>
            </a:ln>
          </p:spPr>
          <p:txBody>
            <a:bodyPr/>
            <a:lstStyle/>
            <a:p>
              <a:pPr algn="just"/>
              <a:r>
                <a:rPr lang="zh-CN" altLang="en-US" sz="1200" b="1">
                  <a:latin typeface="Times New Roman" pitchFamily="18" charset="0"/>
                </a:rPr>
                <a:t>正方形</a:t>
              </a:r>
              <a:endParaRPr lang="zh-CN" altLang="en-US"/>
            </a:p>
          </p:txBody>
        </p:sp>
        <p:sp>
          <p:nvSpPr>
            <p:cNvPr id="33817" name="Text Box 58"/>
            <p:cNvSpPr txBox="1">
              <a:spLocks noChangeArrowheads="1"/>
            </p:cNvSpPr>
            <p:nvPr/>
          </p:nvSpPr>
          <p:spPr bwMode="auto">
            <a:xfrm>
              <a:off x="4387" y="4951"/>
              <a:ext cx="1096" cy="409"/>
            </a:xfrm>
            <a:prstGeom prst="rect">
              <a:avLst/>
            </a:prstGeom>
            <a:noFill/>
            <a:ln w="9525">
              <a:noFill/>
              <a:miter lim="800000"/>
              <a:headEnd/>
              <a:tailEnd/>
            </a:ln>
          </p:spPr>
          <p:txBody>
            <a:bodyPr/>
            <a:lstStyle/>
            <a:p>
              <a:pPr algn="just"/>
              <a:r>
                <a:rPr lang="zh-CN" altLang="en-US" sz="1200" b="1">
                  <a:latin typeface="Times New Roman" pitchFamily="18" charset="0"/>
                </a:rPr>
                <a:t>正六边形</a:t>
              </a:r>
              <a:endParaRPr lang="zh-CN" altLang="en-US"/>
            </a:p>
          </p:txBody>
        </p:sp>
        <p:sp>
          <p:nvSpPr>
            <p:cNvPr id="33818" name="Text Box 59"/>
            <p:cNvSpPr txBox="1">
              <a:spLocks noChangeArrowheads="1"/>
            </p:cNvSpPr>
            <p:nvPr/>
          </p:nvSpPr>
          <p:spPr bwMode="auto">
            <a:xfrm>
              <a:off x="7048" y="4951"/>
              <a:ext cx="1096" cy="409"/>
            </a:xfrm>
            <a:prstGeom prst="rect">
              <a:avLst/>
            </a:prstGeom>
            <a:noFill/>
            <a:ln w="9525">
              <a:noFill/>
              <a:miter lim="800000"/>
              <a:headEnd/>
              <a:tailEnd/>
            </a:ln>
          </p:spPr>
          <p:txBody>
            <a:bodyPr/>
            <a:lstStyle/>
            <a:p>
              <a:pPr algn="just"/>
              <a:r>
                <a:rPr lang="zh-CN" altLang="en-US" sz="1200" b="1">
                  <a:latin typeface="Times New Roman" pitchFamily="18" charset="0"/>
                </a:rPr>
                <a:t>正三角形</a:t>
              </a:r>
              <a:endParaRPr lang="zh-CN" altLang="en-US"/>
            </a:p>
          </p:txBody>
        </p:sp>
      </p:grpSp>
      <p:sp>
        <p:nvSpPr>
          <p:cNvPr id="33796" name="Text Box 60"/>
          <p:cNvSpPr txBox="1">
            <a:spLocks noChangeArrowheads="1"/>
          </p:cNvSpPr>
          <p:nvPr/>
        </p:nvSpPr>
        <p:spPr bwMode="auto">
          <a:xfrm>
            <a:off x="5715000" y="3276600"/>
            <a:ext cx="1676400" cy="400050"/>
          </a:xfrm>
          <a:prstGeom prst="rect">
            <a:avLst/>
          </a:prstGeom>
          <a:noFill/>
          <a:ln w="9525">
            <a:noFill/>
            <a:miter lim="800000"/>
            <a:headEnd/>
            <a:tailEnd/>
          </a:ln>
        </p:spPr>
        <p:txBody>
          <a:bodyPr>
            <a:spAutoFit/>
          </a:bodyPr>
          <a:lstStyle/>
          <a:p>
            <a:pPr>
              <a:spcBef>
                <a:spcPct val="50000"/>
              </a:spcBef>
            </a:pPr>
            <a:r>
              <a:rPr lang="el-GR" altLang="zh-CN" sz="2000" b="1">
                <a:solidFill>
                  <a:schemeClr val="tx2"/>
                </a:solidFill>
                <a:latin typeface="Times New Roman" pitchFamily="18" charset="0"/>
                <a:cs typeface="Times New Roman" pitchFamily="18" charset="0"/>
              </a:rPr>
              <a:t>π</a:t>
            </a:r>
            <a:r>
              <a:rPr lang="en-US" altLang="zh-CN" sz="2000" b="1">
                <a:solidFill>
                  <a:schemeClr val="tx2"/>
                </a:solidFill>
                <a:latin typeface="Times New Roman" pitchFamily="18" charset="0"/>
                <a:cs typeface="Times New Roman" pitchFamily="18" charset="0"/>
              </a:rPr>
              <a:t>R</a:t>
            </a:r>
            <a:r>
              <a:rPr lang="en-US" altLang="zh-CN" sz="2000" b="1" baseline="30000">
                <a:solidFill>
                  <a:schemeClr val="tx2"/>
                </a:solidFill>
                <a:latin typeface="Times New Roman" pitchFamily="18" charset="0"/>
                <a:cs typeface="Times New Roman" pitchFamily="18" charset="0"/>
              </a:rPr>
              <a:t>2</a:t>
            </a:r>
            <a:r>
              <a:rPr lang="en-US" altLang="zh-CN" sz="2000" b="1">
                <a:solidFill>
                  <a:schemeClr val="tx2"/>
                </a:solidFill>
                <a:latin typeface="Times New Roman" pitchFamily="18" charset="0"/>
                <a:cs typeface="Times New Roman" pitchFamily="18" charset="0"/>
              </a:rPr>
              <a:t>=3.14R</a:t>
            </a:r>
            <a:r>
              <a:rPr lang="en-US" altLang="zh-CN" sz="2000" b="1" baseline="30000">
                <a:solidFill>
                  <a:schemeClr val="tx2"/>
                </a:solidFill>
                <a:latin typeface="Times New Roman" pitchFamily="18" charset="0"/>
                <a:cs typeface="Times New Roman" pitchFamily="18" charset="0"/>
              </a:rPr>
              <a:t>2</a:t>
            </a:r>
            <a:endParaRPr lang="el-GR" altLang="zh-CN" sz="2000" b="1">
              <a:solidFill>
                <a:schemeClr val="tx2"/>
              </a:solidFill>
              <a:latin typeface="Times New Roman" pitchFamily="18" charset="0"/>
              <a:cs typeface="Times New Roman" pitchFamily="18" charset="0"/>
            </a:endParaRPr>
          </a:p>
        </p:txBody>
      </p:sp>
      <p:sp>
        <p:nvSpPr>
          <p:cNvPr id="33797" name="Text Box 61"/>
          <p:cNvSpPr txBox="1">
            <a:spLocks noChangeArrowheads="1"/>
          </p:cNvSpPr>
          <p:nvPr/>
        </p:nvSpPr>
        <p:spPr bwMode="auto">
          <a:xfrm>
            <a:off x="2514600" y="6019800"/>
            <a:ext cx="914400" cy="396875"/>
          </a:xfrm>
          <a:prstGeom prst="rect">
            <a:avLst/>
          </a:prstGeom>
          <a:noFill/>
          <a:ln w="9525">
            <a:noFill/>
            <a:miter lim="800000"/>
            <a:headEnd/>
            <a:tailEnd/>
          </a:ln>
        </p:spPr>
        <p:txBody>
          <a:bodyPr>
            <a:spAutoFit/>
          </a:bodyPr>
          <a:lstStyle/>
          <a:p>
            <a:pPr>
              <a:spcBef>
                <a:spcPct val="50000"/>
              </a:spcBef>
            </a:pPr>
            <a:r>
              <a:rPr lang="en-US" altLang="zh-CN" sz="2000" b="1">
                <a:solidFill>
                  <a:schemeClr val="tx2"/>
                </a:solidFill>
                <a:latin typeface="Times New Roman" pitchFamily="18" charset="0"/>
                <a:cs typeface="Times New Roman" pitchFamily="18" charset="0"/>
              </a:rPr>
              <a:t>2R</a:t>
            </a:r>
            <a:r>
              <a:rPr lang="en-US" altLang="zh-CN" sz="2000" b="1" baseline="30000">
                <a:solidFill>
                  <a:schemeClr val="tx2"/>
                </a:solidFill>
                <a:latin typeface="Times New Roman" pitchFamily="18" charset="0"/>
                <a:cs typeface="Times New Roman" pitchFamily="18" charset="0"/>
              </a:rPr>
              <a:t>2</a:t>
            </a:r>
            <a:endParaRPr lang="el-GR" altLang="zh-CN" sz="2000" b="1">
              <a:solidFill>
                <a:schemeClr val="tx2"/>
              </a:solidFill>
              <a:latin typeface="Times New Roman" pitchFamily="18" charset="0"/>
              <a:cs typeface="Times New Roman" pitchFamily="18" charset="0"/>
            </a:endParaRPr>
          </a:p>
        </p:txBody>
      </p:sp>
      <p:sp>
        <p:nvSpPr>
          <p:cNvPr id="33798" name="Text Box 67"/>
          <p:cNvSpPr txBox="1">
            <a:spLocks noChangeArrowheads="1"/>
          </p:cNvSpPr>
          <p:nvPr/>
        </p:nvSpPr>
        <p:spPr bwMode="auto">
          <a:xfrm>
            <a:off x="4191000" y="6019800"/>
            <a:ext cx="1143000" cy="396875"/>
          </a:xfrm>
          <a:prstGeom prst="rect">
            <a:avLst/>
          </a:prstGeom>
          <a:noFill/>
          <a:ln w="9525">
            <a:noFill/>
            <a:miter lim="800000"/>
            <a:headEnd/>
            <a:tailEnd/>
          </a:ln>
        </p:spPr>
        <p:txBody>
          <a:bodyPr>
            <a:spAutoFit/>
          </a:bodyPr>
          <a:lstStyle/>
          <a:p>
            <a:pPr>
              <a:spcBef>
                <a:spcPct val="50000"/>
              </a:spcBef>
            </a:pPr>
            <a:r>
              <a:rPr lang="en-US" altLang="zh-CN" sz="2000" b="1">
                <a:solidFill>
                  <a:schemeClr val="tx2"/>
                </a:solidFill>
                <a:latin typeface="Times New Roman" pitchFamily="18" charset="0"/>
                <a:cs typeface="Times New Roman" pitchFamily="18" charset="0"/>
              </a:rPr>
              <a:t>2.598R</a:t>
            </a:r>
            <a:r>
              <a:rPr lang="en-US" altLang="zh-CN" sz="2000" b="1" baseline="30000">
                <a:solidFill>
                  <a:schemeClr val="tx2"/>
                </a:solidFill>
                <a:latin typeface="Times New Roman" pitchFamily="18" charset="0"/>
                <a:cs typeface="Times New Roman" pitchFamily="18" charset="0"/>
              </a:rPr>
              <a:t>2</a:t>
            </a:r>
            <a:endParaRPr lang="el-GR" altLang="zh-CN" sz="2000" b="1">
              <a:solidFill>
                <a:schemeClr val="tx2"/>
              </a:solidFill>
              <a:latin typeface="Times New Roman" pitchFamily="18" charset="0"/>
              <a:cs typeface="Times New Roman" pitchFamily="18" charset="0"/>
            </a:endParaRPr>
          </a:p>
        </p:txBody>
      </p:sp>
      <p:sp>
        <p:nvSpPr>
          <p:cNvPr id="33799" name="Text Box 68"/>
          <p:cNvSpPr txBox="1">
            <a:spLocks noChangeArrowheads="1"/>
          </p:cNvSpPr>
          <p:nvPr/>
        </p:nvSpPr>
        <p:spPr bwMode="auto">
          <a:xfrm>
            <a:off x="6248400" y="6019800"/>
            <a:ext cx="1143000" cy="396875"/>
          </a:xfrm>
          <a:prstGeom prst="rect">
            <a:avLst/>
          </a:prstGeom>
          <a:noFill/>
          <a:ln w="9525">
            <a:noFill/>
            <a:miter lim="800000"/>
            <a:headEnd/>
            <a:tailEnd/>
          </a:ln>
        </p:spPr>
        <p:txBody>
          <a:bodyPr>
            <a:spAutoFit/>
          </a:bodyPr>
          <a:lstStyle/>
          <a:p>
            <a:pPr>
              <a:spcBef>
                <a:spcPct val="50000"/>
              </a:spcBef>
            </a:pPr>
            <a:r>
              <a:rPr lang="en-US" altLang="zh-CN" sz="2000" b="1">
                <a:solidFill>
                  <a:schemeClr val="tx2"/>
                </a:solidFill>
                <a:latin typeface="Times New Roman" pitchFamily="18" charset="0"/>
                <a:cs typeface="Times New Roman" pitchFamily="18" charset="0"/>
              </a:rPr>
              <a:t>1.299R</a:t>
            </a:r>
            <a:r>
              <a:rPr lang="en-US" altLang="zh-CN" sz="2000" b="1" baseline="30000">
                <a:solidFill>
                  <a:schemeClr val="tx2"/>
                </a:solidFill>
                <a:latin typeface="Times New Roman" pitchFamily="18" charset="0"/>
                <a:cs typeface="Times New Roman" pitchFamily="18" charset="0"/>
              </a:rPr>
              <a:t>2</a:t>
            </a:r>
            <a:endParaRPr lang="el-GR" altLang="zh-CN" sz="2000" b="1">
              <a:solidFill>
                <a:schemeClr val="tx2"/>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p:txBody>
          <a:bodyPr/>
          <a:lstStyle/>
          <a:p>
            <a:pPr eaLnBrk="1" hangingPunct="1"/>
            <a:endParaRPr lang="zh-CN" altLang="zh-CN" smtClean="0"/>
          </a:p>
        </p:txBody>
      </p:sp>
      <p:sp>
        <p:nvSpPr>
          <p:cNvPr id="111619" name="Rectangle 3"/>
          <p:cNvSpPr>
            <a:spLocks noGrp="1" noChangeArrowheads="1"/>
          </p:cNvSpPr>
          <p:nvPr>
            <p:ph type="body" idx="4294967295"/>
          </p:nvPr>
        </p:nvSpPr>
        <p:spPr>
          <a:xfrm>
            <a:off x="838200" y="2133600"/>
            <a:ext cx="7924800" cy="4267200"/>
          </a:xfrm>
        </p:spPr>
        <p:txBody>
          <a:bodyPr/>
          <a:lstStyle/>
          <a:p>
            <a:pPr eaLnBrk="1" hangingPunct="1"/>
            <a:r>
              <a:rPr lang="zh-CN" altLang="en-US" b="1" dirty="0" smtClean="0">
                <a:latin typeface="Times New Roman" pitchFamily="18" charset="0"/>
              </a:rPr>
              <a:t>小区分裂的实施</a:t>
            </a:r>
            <a:r>
              <a:rPr lang="zh-CN" altLang="en-US" b="1" dirty="0" smtClean="0">
                <a:latin typeface="Times New Roman" pitchFamily="18" charset="0"/>
                <a:sym typeface="Wingdings" pitchFamily="2" charset="2"/>
              </a:rPr>
              <a:t>：</a:t>
            </a:r>
            <a:endParaRPr lang="en-US" altLang="zh-CN" b="1" dirty="0" smtClean="0">
              <a:latin typeface="Times New Roman" pitchFamily="18" charset="0"/>
              <a:sym typeface="Wingdings" pitchFamily="2" charset="2"/>
            </a:endParaRPr>
          </a:p>
          <a:p>
            <a:pPr eaLnBrk="1" hangingPunct="1">
              <a:buFont typeface="Wingdings" pitchFamily="2" charset="2"/>
              <a:buNone/>
            </a:pPr>
            <a:r>
              <a:rPr lang="zh-CN" altLang="en-US" b="1" dirty="0" smtClean="0">
                <a:latin typeface="Times New Roman" pitchFamily="18" charset="0"/>
                <a:sym typeface="Wingdings" pitchFamily="2" charset="2"/>
              </a:rPr>
              <a:t>（</a:t>
            </a:r>
            <a:r>
              <a:rPr lang="en-US" altLang="zh-CN" b="1" dirty="0" smtClean="0">
                <a:latin typeface="Times New Roman" pitchFamily="18" charset="0"/>
                <a:sym typeface="Wingdings" pitchFamily="2" charset="2"/>
              </a:rPr>
              <a:t>1</a:t>
            </a:r>
            <a:r>
              <a:rPr lang="zh-CN" altLang="en-US" b="1" dirty="0" smtClean="0">
                <a:latin typeface="Times New Roman" pitchFamily="18" charset="0"/>
                <a:sym typeface="Wingdings" pitchFamily="2" charset="2"/>
              </a:rPr>
              <a:t>）在某个有较大容量需求的区域上增设</a:t>
            </a:r>
            <a:endParaRPr lang="en-US" altLang="zh-CN" b="1" dirty="0" smtClean="0">
              <a:latin typeface="Times New Roman" pitchFamily="18" charset="0"/>
              <a:sym typeface="Wingdings" pitchFamily="2" charset="2"/>
            </a:endParaRPr>
          </a:p>
          <a:p>
            <a:pPr eaLnBrk="1" hangingPunct="1">
              <a:buFont typeface="Wingdings" pitchFamily="2" charset="2"/>
              <a:buNone/>
            </a:pPr>
            <a:r>
              <a:rPr lang="zh-CN" altLang="en-US" b="1" dirty="0" smtClean="0">
                <a:latin typeface="Times New Roman" pitchFamily="18" charset="0"/>
                <a:sym typeface="Wingdings" pitchFamily="2" charset="2"/>
              </a:rPr>
              <a:t>基站；</a:t>
            </a:r>
            <a:endParaRPr lang="en-US" altLang="zh-CN" b="1" dirty="0" smtClean="0">
              <a:latin typeface="Times New Roman" pitchFamily="18" charset="0"/>
              <a:sym typeface="Wingdings" pitchFamily="2" charset="2"/>
            </a:endParaRPr>
          </a:p>
          <a:p>
            <a:pPr eaLnBrk="1" hangingPunct="1">
              <a:buFont typeface="Wingdings" pitchFamily="2" charset="2"/>
              <a:buNone/>
            </a:pPr>
            <a:r>
              <a:rPr lang="zh-CN" altLang="en-US" b="1" dirty="0" smtClean="0">
                <a:latin typeface="Times New Roman" pitchFamily="18" charset="0"/>
                <a:sym typeface="Wingdings" pitchFamily="2" charset="2"/>
              </a:rPr>
              <a:t>（</a:t>
            </a:r>
            <a:r>
              <a:rPr lang="en-US" altLang="zh-CN" b="1" dirty="0" smtClean="0">
                <a:latin typeface="Times New Roman" pitchFamily="18" charset="0"/>
                <a:sym typeface="Wingdings" pitchFamily="2" charset="2"/>
              </a:rPr>
              <a:t>2</a:t>
            </a:r>
            <a:r>
              <a:rPr lang="zh-CN" altLang="en-US" b="1" dirty="0" smtClean="0">
                <a:latin typeface="Times New Roman" pitchFamily="18" charset="0"/>
                <a:sym typeface="Wingdings" pitchFamily="2" charset="2"/>
              </a:rPr>
              <a:t>）降低基站天线高度，减小基站发射功</a:t>
            </a:r>
            <a:endParaRPr lang="en-US" altLang="zh-CN" b="1" dirty="0" smtClean="0">
              <a:latin typeface="Times New Roman" pitchFamily="18" charset="0"/>
              <a:sym typeface="Wingdings" pitchFamily="2" charset="2"/>
            </a:endParaRPr>
          </a:p>
          <a:p>
            <a:pPr eaLnBrk="1" hangingPunct="1">
              <a:buFont typeface="Wingdings" pitchFamily="2" charset="2"/>
              <a:buNone/>
            </a:pPr>
            <a:r>
              <a:rPr lang="zh-CN" altLang="en-US" b="1" dirty="0" smtClean="0">
                <a:latin typeface="Times New Roman" pitchFamily="18" charset="0"/>
                <a:sym typeface="Wingdings" pitchFamily="2" charset="2"/>
              </a:rPr>
              <a:t>率，以减小基站的覆盖区域；</a:t>
            </a:r>
            <a:endParaRPr lang="en-US" altLang="zh-CN" b="1" dirty="0" smtClean="0">
              <a:latin typeface="Times New Roman" pitchFamily="18" charset="0"/>
              <a:sym typeface="Wingdings" pitchFamily="2" charset="2"/>
            </a:endParaRPr>
          </a:p>
          <a:p>
            <a:pPr eaLnBrk="1" hangingPunct="1">
              <a:buFont typeface="Wingdings" pitchFamily="2" charset="2"/>
              <a:buNone/>
            </a:pPr>
            <a:r>
              <a:rPr lang="zh-CN" altLang="en-US" b="1" dirty="0" smtClean="0">
                <a:latin typeface="Times New Roman" pitchFamily="18" charset="0"/>
                <a:sym typeface="Wingdings" pitchFamily="2" charset="2"/>
              </a:rPr>
              <a:t>（</a:t>
            </a:r>
            <a:r>
              <a:rPr lang="en-US" altLang="zh-CN" b="1" dirty="0" smtClean="0">
                <a:latin typeface="Times New Roman" pitchFamily="18" charset="0"/>
                <a:sym typeface="Wingdings" pitchFamily="2" charset="2"/>
              </a:rPr>
              <a:t>3</a:t>
            </a:r>
            <a:r>
              <a:rPr lang="zh-CN" altLang="en-US" b="1" dirty="0" smtClean="0">
                <a:latin typeface="Times New Roman" pitchFamily="18" charset="0"/>
                <a:sym typeface="Wingdings" pitchFamily="2" charset="2"/>
              </a:rPr>
              <a:t>）保证在该区域上频率复用方案不变，</a:t>
            </a:r>
            <a:endParaRPr lang="en-US" altLang="zh-CN" b="1" dirty="0" smtClean="0">
              <a:latin typeface="Times New Roman" pitchFamily="18" charset="0"/>
              <a:sym typeface="Wingdings" pitchFamily="2" charset="2"/>
            </a:endParaRPr>
          </a:p>
          <a:p>
            <a:pPr eaLnBrk="1" hangingPunct="1">
              <a:buFont typeface="Wingdings" pitchFamily="2" charset="2"/>
              <a:buNone/>
            </a:pPr>
            <a:r>
              <a:rPr lang="zh-CN" altLang="en-US" b="1" dirty="0" smtClean="0">
                <a:latin typeface="Times New Roman" pitchFamily="18" charset="0"/>
                <a:sym typeface="Wingdings" pitchFamily="2" charset="2"/>
              </a:rPr>
              <a:t>即</a:t>
            </a:r>
            <a:r>
              <a:rPr lang="en-US" altLang="zh-CN" b="1" dirty="0" smtClean="0">
                <a:latin typeface="Times New Roman" pitchFamily="18" charset="0"/>
                <a:sym typeface="Wingdings" pitchFamily="2" charset="2"/>
              </a:rPr>
              <a:t>N</a:t>
            </a:r>
            <a:r>
              <a:rPr lang="zh-CN" altLang="en-US" b="1" dirty="0" smtClean="0">
                <a:latin typeface="Times New Roman" pitchFamily="18" charset="0"/>
                <a:sym typeface="Wingdings" pitchFamily="2" charset="2"/>
              </a:rPr>
              <a:t>不变，（固定）信道分配方案不变。</a:t>
            </a:r>
          </a:p>
          <a:p>
            <a:pPr eaLnBrk="1" hangingPunct="1">
              <a:buFont typeface="Wingdings" pitchFamily="2" charset="2"/>
              <a:buNone/>
            </a:pPr>
            <a:r>
              <a:rPr lang="zh-CN" altLang="en-US" b="1" dirty="0" smtClean="0">
                <a:latin typeface="Times New Roman" pitchFamily="18" charset="0"/>
                <a:sym typeface="Wingdings" pitchFamily="2" charset="2"/>
              </a:rPr>
              <a:t>    </a:t>
            </a:r>
            <a:endParaRPr lang="zh-CN" altLang="en-US" b="1" dirty="0" smtClean="0">
              <a:latin typeface="Times New Roman" pitchFamily="18" charset="0"/>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p:txBody>
          <a:bodyPr/>
          <a:lstStyle/>
          <a:p>
            <a:endParaRPr lang="zh-CN" altLang="en-US" smtClean="0"/>
          </a:p>
        </p:txBody>
      </p:sp>
      <p:sp>
        <p:nvSpPr>
          <p:cNvPr id="112643" name="内容占位符 2"/>
          <p:cNvSpPr>
            <a:spLocks noGrp="1"/>
          </p:cNvSpPr>
          <p:nvPr>
            <p:ph idx="1"/>
          </p:nvPr>
        </p:nvSpPr>
        <p:spPr>
          <a:xfrm>
            <a:off x="762000" y="2057400"/>
            <a:ext cx="7772400" cy="4114800"/>
          </a:xfrm>
        </p:spPr>
        <p:txBody>
          <a:bodyPr/>
          <a:lstStyle/>
          <a:p>
            <a:r>
              <a:rPr lang="zh-CN" altLang="en-US" b="1" dirty="0" smtClean="0">
                <a:latin typeface="Times New Roman" pitchFamily="18" charset="0"/>
                <a:cs typeface="Times New Roman" pitchFamily="18" charset="0"/>
              </a:rPr>
              <a:t>习题：施行小区分裂，新小区半径为原</a:t>
            </a:r>
            <a:endParaRPr lang="en-US" altLang="zh-CN" b="1" dirty="0" smtClean="0">
              <a:latin typeface="Times New Roman" pitchFamily="18" charset="0"/>
              <a:cs typeface="Times New Roman" pitchFamily="18" charset="0"/>
            </a:endParaRPr>
          </a:p>
          <a:p>
            <a:pPr>
              <a:buFont typeface="Wingdings" pitchFamily="2" charset="2"/>
              <a:buNone/>
            </a:pPr>
            <a:r>
              <a:rPr lang="zh-CN" altLang="en-US" b="1" dirty="0" smtClean="0">
                <a:latin typeface="Times New Roman" pitchFamily="18" charset="0"/>
                <a:cs typeface="Times New Roman" pitchFamily="18" charset="0"/>
              </a:rPr>
              <a:t>小区的</a:t>
            </a:r>
            <a:r>
              <a:rPr lang="en-US" altLang="zh-CN" b="1" dirty="0" smtClean="0">
                <a:latin typeface="Times New Roman" pitchFamily="18" charset="0"/>
                <a:cs typeface="Times New Roman" pitchFamily="18" charset="0"/>
              </a:rPr>
              <a:t>1/2</a:t>
            </a:r>
            <a:r>
              <a:rPr lang="zh-CN" altLang="en-US" b="1" dirty="0" smtClean="0">
                <a:latin typeface="Times New Roman" pitchFamily="18" charset="0"/>
                <a:cs typeface="Times New Roman" pitchFamily="18" charset="0"/>
              </a:rPr>
              <a:t>，假定传播环境为不存在阻挡的</a:t>
            </a:r>
            <a:endParaRPr lang="en-US" altLang="zh-CN" b="1" dirty="0" smtClean="0">
              <a:latin typeface="Times New Roman" pitchFamily="18" charset="0"/>
              <a:cs typeface="Times New Roman" pitchFamily="18" charset="0"/>
            </a:endParaRPr>
          </a:p>
          <a:p>
            <a:pPr>
              <a:buFont typeface="Wingdings" pitchFamily="2" charset="2"/>
              <a:buNone/>
            </a:pPr>
            <a:r>
              <a:rPr lang="zh-CN" altLang="en-US" b="1" dirty="0" smtClean="0">
                <a:latin typeface="Times New Roman" pitchFamily="18" charset="0"/>
                <a:cs typeface="Times New Roman" pitchFamily="18" charset="0"/>
              </a:rPr>
              <a:t>平坦地面（路径损耗指数</a:t>
            </a:r>
            <a:r>
              <a:rPr lang="en-US" altLang="zh-CN" b="1" dirty="0" smtClean="0">
                <a:latin typeface="Times New Roman" pitchFamily="18" charset="0"/>
                <a:cs typeface="Times New Roman" pitchFamily="18" charset="0"/>
              </a:rPr>
              <a:t>n=4</a:t>
            </a:r>
            <a:r>
              <a:rPr lang="zh-CN" altLang="en-US" b="1" dirty="0" smtClean="0">
                <a:latin typeface="Times New Roman" pitchFamily="18" charset="0"/>
                <a:cs typeface="Times New Roman" pitchFamily="18" charset="0"/>
              </a:rPr>
              <a:t>），要保证</a:t>
            </a:r>
            <a:endParaRPr lang="en-US" altLang="zh-CN" b="1" dirty="0" smtClean="0">
              <a:latin typeface="Times New Roman" pitchFamily="18" charset="0"/>
              <a:cs typeface="Times New Roman" pitchFamily="18" charset="0"/>
            </a:endParaRPr>
          </a:p>
          <a:p>
            <a:pPr>
              <a:buFont typeface="Wingdings" pitchFamily="2" charset="2"/>
              <a:buNone/>
            </a:pPr>
            <a:r>
              <a:rPr lang="zh-CN" altLang="en-US" b="1" dirty="0" smtClean="0">
                <a:latin typeface="Times New Roman" pitchFamily="18" charset="0"/>
                <a:cs typeface="Times New Roman" pitchFamily="18" charset="0"/>
              </a:rPr>
              <a:t>在新小区边界上的接收信号功率与原小区</a:t>
            </a:r>
            <a:endParaRPr lang="en-US" altLang="zh-CN" b="1" dirty="0" smtClean="0">
              <a:latin typeface="Times New Roman" pitchFamily="18" charset="0"/>
              <a:cs typeface="Times New Roman" pitchFamily="18" charset="0"/>
            </a:endParaRPr>
          </a:p>
          <a:p>
            <a:pPr>
              <a:buFont typeface="Wingdings" pitchFamily="2" charset="2"/>
              <a:buNone/>
            </a:pPr>
            <a:r>
              <a:rPr lang="zh-CN" altLang="en-US" b="1" dirty="0" smtClean="0">
                <a:latin typeface="Times New Roman" pitchFamily="18" charset="0"/>
                <a:cs typeface="Times New Roman" pitchFamily="18" charset="0"/>
              </a:rPr>
              <a:t>边界上相等。基站发射功率将降低多少</a:t>
            </a:r>
            <a:endParaRPr lang="en-US" altLang="zh-CN" b="1" dirty="0" smtClean="0">
              <a:latin typeface="Times New Roman" pitchFamily="18" charset="0"/>
              <a:cs typeface="Times New Roman" pitchFamily="18" charset="0"/>
            </a:endParaRPr>
          </a:p>
          <a:p>
            <a:pPr>
              <a:buFont typeface="Wingdings" pitchFamily="2" charset="2"/>
              <a:buNone/>
            </a:pPr>
            <a:r>
              <a:rPr lang="en-US" altLang="zh-CN" b="1" dirty="0" smtClean="0">
                <a:latin typeface="Times New Roman" pitchFamily="18" charset="0"/>
                <a:cs typeface="Times New Roman" pitchFamily="18" charset="0"/>
              </a:rPr>
              <a:t>dB?</a:t>
            </a:r>
          </a:p>
          <a:p>
            <a:pPr>
              <a:buFont typeface="Wingdings" pitchFamily="2" charset="2"/>
              <a:buNone/>
            </a:pPr>
            <a:r>
              <a:rPr lang="zh-CN" altLang="en-US" b="1" dirty="0" smtClean="0">
                <a:latin typeface="Times New Roman" pitchFamily="18" charset="0"/>
                <a:cs typeface="Times New Roman" pitchFamily="18" charset="0"/>
              </a:rPr>
              <a:t>（答案：</a:t>
            </a:r>
            <a:r>
              <a:rPr lang="en-US" altLang="zh-CN" b="1" dirty="0" smtClean="0">
                <a:latin typeface="Times New Roman" pitchFamily="18" charset="0"/>
                <a:cs typeface="Times New Roman" pitchFamily="18" charset="0"/>
              </a:rPr>
              <a:t>12dB</a:t>
            </a:r>
            <a:r>
              <a:rPr lang="zh-CN" altLang="en-US" b="1" dirty="0" smtClean="0">
                <a:latin typeface="Times New Roman" pitchFamily="18" charset="0"/>
                <a:cs typeface="Times New Roman" pitchFamily="18" charset="0"/>
              </a:rPr>
              <a:t>。即原发射功率的</a:t>
            </a:r>
            <a:r>
              <a:rPr lang="en-US" altLang="zh-CN" b="1" dirty="0" smtClean="0">
                <a:latin typeface="Times New Roman" pitchFamily="18" charset="0"/>
                <a:cs typeface="Times New Roman" pitchFamily="18" charset="0"/>
              </a:rPr>
              <a:t>1/16</a:t>
            </a:r>
            <a:r>
              <a:rPr lang="zh-CN" altLang="en-US" b="1" dirty="0" smtClean="0">
                <a:latin typeface="Times New Roman" pitchFamily="18" charset="0"/>
                <a:cs typeface="Times New Roman" pitchFamily="18" charset="0"/>
              </a:rPr>
              <a:t>。）</a:t>
            </a:r>
            <a:endParaRPr lang="en-US" altLang="zh-CN" b="1" dirty="0" smtClean="0">
              <a:latin typeface="Times New Roman" pitchFamily="18" charset="0"/>
              <a:cs typeface="Times New Roman" pitchFamily="18" charset="0"/>
            </a:endParaRPr>
          </a:p>
          <a:p>
            <a:pPr>
              <a:buFont typeface="Wingdings" pitchFamily="2" charset="2"/>
              <a:buNone/>
            </a:pPr>
            <a:endParaRPr lang="zh-CN" altLang="en-US"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p:txBody>
          <a:bodyPr/>
          <a:lstStyle/>
          <a:p>
            <a:endParaRPr lang="zh-CN" altLang="en-US" smtClean="0"/>
          </a:p>
        </p:txBody>
      </p:sp>
      <p:sp>
        <p:nvSpPr>
          <p:cNvPr id="113667" name="内容占位符 2"/>
          <p:cNvSpPr>
            <a:spLocks noGrp="1"/>
          </p:cNvSpPr>
          <p:nvPr>
            <p:ph idx="1"/>
          </p:nvPr>
        </p:nvSpPr>
        <p:spPr>
          <a:xfrm>
            <a:off x="762000" y="2286000"/>
            <a:ext cx="7772400" cy="4114800"/>
          </a:xfrm>
        </p:spPr>
        <p:txBody>
          <a:bodyPr/>
          <a:lstStyle/>
          <a:p>
            <a:r>
              <a:rPr lang="zh-CN" altLang="en-US" b="1" smtClean="0">
                <a:latin typeface="Times New Roman" pitchFamily="18" charset="0"/>
                <a:sym typeface="Wingdings" pitchFamily="2" charset="2"/>
              </a:rPr>
              <a:t>小区分裂带来的问题：</a:t>
            </a:r>
            <a:endParaRPr lang="en-US" altLang="zh-CN" b="1" smtClean="0">
              <a:latin typeface="Times New Roman" pitchFamily="18" charset="0"/>
              <a:sym typeface="Wingdings" pitchFamily="2" charset="2"/>
            </a:endParaRPr>
          </a:p>
          <a:p>
            <a:pPr>
              <a:buFont typeface="Wingdings" pitchFamily="2" charset="2"/>
              <a:buNone/>
            </a:pPr>
            <a:r>
              <a:rPr lang="zh-CN" altLang="en-US" b="1" smtClean="0">
                <a:latin typeface="Times New Roman" pitchFamily="18" charset="0"/>
                <a:sym typeface="Wingdings" pitchFamily="2" charset="2"/>
              </a:rPr>
              <a:t>（</a:t>
            </a:r>
            <a:r>
              <a:rPr lang="en-US" altLang="zh-CN" b="1" smtClean="0">
                <a:latin typeface="Times New Roman" pitchFamily="18" charset="0"/>
                <a:sym typeface="Wingdings" pitchFamily="2" charset="2"/>
              </a:rPr>
              <a:t>1</a:t>
            </a:r>
            <a:r>
              <a:rPr lang="zh-CN" altLang="en-US" b="1" smtClean="0">
                <a:latin typeface="Times New Roman" pitchFamily="18" charset="0"/>
                <a:sym typeface="Wingdings" pitchFamily="2" charset="2"/>
              </a:rPr>
              <a:t>）增设基站的成本是巨大的；</a:t>
            </a:r>
            <a:endParaRPr lang="en-US" altLang="zh-CN" b="1" smtClean="0">
              <a:latin typeface="Times New Roman" pitchFamily="18" charset="0"/>
              <a:sym typeface="Wingdings" pitchFamily="2" charset="2"/>
            </a:endParaRPr>
          </a:p>
          <a:p>
            <a:pPr>
              <a:buFont typeface="Wingdings" pitchFamily="2" charset="2"/>
              <a:buNone/>
            </a:pPr>
            <a:r>
              <a:rPr lang="zh-CN" altLang="en-US" b="1" smtClean="0">
                <a:latin typeface="Times New Roman" pitchFamily="18" charset="0"/>
                <a:sym typeface="Wingdings" pitchFamily="2" charset="2"/>
              </a:rPr>
              <a:t>（</a:t>
            </a:r>
            <a:r>
              <a:rPr lang="en-US" altLang="zh-CN" b="1" smtClean="0">
                <a:latin typeface="Times New Roman" pitchFamily="18" charset="0"/>
                <a:sym typeface="Wingdings" pitchFamily="2" charset="2"/>
              </a:rPr>
              <a:t>2</a:t>
            </a:r>
            <a:r>
              <a:rPr lang="zh-CN" altLang="en-US" b="1" smtClean="0">
                <a:latin typeface="Times New Roman" pitchFamily="18" charset="0"/>
                <a:sym typeface="Wingdings" pitchFamily="2" charset="2"/>
              </a:rPr>
              <a:t>）小区变得更小以后，移动台发生切换</a:t>
            </a:r>
            <a:endParaRPr lang="en-US" altLang="zh-CN" b="1" smtClean="0">
              <a:latin typeface="Times New Roman" pitchFamily="18" charset="0"/>
              <a:sym typeface="Wingdings" pitchFamily="2" charset="2"/>
            </a:endParaRPr>
          </a:p>
          <a:p>
            <a:pPr>
              <a:buFont typeface="Wingdings" pitchFamily="2" charset="2"/>
              <a:buNone/>
            </a:pPr>
            <a:r>
              <a:rPr lang="zh-CN" altLang="en-US" b="1" smtClean="0">
                <a:latin typeface="Times New Roman" pitchFamily="18" charset="0"/>
                <a:sym typeface="Wingdings" pitchFamily="2" charset="2"/>
              </a:rPr>
              <a:t>的情况会有所增加，从而增加了系统的切</a:t>
            </a:r>
            <a:endParaRPr lang="en-US" altLang="zh-CN" b="1" smtClean="0">
              <a:latin typeface="Times New Roman" pitchFamily="18" charset="0"/>
              <a:sym typeface="Wingdings" pitchFamily="2" charset="2"/>
            </a:endParaRPr>
          </a:p>
          <a:p>
            <a:pPr>
              <a:buFont typeface="Wingdings" pitchFamily="2" charset="2"/>
              <a:buNone/>
            </a:pPr>
            <a:r>
              <a:rPr lang="zh-CN" altLang="en-US" b="1" smtClean="0">
                <a:latin typeface="Times New Roman" pitchFamily="18" charset="0"/>
                <a:sym typeface="Wingdings" pitchFamily="2" charset="2"/>
              </a:rPr>
              <a:t>换负荷。</a:t>
            </a:r>
            <a:endParaRPr lang="zh-CN" altLang="en-US" smtClean="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defRPr/>
            </a:pPr>
            <a:r>
              <a:rPr lang="zh-CN" altLang="en-US" b="1" dirty="0" smtClean="0">
                <a:effectLst>
                  <a:outerShdw blurRad="38100" dist="38100" dir="2700000" algn="tl">
                    <a:srgbClr val="000000">
                      <a:alpha val="43137"/>
                    </a:srgbClr>
                  </a:outerShdw>
                </a:effectLst>
              </a:rPr>
              <a:t>划分扇区（裂向）</a:t>
            </a:r>
          </a:p>
        </p:txBody>
      </p:sp>
      <p:pic>
        <p:nvPicPr>
          <p:cNvPr id="114691" name="Picture 3"/>
          <p:cNvPicPr>
            <a:picLocks noChangeAspect="1" noChangeArrowheads="1"/>
          </p:cNvPicPr>
          <p:nvPr/>
        </p:nvPicPr>
        <p:blipFill>
          <a:blip r:embed="rId3" cstate="print"/>
          <a:srcRect/>
          <a:stretch>
            <a:fillRect/>
          </a:stretch>
        </p:blipFill>
        <p:spPr bwMode="auto">
          <a:xfrm>
            <a:off x="838200" y="2133600"/>
            <a:ext cx="7772400" cy="403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idx="4294967295"/>
          </p:nvPr>
        </p:nvSpPr>
        <p:spPr/>
        <p:txBody>
          <a:bodyPr/>
          <a:lstStyle/>
          <a:p>
            <a:pPr eaLnBrk="1" hangingPunct="1">
              <a:defRPr/>
            </a:pPr>
            <a:r>
              <a:rPr lang="zh-CN" altLang="en-US" sz="4000" b="1" dirty="0" smtClean="0">
                <a:effectLst>
                  <a:outerShdw blurRad="38100" dist="38100" dir="2700000" algn="tl">
                    <a:srgbClr val="000000">
                      <a:alpha val="43137"/>
                    </a:srgbClr>
                  </a:outerShdw>
                </a:effectLst>
              </a:rPr>
              <a:t>全向天线方向图（立体与平面）</a:t>
            </a:r>
          </a:p>
        </p:txBody>
      </p:sp>
      <p:pic>
        <p:nvPicPr>
          <p:cNvPr id="115715" name="Picture 3"/>
          <p:cNvPicPr>
            <a:picLocks noChangeAspect="1" noChangeArrowheads="1"/>
          </p:cNvPicPr>
          <p:nvPr/>
        </p:nvPicPr>
        <p:blipFill>
          <a:blip r:embed="rId3" cstate="print"/>
          <a:srcRect/>
          <a:stretch>
            <a:fillRect/>
          </a:stretch>
        </p:blipFill>
        <p:spPr bwMode="auto">
          <a:xfrm>
            <a:off x="762000" y="2209800"/>
            <a:ext cx="7924800" cy="419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idx="4294967295"/>
          </p:nvPr>
        </p:nvSpPr>
        <p:spPr/>
        <p:txBody>
          <a:bodyPr/>
          <a:lstStyle/>
          <a:p>
            <a:pPr eaLnBrk="1" hangingPunct="1"/>
            <a:r>
              <a:rPr lang="zh-CN" altLang="en-US" b="1" smtClean="0"/>
              <a:t>定向天线方向图（立体）</a:t>
            </a:r>
          </a:p>
        </p:txBody>
      </p:sp>
      <p:pic>
        <p:nvPicPr>
          <p:cNvPr id="116739" name="Picture 3" descr="link_loss_pic1"/>
          <p:cNvPicPr>
            <a:picLocks noChangeAspect="1" noChangeArrowheads="1"/>
          </p:cNvPicPr>
          <p:nvPr/>
        </p:nvPicPr>
        <p:blipFill>
          <a:blip r:embed="rId3" cstate="print"/>
          <a:srcRect/>
          <a:stretch>
            <a:fillRect/>
          </a:stretch>
        </p:blipFill>
        <p:spPr bwMode="auto">
          <a:xfrm>
            <a:off x="762000" y="2219325"/>
            <a:ext cx="7696200" cy="3648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p:txBody>
          <a:bodyPr/>
          <a:lstStyle/>
          <a:p>
            <a:pPr eaLnBrk="1" hangingPunct="1"/>
            <a:endParaRPr lang="zh-CN" altLang="zh-CN" smtClean="0"/>
          </a:p>
        </p:txBody>
      </p:sp>
      <p:sp>
        <p:nvSpPr>
          <p:cNvPr id="294915" name="Rectangle 3"/>
          <p:cNvSpPr>
            <a:spLocks noGrp="1" noChangeArrowheads="1"/>
          </p:cNvSpPr>
          <p:nvPr>
            <p:ph type="body" idx="4294967295"/>
          </p:nvPr>
        </p:nvSpPr>
        <p:spPr>
          <a:xfrm>
            <a:off x="762000" y="1905000"/>
            <a:ext cx="8001000" cy="4800600"/>
          </a:xfrm>
        </p:spPr>
        <p:txBody>
          <a:bodyPr/>
          <a:lstStyle/>
          <a:p>
            <a:pPr eaLnBrk="1" hangingPunct="1">
              <a:lnSpc>
                <a:spcPct val="80000"/>
              </a:lnSpc>
              <a:defRPr/>
            </a:pPr>
            <a:r>
              <a:rPr lang="zh-CN" altLang="en-US" sz="2800" b="1" u="sng" dirty="0" smtClean="0">
                <a:effectLst>
                  <a:outerShdw blurRad="38100" dist="38100" dir="2700000" algn="tl">
                    <a:srgbClr val="C0C0C0"/>
                  </a:outerShdw>
                </a:effectLst>
                <a:latin typeface="Times New Roman" pitchFamily="18" charset="0"/>
              </a:rPr>
              <a:t>划分扇区的方式如何提高容量</a:t>
            </a:r>
            <a:r>
              <a:rPr lang="zh-CN" altLang="en-US" sz="2800" b="1" dirty="0" smtClean="0">
                <a:latin typeface="Times New Roman" pitchFamily="18" charset="0"/>
              </a:rPr>
              <a:t>：</a:t>
            </a:r>
          </a:p>
          <a:p>
            <a:pPr eaLnBrk="1" hangingPunct="1">
              <a:lnSpc>
                <a:spcPct val="80000"/>
              </a:lnSpc>
              <a:buFont typeface="Wingdings" pitchFamily="2" charset="2"/>
              <a:buNone/>
              <a:defRPr/>
            </a:pPr>
            <a:r>
              <a:rPr lang="zh-CN" altLang="en-US" sz="2800" b="1" dirty="0" smtClean="0">
                <a:latin typeface="Times New Roman" pitchFamily="18" charset="0"/>
              </a:rPr>
              <a:t>        基站采用多付（如</a:t>
            </a:r>
            <a:r>
              <a:rPr lang="en-US" altLang="zh-CN" sz="2800" b="1" dirty="0" smtClean="0">
                <a:latin typeface="Times New Roman" pitchFamily="18" charset="0"/>
              </a:rPr>
              <a:t>3</a:t>
            </a:r>
            <a:r>
              <a:rPr lang="zh-CN" altLang="en-US" sz="2800" b="1" dirty="0" smtClean="0">
                <a:latin typeface="Times New Roman" pitchFamily="18" charset="0"/>
              </a:rPr>
              <a:t>付）定向天线，分别来完</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成小区范围内某个方向的覆盖，并且</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将小区可用</a:t>
            </a:r>
            <a:endParaRPr lang="en-US" altLang="zh-CN" sz="2800" b="1" dirty="0" smtClean="0">
              <a:solidFill>
                <a:srgbClr val="FF0000"/>
              </a:solidFill>
              <a:effectLst>
                <a:outerShdw blurRad="38100" dist="38100" dir="2700000" algn="tl">
                  <a:srgbClr val="000000">
                    <a:alpha val="43137"/>
                  </a:srgbClr>
                </a:outerShdw>
              </a:effectLst>
              <a:latin typeface="Times New Roman" pitchFamily="18" charset="0"/>
            </a:endParaRPr>
          </a:p>
          <a:p>
            <a:pPr eaLnBrk="1" hangingPunct="1">
              <a:lnSpc>
                <a:spcPct val="80000"/>
              </a:lnSpc>
              <a:buFont typeface="Wingdings" pitchFamily="2" charset="2"/>
              <a:buNone/>
              <a:defRPr/>
            </a:pP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的频率资源平均分配，分别供各定向天线专用</a:t>
            </a:r>
            <a:r>
              <a:rPr lang="zh-CN" altLang="en-US" sz="2800" b="1" dirty="0" smtClean="0">
                <a:solidFill>
                  <a:schemeClr val="tx2"/>
                </a:solidFill>
                <a:effectLst>
                  <a:outerShdw blurRad="38100" dist="38100" dir="2700000" algn="tl">
                    <a:srgbClr val="C0C0C0"/>
                  </a:outerShdw>
                </a:effectLst>
                <a:latin typeface="Times New Roman" pitchFamily="18" charset="0"/>
                <a:sym typeface="Wingdings" pitchFamily="2" charset="2"/>
              </a:rPr>
              <a:t></a:t>
            </a:r>
            <a:endParaRPr lang="en-US" altLang="zh-CN" sz="2800" b="1" dirty="0" smtClean="0">
              <a:solidFill>
                <a:schemeClr val="tx2"/>
              </a:solidFill>
              <a:effectLst>
                <a:outerShdw blurRad="38100" dist="38100" dir="2700000" algn="tl">
                  <a:srgbClr val="C0C0C0"/>
                </a:outerShdw>
              </a:effectLst>
              <a:latin typeface="Times New Roman" pitchFamily="18" charset="0"/>
              <a:sym typeface="Wingdings" pitchFamily="2" charset="2"/>
            </a:endParaRPr>
          </a:p>
          <a:p>
            <a:pPr eaLnBrk="1" hangingPunct="1">
              <a:lnSpc>
                <a:spcPct val="80000"/>
              </a:lnSpc>
              <a:buFont typeface="Wingdings" pitchFamily="2" charset="2"/>
              <a:buNone/>
              <a:defRPr/>
            </a:pPr>
            <a:r>
              <a:rPr lang="zh-CN" altLang="en-US" sz="2800" b="1" dirty="0" smtClean="0">
                <a:latin typeface="Times New Roman" pitchFamily="18" charset="0"/>
                <a:sym typeface="Wingdings" pitchFamily="2" charset="2"/>
              </a:rPr>
              <a:t>减小了同频干扰数目</a:t>
            </a:r>
            <a:r>
              <a:rPr lang="zh-CN" altLang="en-US" sz="2800" b="1" dirty="0" smtClean="0">
                <a:solidFill>
                  <a:schemeClr val="tx2"/>
                </a:solidFill>
                <a:effectLst>
                  <a:outerShdw blurRad="38100" dist="38100" dir="2700000" algn="tl">
                    <a:srgbClr val="C0C0C0"/>
                  </a:outerShdw>
                </a:effectLst>
                <a:latin typeface="Times New Roman" pitchFamily="18" charset="0"/>
                <a:sym typeface="Wingdings" pitchFamily="2" charset="2"/>
              </a:rPr>
              <a:t></a:t>
            </a:r>
            <a:r>
              <a:rPr lang="zh-CN" altLang="en-US" sz="2800" b="1" dirty="0" smtClean="0">
                <a:latin typeface="Times New Roman" pitchFamily="18" charset="0"/>
                <a:sym typeface="Wingdings" pitchFamily="2" charset="2"/>
              </a:rPr>
              <a:t>提高了系统的信干比（因</a:t>
            </a:r>
            <a:endParaRPr lang="en-US" altLang="zh-CN" sz="2800" b="1" dirty="0" smtClean="0">
              <a:latin typeface="Times New Roman" pitchFamily="18" charset="0"/>
              <a:sym typeface="Wingdings" pitchFamily="2" charset="2"/>
            </a:endParaRPr>
          </a:p>
          <a:p>
            <a:pPr eaLnBrk="1" hangingPunct="1">
              <a:lnSpc>
                <a:spcPct val="80000"/>
              </a:lnSpc>
              <a:buFont typeface="Wingdings" pitchFamily="2" charset="2"/>
              <a:buNone/>
              <a:defRPr/>
            </a:pPr>
            <a:r>
              <a:rPr lang="zh-CN" altLang="en-US" sz="2800" b="1" dirty="0" smtClean="0">
                <a:latin typeface="Times New Roman" pitchFamily="18" charset="0"/>
                <a:sym typeface="Wingdings" pitchFamily="2" charset="2"/>
              </a:rPr>
              <a:t>为</a:t>
            </a:r>
            <a:r>
              <a:rPr lang="en-US" altLang="zh-CN" sz="2800" b="1" dirty="0" smtClean="0">
                <a:latin typeface="Times New Roman" pitchFamily="18" charset="0"/>
                <a:sym typeface="Wingdings" pitchFamily="2" charset="2"/>
              </a:rPr>
              <a:t>I</a:t>
            </a:r>
            <a:r>
              <a:rPr lang="zh-CN" altLang="en-US" sz="2800" b="1" dirty="0" smtClean="0">
                <a:latin typeface="Times New Roman" pitchFamily="18" charset="0"/>
                <a:sym typeface="Wingdings" pitchFamily="2" charset="2"/>
              </a:rPr>
              <a:t>减小了，所以这时的最差信干比也要大于系统</a:t>
            </a:r>
            <a:endParaRPr lang="en-US" altLang="zh-CN" sz="2800" b="1" dirty="0" smtClean="0">
              <a:latin typeface="Times New Roman" pitchFamily="18" charset="0"/>
              <a:sym typeface="Wingdings" pitchFamily="2" charset="2"/>
            </a:endParaRPr>
          </a:p>
          <a:p>
            <a:pPr eaLnBrk="1" hangingPunct="1">
              <a:lnSpc>
                <a:spcPct val="80000"/>
              </a:lnSpc>
              <a:buFont typeface="Wingdings" pitchFamily="2" charset="2"/>
              <a:buNone/>
              <a:defRPr/>
            </a:pPr>
            <a:r>
              <a:rPr lang="zh-CN" altLang="en-US" sz="2800" b="1" dirty="0" smtClean="0">
                <a:latin typeface="Times New Roman" pitchFamily="18" charset="0"/>
                <a:sym typeface="Wingdings" pitchFamily="2" charset="2"/>
              </a:rPr>
              <a:t>的信干比门限）。</a:t>
            </a:r>
            <a:endParaRPr lang="en-US" altLang="zh-CN" sz="2800" b="1" dirty="0" smtClean="0">
              <a:latin typeface="Times New Roman" pitchFamily="18" charset="0"/>
              <a:sym typeface="Wingdings" pitchFamily="2" charset="2"/>
            </a:endParaRPr>
          </a:p>
          <a:p>
            <a:pPr eaLnBrk="1" hangingPunct="1">
              <a:lnSpc>
                <a:spcPct val="80000"/>
              </a:lnSpc>
              <a:buFont typeface="Wingdings" pitchFamily="2" charset="2"/>
              <a:buNone/>
              <a:defRPr/>
            </a:pPr>
            <a:r>
              <a:rPr lang="zh-CN" altLang="en-US" sz="2800" b="1" dirty="0" smtClean="0">
                <a:solidFill>
                  <a:schemeClr val="tx2"/>
                </a:solidFill>
                <a:effectLst>
                  <a:outerShdw blurRad="38100" dist="38100" dir="2700000" algn="tl">
                    <a:srgbClr val="C0C0C0"/>
                  </a:outerShdw>
                </a:effectLst>
                <a:latin typeface="Times New Roman" pitchFamily="18" charset="0"/>
                <a:sym typeface="Wingdings" pitchFamily="2" charset="2"/>
              </a:rPr>
              <a:t>        在仅需保证信干比达到系统信干比门限的前</a:t>
            </a:r>
            <a:endParaRPr lang="en-US" altLang="zh-CN" sz="2800" b="1" dirty="0" smtClean="0">
              <a:solidFill>
                <a:schemeClr val="tx2"/>
              </a:solidFill>
              <a:effectLst>
                <a:outerShdw blurRad="38100" dist="38100" dir="2700000" algn="tl">
                  <a:srgbClr val="C0C0C0"/>
                </a:outerShdw>
              </a:effectLst>
              <a:latin typeface="Times New Roman" pitchFamily="18" charset="0"/>
              <a:sym typeface="Wingdings" pitchFamily="2" charset="2"/>
            </a:endParaRPr>
          </a:p>
          <a:p>
            <a:pPr eaLnBrk="1" hangingPunct="1">
              <a:lnSpc>
                <a:spcPct val="80000"/>
              </a:lnSpc>
              <a:buFont typeface="Wingdings" pitchFamily="2" charset="2"/>
              <a:buNone/>
              <a:defRPr/>
            </a:pPr>
            <a:r>
              <a:rPr lang="zh-CN" altLang="en-US" sz="2800" b="1" dirty="0" smtClean="0">
                <a:solidFill>
                  <a:schemeClr val="tx2"/>
                </a:solidFill>
                <a:effectLst>
                  <a:outerShdw blurRad="38100" dist="38100" dir="2700000" algn="tl">
                    <a:srgbClr val="C0C0C0"/>
                  </a:outerShdw>
                </a:effectLst>
                <a:latin typeface="Times New Roman" pitchFamily="18" charset="0"/>
                <a:sym typeface="Wingdings" pitchFamily="2" charset="2"/>
              </a:rPr>
              <a:t>提下，就可以采用更小的区群大小</a:t>
            </a:r>
            <a:r>
              <a:rPr lang="en-US" altLang="zh-CN" sz="2800" b="1" dirty="0" smtClean="0">
                <a:solidFill>
                  <a:schemeClr val="tx2"/>
                </a:solidFill>
                <a:effectLst>
                  <a:outerShdw blurRad="38100" dist="38100" dir="2700000" algn="tl">
                    <a:srgbClr val="C0C0C0"/>
                  </a:outerShdw>
                </a:effectLst>
                <a:latin typeface="Times New Roman" pitchFamily="18" charset="0"/>
                <a:sym typeface="Wingdings" pitchFamily="2" charset="2"/>
              </a:rPr>
              <a:t>N</a:t>
            </a:r>
            <a:r>
              <a:rPr lang="zh-CN" altLang="en-US" sz="2800" b="1" dirty="0" smtClean="0">
                <a:solidFill>
                  <a:schemeClr val="tx2"/>
                </a:solidFill>
                <a:effectLst>
                  <a:outerShdw blurRad="38100" dist="38100" dir="2700000" algn="tl">
                    <a:srgbClr val="C0C0C0"/>
                  </a:outerShdw>
                </a:effectLst>
                <a:latin typeface="Times New Roman" pitchFamily="18" charset="0"/>
                <a:sym typeface="Wingdings" pitchFamily="2" charset="2"/>
              </a:rPr>
              <a:t>（可以认为是</a:t>
            </a:r>
            <a:endParaRPr lang="en-US" altLang="zh-CN" sz="2800" b="1" dirty="0" smtClean="0">
              <a:solidFill>
                <a:schemeClr val="tx2"/>
              </a:solidFill>
              <a:effectLst>
                <a:outerShdw blurRad="38100" dist="38100" dir="2700000" algn="tl">
                  <a:srgbClr val="C0C0C0"/>
                </a:outerShdw>
              </a:effectLst>
              <a:latin typeface="Times New Roman" pitchFamily="18" charset="0"/>
              <a:sym typeface="Wingdings" pitchFamily="2" charset="2"/>
            </a:endParaRPr>
          </a:p>
          <a:p>
            <a:pPr eaLnBrk="1" hangingPunct="1">
              <a:lnSpc>
                <a:spcPct val="80000"/>
              </a:lnSpc>
              <a:buFont typeface="Wingdings" pitchFamily="2" charset="2"/>
              <a:buNone/>
              <a:defRPr/>
            </a:pPr>
            <a:r>
              <a:rPr lang="zh-CN" altLang="en-US" sz="2800" b="1" dirty="0" smtClean="0">
                <a:solidFill>
                  <a:schemeClr val="tx2"/>
                </a:solidFill>
                <a:effectLst>
                  <a:outerShdw blurRad="38100" dist="38100" dir="2700000" algn="tl">
                    <a:srgbClr val="C0C0C0"/>
                  </a:outerShdw>
                </a:effectLst>
                <a:latin typeface="Times New Roman" pitchFamily="18" charset="0"/>
                <a:sym typeface="Wingdings" pitchFamily="2" charset="2"/>
              </a:rPr>
              <a:t>让</a:t>
            </a:r>
            <a:r>
              <a:rPr lang="en-US" altLang="zh-CN" sz="2800" b="1" dirty="0" smtClean="0">
                <a:solidFill>
                  <a:schemeClr val="tx2"/>
                </a:solidFill>
                <a:effectLst>
                  <a:outerShdw blurRad="38100" dist="38100" dir="2700000" algn="tl">
                    <a:srgbClr val="C0C0C0"/>
                  </a:outerShdw>
                </a:effectLst>
                <a:latin typeface="Times New Roman" pitchFamily="18" charset="0"/>
                <a:sym typeface="Wingdings" pitchFamily="2" charset="2"/>
              </a:rPr>
              <a:t>I</a:t>
            </a:r>
            <a:r>
              <a:rPr lang="zh-CN" altLang="en-US" sz="2800" b="1" dirty="0" smtClean="0">
                <a:solidFill>
                  <a:schemeClr val="tx2"/>
                </a:solidFill>
                <a:effectLst>
                  <a:outerShdw blurRad="38100" dist="38100" dir="2700000" algn="tl">
                    <a:srgbClr val="C0C0C0"/>
                  </a:outerShdw>
                </a:effectLst>
                <a:latin typeface="Times New Roman" pitchFamily="18" charset="0"/>
                <a:sym typeface="Wingdings" pitchFamily="2" charset="2"/>
              </a:rPr>
              <a:t>增大回来），这样就增加了系统容量。</a:t>
            </a:r>
          </a:p>
          <a:p>
            <a:pPr eaLnBrk="1" hangingPunct="1">
              <a:lnSpc>
                <a:spcPct val="80000"/>
              </a:lnSpc>
              <a:buFont typeface="Wingdings" pitchFamily="2" charset="2"/>
              <a:buNone/>
              <a:defRPr/>
            </a:pPr>
            <a:r>
              <a:rPr lang="zh-CN" altLang="en-US" sz="2800" b="1" dirty="0" smtClean="0">
                <a:latin typeface="Times New Roman" pitchFamily="18" charset="0"/>
              </a:rPr>
              <a:t>    </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endParaRPr lang="zh-CN" altLang="en-US"/>
          </a:p>
        </p:txBody>
      </p:sp>
      <p:pic>
        <p:nvPicPr>
          <p:cNvPr id="118787" name="Picture 3"/>
          <p:cNvPicPr>
            <a:picLocks noChangeAspect="1" noChangeArrowheads="1"/>
          </p:cNvPicPr>
          <p:nvPr/>
        </p:nvPicPr>
        <p:blipFill>
          <a:blip r:embed="rId3" cstate="print"/>
          <a:srcRect/>
          <a:stretch>
            <a:fillRect/>
          </a:stretch>
        </p:blipFill>
        <p:spPr bwMode="auto">
          <a:xfrm>
            <a:off x="762000" y="2133600"/>
            <a:ext cx="7924800" cy="4448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idx="4294967295"/>
          </p:nvPr>
        </p:nvSpPr>
        <p:spPr/>
        <p:txBody>
          <a:bodyPr/>
          <a:lstStyle/>
          <a:p>
            <a:pPr eaLnBrk="1" hangingPunct="1"/>
            <a:endParaRPr lang="zh-CN" altLang="zh-CN" smtClean="0"/>
          </a:p>
        </p:txBody>
      </p:sp>
      <p:sp>
        <p:nvSpPr>
          <p:cNvPr id="20484" name="Rectangle 3"/>
          <p:cNvSpPr>
            <a:spLocks noGrp="1" noChangeArrowheads="1"/>
          </p:cNvSpPr>
          <p:nvPr>
            <p:ph type="body" idx="4294967295"/>
          </p:nvPr>
        </p:nvSpPr>
        <p:spPr>
          <a:xfrm>
            <a:off x="609600" y="2209800"/>
            <a:ext cx="8305800" cy="4114800"/>
          </a:xfrm>
        </p:spPr>
        <p:txBody>
          <a:bodyPr/>
          <a:lstStyle/>
          <a:p>
            <a:pPr eaLnBrk="1" hangingPunct="1"/>
            <a:r>
              <a:rPr lang="zh-CN" altLang="en-US" b="1" smtClean="0">
                <a:latin typeface="Times New Roman" pitchFamily="18" charset="0"/>
              </a:rPr>
              <a:t>例：试计算采用</a:t>
            </a:r>
            <a:r>
              <a:rPr lang="en-US" altLang="zh-CN" b="1" smtClean="0">
                <a:latin typeface="Times New Roman" pitchFamily="18" charset="0"/>
              </a:rPr>
              <a:t>120</a:t>
            </a:r>
            <a:r>
              <a:rPr lang="en-US" altLang="zh-CN" b="1" smtClean="0">
                <a:latin typeface="Times New Roman" pitchFamily="18" charset="0"/>
                <a:cs typeface="Tahoma" pitchFamily="34" charset="0"/>
              </a:rPr>
              <a:t>°</a:t>
            </a:r>
            <a:r>
              <a:rPr lang="zh-CN" altLang="en-US" b="1" smtClean="0">
                <a:latin typeface="Times New Roman" pitchFamily="18" charset="0"/>
                <a:cs typeface="Tahoma" pitchFamily="34" charset="0"/>
              </a:rPr>
              <a:t>扇区后，要满足</a:t>
            </a:r>
          </a:p>
          <a:p>
            <a:pPr eaLnBrk="1" hangingPunct="1">
              <a:buFont typeface="Wingdings" pitchFamily="2" charset="2"/>
              <a:buNone/>
            </a:pPr>
            <a:r>
              <a:rPr lang="zh-CN" altLang="en-US" b="1" smtClean="0">
                <a:latin typeface="Times New Roman" pitchFamily="18" charset="0"/>
                <a:cs typeface="Tahoma" pitchFamily="34" charset="0"/>
              </a:rPr>
              <a:t>   </a:t>
            </a:r>
            <a:r>
              <a:rPr lang="en-US" altLang="zh-CN" b="1" smtClean="0">
                <a:latin typeface="Times New Roman" pitchFamily="18" charset="0"/>
                <a:cs typeface="Tahoma" pitchFamily="34" charset="0"/>
              </a:rPr>
              <a:t>18dB</a:t>
            </a:r>
            <a:r>
              <a:rPr lang="zh-CN" altLang="en-US" b="1" smtClean="0">
                <a:latin typeface="Times New Roman" pitchFamily="18" charset="0"/>
                <a:cs typeface="Tahoma" pitchFamily="34" charset="0"/>
              </a:rPr>
              <a:t>的信干比，可采用的区群大小（</a:t>
            </a:r>
            <a:r>
              <a:rPr lang="en-US" altLang="zh-CN" b="1" smtClean="0">
                <a:latin typeface="Times New Roman" pitchFamily="18" charset="0"/>
                <a:cs typeface="Tahoma" pitchFamily="34" charset="0"/>
              </a:rPr>
              <a:t>N</a:t>
            </a:r>
            <a:r>
              <a:rPr lang="zh-CN" altLang="en-US" b="1" smtClean="0">
                <a:latin typeface="Times New Roman" pitchFamily="18" charset="0"/>
                <a:cs typeface="Tahoma" pitchFamily="34" charset="0"/>
              </a:rPr>
              <a:t>）？</a:t>
            </a:r>
          </a:p>
          <a:p>
            <a:pPr eaLnBrk="1" hangingPunct="1">
              <a:buFont typeface="Wingdings" pitchFamily="2" charset="2"/>
              <a:buNone/>
            </a:pPr>
            <a:r>
              <a:rPr lang="zh-CN" altLang="en-US" b="1" smtClean="0">
                <a:latin typeface="Times New Roman" pitchFamily="18" charset="0"/>
                <a:cs typeface="Tahoma" pitchFamily="34" charset="0"/>
              </a:rPr>
              <a:t>   ［解］做粗略的估算。</a:t>
            </a:r>
          </a:p>
          <a:p>
            <a:pPr eaLnBrk="1" hangingPunct="1">
              <a:buFont typeface="Wingdings" pitchFamily="2" charset="2"/>
              <a:buNone/>
            </a:pPr>
            <a:r>
              <a:rPr lang="zh-CN" altLang="en-US" b="1" smtClean="0">
                <a:latin typeface="Times New Roman" pitchFamily="18" charset="0"/>
                <a:cs typeface="Tahoma" pitchFamily="34" charset="0"/>
              </a:rPr>
              <a:t>     </a:t>
            </a:r>
            <a:r>
              <a:rPr lang="en-US" altLang="zh-CN" b="1" smtClean="0">
                <a:latin typeface="Times New Roman" pitchFamily="18" charset="0"/>
                <a:cs typeface="Tahoma" pitchFamily="34" charset="0"/>
              </a:rPr>
              <a:t>1.</a:t>
            </a:r>
            <a:r>
              <a:rPr lang="zh-CN" altLang="en-US" b="1" smtClean="0">
                <a:latin typeface="Times New Roman" pitchFamily="18" charset="0"/>
                <a:cs typeface="Tahoma" pitchFamily="34" charset="0"/>
              </a:rPr>
              <a:t>未划分扇区时（</a:t>
            </a:r>
            <a:r>
              <a:rPr lang="en-US" altLang="zh-CN" b="1" smtClean="0">
                <a:latin typeface="Times New Roman" pitchFamily="18" charset="0"/>
                <a:cs typeface="Tahoma" pitchFamily="34" charset="0"/>
              </a:rPr>
              <a:t>BS</a:t>
            </a:r>
            <a:r>
              <a:rPr lang="zh-CN" altLang="en-US" b="1" smtClean="0">
                <a:latin typeface="Times New Roman" pitchFamily="18" charset="0"/>
                <a:cs typeface="Tahoma" pitchFamily="34" charset="0"/>
              </a:rPr>
              <a:t>使用全向天线）：</a:t>
            </a:r>
          </a:p>
          <a:p>
            <a:pPr eaLnBrk="1" hangingPunct="1">
              <a:buFont typeface="Wingdings" pitchFamily="2" charset="2"/>
              <a:buNone/>
            </a:pPr>
            <a:r>
              <a:rPr lang="zh-CN" altLang="en-US" b="1" smtClean="0">
                <a:latin typeface="Times New Roman" pitchFamily="18" charset="0"/>
                <a:cs typeface="Tahoma" pitchFamily="34" charset="0"/>
              </a:rPr>
              <a:t>     </a:t>
            </a:r>
          </a:p>
        </p:txBody>
      </p:sp>
      <p:sp>
        <p:nvSpPr>
          <p:cNvPr id="2048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0482" name="Object 5"/>
          <p:cNvGraphicFramePr>
            <a:graphicFrameLocks noChangeAspect="1"/>
          </p:cNvGraphicFramePr>
          <p:nvPr/>
        </p:nvGraphicFramePr>
        <p:xfrm>
          <a:off x="3657600" y="4800600"/>
          <a:ext cx="1292225" cy="885825"/>
        </p:xfrm>
        <a:graphic>
          <a:graphicData uri="http://schemas.openxmlformats.org/presentationml/2006/ole">
            <p:oleObj spid="_x0000_s20482" name="公式" r:id="rId4" imgW="1295280" imgH="888840" progId="Equation.3">
              <p:embed/>
            </p:oleObj>
          </a:graphicData>
        </a:graphic>
      </p:graphicFrame>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idx="4294967295"/>
          </p:nvPr>
        </p:nvSpPr>
        <p:spPr/>
        <p:txBody>
          <a:bodyPr/>
          <a:lstStyle/>
          <a:p>
            <a:pPr eaLnBrk="1" hangingPunct="1"/>
            <a:endParaRPr lang="zh-CN" altLang="zh-CN" smtClean="0"/>
          </a:p>
        </p:txBody>
      </p:sp>
      <p:sp>
        <p:nvSpPr>
          <p:cNvPr id="21509" name="Rectangle 3"/>
          <p:cNvSpPr>
            <a:spLocks noGrp="1" noChangeArrowheads="1"/>
          </p:cNvSpPr>
          <p:nvPr>
            <p:ph type="body" idx="4294967295"/>
          </p:nvPr>
        </p:nvSpPr>
        <p:spPr>
          <a:xfrm>
            <a:off x="762000" y="2133600"/>
            <a:ext cx="7772400" cy="4495800"/>
          </a:xfrm>
        </p:spPr>
        <p:txBody>
          <a:bodyPr/>
          <a:lstStyle/>
          <a:p>
            <a:pPr eaLnBrk="1" hangingPunct="1">
              <a:buFont typeface="Wingdings" pitchFamily="2" charset="2"/>
              <a:buNone/>
            </a:pPr>
            <a:r>
              <a:rPr lang="en-US" altLang="zh-CN" b="1" smtClean="0">
                <a:latin typeface="Times New Roman" pitchFamily="18" charset="0"/>
              </a:rPr>
              <a:t>2. </a:t>
            </a:r>
            <a:r>
              <a:rPr lang="zh-CN" altLang="en-US" b="1" smtClean="0">
                <a:latin typeface="Times New Roman" pitchFamily="18" charset="0"/>
              </a:rPr>
              <a:t>划分</a:t>
            </a:r>
            <a:r>
              <a:rPr lang="en-US" altLang="zh-CN" b="1" smtClean="0">
                <a:latin typeface="Times New Roman" pitchFamily="18" charset="0"/>
              </a:rPr>
              <a:t>3</a:t>
            </a:r>
            <a:r>
              <a:rPr lang="zh-CN" altLang="en-US" b="1" smtClean="0">
                <a:latin typeface="Times New Roman" pitchFamily="18" charset="0"/>
              </a:rPr>
              <a:t>扇区后，干扰减小为</a:t>
            </a:r>
            <a:r>
              <a:rPr lang="en-US" altLang="zh-CN" b="1" smtClean="0">
                <a:latin typeface="Times New Roman" pitchFamily="18" charset="0"/>
              </a:rPr>
              <a:t>2</a:t>
            </a:r>
            <a:r>
              <a:rPr lang="zh-CN" altLang="en-US" b="1" smtClean="0">
                <a:latin typeface="Times New Roman" pitchFamily="18" charset="0"/>
              </a:rPr>
              <a:t>个，则：</a:t>
            </a:r>
          </a:p>
          <a:p>
            <a:pPr eaLnBrk="1" hangingPunct="1">
              <a:buFont typeface="Wingdings" pitchFamily="2" charset="2"/>
              <a:buNone/>
            </a:pPr>
            <a:endParaRPr lang="en-US" altLang="zh-CN" smtClean="0">
              <a:latin typeface="Times New Roman" pitchFamily="18" charset="0"/>
            </a:endParaRPr>
          </a:p>
        </p:txBody>
      </p:sp>
      <p:sp>
        <p:nvSpPr>
          <p:cNvPr id="2151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1506" name="Object 5"/>
          <p:cNvGraphicFramePr>
            <a:graphicFrameLocks noChangeAspect="1"/>
          </p:cNvGraphicFramePr>
          <p:nvPr/>
        </p:nvGraphicFramePr>
        <p:xfrm>
          <a:off x="3429000" y="2895600"/>
          <a:ext cx="1304925" cy="885825"/>
        </p:xfrm>
        <a:graphic>
          <a:graphicData uri="http://schemas.openxmlformats.org/presentationml/2006/ole">
            <p:oleObj spid="_x0000_s21506" name="公式" r:id="rId4" imgW="1308100" imgH="889000" progId="Equation.3">
              <p:embed/>
            </p:oleObj>
          </a:graphicData>
        </a:graphic>
      </p:graphicFrame>
      <p:sp>
        <p:nvSpPr>
          <p:cNvPr id="21511" name="Rectangle 6"/>
          <p:cNvSpPr>
            <a:spLocks noChangeArrowheads="1"/>
          </p:cNvSpPr>
          <p:nvPr/>
        </p:nvSpPr>
        <p:spPr bwMode="auto">
          <a:xfrm>
            <a:off x="0" y="298608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1507" name="Object 7"/>
          <p:cNvGraphicFramePr>
            <a:graphicFrameLocks noChangeAspect="1"/>
          </p:cNvGraphicFramePr>
          <p:nvPr/>
        </p:nvGraphicFramePr>
        <p:xfrm>
          <a:off x="2514600" y="4114800"/>
          <a:ext cx="3482975" cy="885825"/>
        </p:xfrm>
        <a:graphic>
          <a:graphicData uri="http://schemas.openxmlformats.org/presentationml/2006/ole">
            <p:oleObj spid="_x0000_s21507" name="公式" r:id="rId5" imgW="3479760" imgH="888840" progId="Equation.3">
              <p:embed/>
            </p:oleObj>
          </a:graphicData>
        </a:graphic>
      </p:graphicFrame>
      <p:sp>
        <p:nvSpPr>
          <p:cNvPr id="21512" name="Text Box 8"/>
          <p:cNvSpPr txBox="1">
            <a:spLocks noChangeArrowheads="1"/>
          </p:cNvSpPr>
          <p:nvPr/>
        </p:nvSpPr>
        <p:spPr bwMode="auto">
          <a:xfrm>
            <a:off x="1143000" y="5105400"/>
            <a:ext cx="7162800" cy="1077218"/>
          </a:xfrm>
          <a:prstGeom prst="rect">
            <a:avLst/>
          </a:prstGeom>
          <a:noFill/>
          <a:ln w="9525">
            <a:noFill/>
            <a:miter lim="800000"/>
            <a:headEnd/>
            <a:tailEnd/>
          </a:ln>
        </p:spPr>
        <p:txBody>
          <a:bodyPr>
            <a:spAutoFit/>
          </a:bodyPr>
          <a:lstStyle/>
          <a:p>
            <a:pPr>
              <a:spcBef>
                <a:spcPct val="50000"/>
              </a:spcBef>
            </a:pPr>
            <a:r>
              <a:rPr lang="zh-CN" altLang="en-US" sz="3200" b="1" dirty="0" smtClean="0">
                <a:latin typeface="Times New Roman" pitchFamily="18" charset="0"/>
              </a:rPr>
              <a:t>要</a:t>
            </a:r>
            <a:r>
              <a:rPr lang="zh-CN" altLang="en-US" sz="3200" b="1" dirty="0">
                <a:latin typeface="Times New Roman" pitchFamily="18" charset="0"/>
              </a:rPr>
              <a:t>满足</a:t>
            </a:r>
            <a:r>
              <a:rPr lang="en-US" altLang="zh-CN" sz="3200" b="1" dirty="0">
                <a:latin typeface="Times New Roman" pitchFamily="18" charset="0"/>
              </a:rPr>
              <a:t>18dB</a:t>
            </a:r>
            <a:r>
              <a:rPr lang="zh-CN" altLang="en-US" sz="3200" b="1" dirty="0">
                <a:latin typeface="Times New Roman" pitchFamily="18" charset="0"/>
              </a:rPr>
              <a:t>的信干比要求</a:t>
            </a:r>
            <a:r>
              <a:rPr lang="zh-CN" altLang="en-US" sz="3200" b="1" dirty="0" smtClean="0">
                <a:latin typeface="Times New Roman" pitchFamily="18" charset="0"/>
              </a:rPr>
              <a:t>，可计算得到</a:t>
            </a:r>
            <a:r>
              <a:rPr lang="en-US" altLang="zh-CN" sz="3200" b="1" dirty="0" smtClean="0">
                <a:latin typeface="Times New Roman" pitchFamily="18" charset="0"/>
              </a:rPr>
              <a:t>N=3.75</a:t>
            </a:r>
            <a:r>
              <a:rPr lang="zh-CN" altLang="en-US" sz="3200" b="1" dirty="0" smtClean="0">
                <a:latin typeface="Times New Roman" pitchFamily="18" charset="0"/>
              </a:rPr>
              <a:t>，所以</a:t>
            </a:r>
            <a:r>
              <a:rPr lang="en-US" altLang="zh-CN" sz="3200" b="1" dirty="0" smtClean="0">
                <a:latin typeface="Times New Roman" pitchFamily="18" charset="0"/>
              </a:rPr>
              <a:t>N</a:t>
            </a:r>
            <a:r>
              <a:rPr lang="zh-CN" altLang="en-US" sz="3200" b="1" dirty="0">
                <a:latin typeface="Times New Roman" pitchFamily="18" charset="0"/>
              </a:rPr>
              <a:t>可以取的最小值为</a:t>
            </a:r>
            <a:r>
              <a:rPr lang="en-US" altLang="zh-CN" sz="3200" b="1" dirty="0">
                <a:latin typeface="Times New Roman" pitchFamily="18" charset="0"/>
              </a:rPr>
              <a:t>4</a:t>
            </a:r>
            <a:r>
              <a:rPr lang="zh-CN" altLang="en-US" sz="3200" b="1" dirty="0">
                <a:latin typeface="Times New Roman" pitchFamily="18" charset="0"/>
              </a:rPr>
              <a: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p:txBody>
          <a:bodyPr/>
          <a:lstStyle/>
          <a:p>
            <a:pPr eaLnBrk="1" hangingPunct="1"/>
            <a:endParaRPr lang="zh-CN" altLang="zh-CN" smtClean="0"/>
          </a:p>
        </p:txBody>
      </p:sp>
      <p:sp>
        <p:nvSpPr>
          <p:cNvPr id="35843" name="Rectangle 3"/>
          <p:cNvSpPr>
            <a:spLocks noGrp="1" noChangeArrowheads="1"/>
          </p:cNvSpPr>
          <p:nvPr>
            <p:ph type="body" idx="4294967295"/>
          </p:nvPr>
        </p:nvSpPr>
        <p:spPr>
          <a:xfrm>
            <a:off x="609600" y="2133600"/>
            <a:ext cx="8153400" cy="4419600"/>
          </a:xfrm>
        </p:spPr>
        <p:txBody>
          <a:bodyPr/>
          <a:lstStyle/>
          <a:p>
            <a:pPr eaLnBrk="1" hangingPunct="1">
              <a:lnSpc>
                <a:spcPct val="90000"/>
              </a:lnSpc>
              <a:defRPr/>
            </a:pPr>
            <a:r>
              <a:rPr lang="zh-CN" altLang="en-US" sz="2800" b="1" dirty="0" smtClean="0">
                <a:effectLst>
                  <a:outerShdw blurRad="38100" dist="38100" dir="2700000" algn="tl">
                    <a:srgbClr val="FFFFFF"/>
                  </a:outerShdw>
                </a:effectLst>
              </a:rPr>
              <a:t>区群</a:t>
            </a:r>
            <a:r>
              <a:rPr lang="zh-CN" altLang="en-US" sz="2800" b="1" dirty="0" smtClean="0"/>
              <a:t>（</a:t>
            </a:r>
            <a:r>
              <a:rPr lang="en-US" altLang="zh-CN" sz="2800" b="1" dirty="0" smtClean="0">
                <a:effectLst>
                  <a:outerShdw blurRad="38100" dist="38100" dir="2700000" algn="tl">
                    <a:srgbClr val="FFFFFF"/>
                  </a:outerShdw>
                </a:effectLst>
                <a:latin typeface="Times New Roman" pitchFamily="18" charset="0"/>
              </a:rPr>
              <a:t>cluster</a:t>
            </a:r>
            <a:r>
              <a:rPr lang="zh-CN" altLang="en-US" sz="2800" b="1" dirty="0" smtClean="0">
                <a:effectLst>
                  <a:outerShdw blurRad="38100" dist="38100" dir="2700000" algn="tl">
                    <a:srgbClr val="FFFFFF"/>
                  </a:outerShdw>
                </a:effectLst>
                <a:latin typeface="Times New Roman" pitchFamily="18" charset="0"/>
              </a:rPr>
              <a:t>，也译作簇</a:t>
            </a:r>
            <a:r>
              <a:rPr lang="zh-CN" altLang="en-US" sz="2800" b="1" dirty="0" smtClean="0"/>
              <a:t>）：对于蜂窝系统，系统所提供的全部频率资源将在若干个</a:t>
            </a:r>
            <a:r>
              <a:rPr lang="zh-CN" altLang="en-US" sz="2800" b="1" dirty="0" smtClean="0">
                <a:solidFill>
                  <a:schemeClr val="tx2"/>
                </a:solidFill>
                <a:effectLst>
                  <a:outerShdw blurRad="38100" dist="38100" dir="2700000" algn="tl">
                    <a:srgbClr val="000000">
                      <a:alpha val="43137"/>
                    </a:srgbClr>
                  </a:outerShdw>
                </a:effectLst>
              </a:rPr>
              <a:t>相互邻接</a:t>
            </a:r>
            <a:r>
              <a:rPr lang="zh-CN" altLang="en-US" sz="2800" b="1" dirty="0" smtClean="0"/>
              <a:t>的小区上予以分配，分配的基本原则是每个小区将获得彼此不同的一部分频率资源，一般可以考虑平均分配。我们将上述这些相邻接的一组小区称作一个区群。换句话说，</a:t>
            </a:r>
            <a:r>
              <a:rPr lang="zh-CN" altLang="en-US" sz="2800" b="1" dirty="0" smtClean="0">
                <a:solidFill>
                  <a:schemeClr val="hlink"/>
                </a:solidFill>
                <a:effectLst>
                  <a:outerShdw blurRad="38100" dist="38100" dir="2700000" algn="tl">
                    <a:srgbClr val="000000">
                      <a:alpha val="43137"/>
                    </a:srgbClr>
                  </a:outerShdw>
                </a:effectLst>
              </a:rPr>
              <a:t>在一个区群内部是不进行频率复用的！</a:t>
            </a:r>
          </a:p>
          <a:p>
            <a:pPr eaLnBrk="1" hangingPunct="1">
              <a:lnSpc>
                <a:spcPct val="90000"/>
              </a:lnSpc>
              <a:defRPr/>
            </a:pPr>
            <a:r>
              <a:rPr lang="zh-CN" altLang="en-US" sz="2800" b="1" dirty="0" smtClean="0"/>
              <a:t>将蜂窝系统的组成由小区（系统的最小组成单位）放大到区群，即整个系统服务区域的覆盖也可以看作由一个个区群覆盖完成，</a:t>
            </a:r>
            <a:r>
              <a:rPr lang="zh-CN" altLang="en-US" sz="2800" b="1" dirty="0" smtClean="0">
                <a:solidFill>
                  <a:srgbClr val="FF0000"/>
                </a:solidFill>
                <a:effectLst>
                  <a:outerShdw blurRad="38100" dist="38100" dir="2700000" algn="tl">
                    <a:srgbClr val="000000">
                      <a:alpha val="43137"/>
                    </a:srgbClr>
                  </a:outerShdw>
                </a:effectLst>
              </a:rPr>
              <a:t>在区群之间进行频率复用。</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533400" y="1981200"/>
            <a:ext cx="8229600" cy="4611688"/>
          </a:xfrm>
        </p:spPr>
        <p:txBody>
          <a:bodyPr/>
          <a:lstStyle/>
          <a:p>
            <a:pPr>
              <a:defRPr/>
            </a:pPr>
            <a:r>
              <a:rPr lang="zh-CN" altLang="en-US" b="1" u="sng" dirty="0" smtClean="0">
                <a:effectLst>
                  <a:outerShdw blurRad="38100" dist="38100" dir="2700000" algn="tl">
                    <a:srgbClr val="FFFFFF"/>
                  </a:outerShdw>
                </a:effectLst>
                <a:latin typeface="Times New Roman" pitchFamily="18" charset="0"/>
              </a:rPr>
              <a:t>划分扇区带来的问题</a:t>
            </a:r>
            <a:r>
              <a:rPr lang="zh-CN" altLang="en-US" b="1" dirty="0" smtClean="0">
                <a:latin typeface="Times New Roman" pitchFamily="18" charset="0"/>
              </a:rPr>
              <a:t>：</a:t>
            </a:r>
            <a:endParaRPr lang="en-US" altLang="zh-CN" b="1" dirty="0" smtClean="0">
              <a:latin typeface="Times New Roman" pitchFamily="18" charset="0"/>
            </a:endParaRPr>
          </a:p>
          <a:p>
            <a:pPr>
              <a:buFont typeface="Wingdings" pitchFamily="2" charset="2"/>
              <a:buNone/>
              <a:defRPr/>
            </a:pPr>
            <a:r>
              <a:rPr lang="zh-CN" altLang="en-US" b="1" dirty="0" smtClean="0">
                <a:latin typeface="Times New Roman" pitchFamily="18" charset="0"/>
              </a:rPr>
              <a:t>（</a:t>
            </a:r>
            <a:r>
              <a:rPr lang="en-US" altLang="zh-CN" b="1" dirty="0" smtClean="0">
                <a:latin typeface="Times New Roman" pitchFamily="18" charset="0"/>
              </a:rPr>
              <a:t>1</a:t>
            </a:r>
            <a:r>
              <a:rPr lang="zh-CN" altLang="en-US" b="1" dirty="0" smtClean="0">
                <a:latin typeface="Times New Roman" pitchFamily="18" charset="0"/>
              </a:rPr>
              <a:t>）各个扇区平均分配小区内的频率资源，</a:t>
            </a:r>
            <a:endParaRPr lang="en-US" altLang="zh-CN" b="1" dirty="0" smtClean="0">
              <a:latin typeface="Times New Roman" pitchFamily="18" charset="0"/>
            </a:endParaRPr>
          </a:p>
          <a:p>
            <a:pPr>
              <a:buFont typeface="Wingdings" pitchFamily="2" charset="2"/>
              <a:buNone/>
              <a:defRPr/>
            </a:pPr>
            <a:r>
              <a:rPr lang="zh-CN" altLang="en-US" b="1" dirty="0" smtClean="0">
                <a:latin typeface="Times New Roman" pitchFamily="18" charset="0"/>
              </a:rPr>
              <a:t>不同扇区采用不同的载频工作，所以扇区间</a:t>
            </a:r>
            <a:endParaRPr lang="en-US" altLang="zh-CN" b="1" dirty="0" smtClean="0">
              <a:latin typeface="Times New Roman" pitchFamily="18" charset="0"/>
            </a:endParaRPr>
          </a:p>
          <a:p>
            <a:pPr>
              <a:buFont typeface="Wingdings" pitchFamily="2" charset="2"/>
              <a:buNone/>
              <a:defRPr/>
            </a:pPr>
            <a:r>
              <a:rPr lang="zh-CN" altLang="en-US" b="1" dirty="0" smtClean="0">
                <a:latin typeface="Times New Roman" pitchFamily="18" charset="0"/>
              </a:rPr>
              <a:t>也需要进行切换，从而会增加系统的切换</a:t>
            </a:r>
            <a:endParaRPr lang="en-US" altLang="zh-CN" b="1" dirty="0" smtClean="0">
              <a:latin typeface="Times New Roman" pitchFamily="18" charset="0"/>
            </a:endParaRPr>
          </a:p>
          <a:p>
            <a:pPr>
              <a:buFont typeface="Wingdings" pitchFamily="2" charset="2"/>
              <a:buNone/>
              <a:defRPr/>
            </a:pPr>
            <a:r>
              <a:rPr lang="zh-CN" altLang="en-US" b="1" dirty="0" smtClean="0">
                <a:latin typeface="Times New Roman" pitchFamily="18" charset="0"/>
              </a:rPr>
              <a:t>（信令）负荷；</a:t>
            </a:r>
            <a:endParaRPr lang="en-US" altLang="zh-CN" b="1" dirty="0" smtClean="0">
              <a:latin typeface="Times New Roman" pitchFamily="18" charset="0"/>
            </a:endParaRPr>
          </a:p>
          <a:p>
            <a:pPr>
              <a:buFont typeface="Wingdings" pitchFamily="2" charset="2"/>
              <a:buNone/>
              <a:defRPr/>
            </a:pPr>
            <a:r>
              <a:rPr lang="zh-CN" altLang="en-US" b="1" dirty="0" smtClean="0">
                <a:latin typeface="Times New Roman" pitchFamily="18" charset="0"/>
              </a:rPr>
              <a:t>（</a:t>
            </a:r>
            <a:r>
              <a:rPr lang="en-US" altLang="zh-CN" b="1" dirty="0" smtClean="0">
                <a:latin typeface="Times New Roman" pitchFamily="18" charset="0"/>
              </a:rPr>
              <a:t>2</a:t>
            </a:r>
            <a:r>
              <a:rPr lang="zh-CN" altLang="en-US" b="1" dirty="0" smtClean="0">
                <a:latin typeface="Times New Roman" pitchFamily="18" charset="0"/>
              </a:rPr>
              <a:t>）每个扇区可用频率资源减少了（如：</a:t>
            </a:r>
            <a:r>
              <a:rPr lang="en-US" altLang="zh-CN" b="1" dirty="0" smtClean="0">
                <a:latin typeface="Times New Roman" pitchFamily="18" charset="0"/>
              </a:rPr>
              <a:t>3</a:t>
            </a:r>
          </a:p>
          <a:p>
            <a:pPr>
              <a:buFont typeface="Wingdings" pitchFamily="2" charset="2"/>
              <a:buNone/>
              <a:defRPr/>
            </a:pPr>
            <a:r>
              <a:rPr lang="zh-CN" altLang="en-US" b="1" dirty="0" smtClean="0">
                <a:latin typeface="Times New Roman" pitchFamily="18" charset="0"/>
              </a:rPr>
              <a:t>扇区配置时，每个扇区的频率资源仅为小区</a:t>
            </a:r>
            <a:endParaRPr lang="en-US" altLang="zh-CN" b="1" dirty="0" smtClean="0">
              <a:latin typeface="Times New Roman" pitchFamily="18" charset="0"/>
            </a:endParaRPr>
          </a:p>
          <a:p>
            <a:pPr>
              <a:buFont typeface="Wingdings" pitchFamily="2" charset="2"/>
              <a:buNone/>
              <a:defRPr/>
            </a:pPr>
            <a:r>
              <a:rPr lang="zh-CN" altLang="en-US" b="1" dirty="0" smtClean="0">
                <a:latin typeface="Times New Roman" pitchFamily="18" charset="0"/>
              </a:rPr>
              <a:t>可用频率资源的</a:t>
            </a:r>
            <a:r>
              <a:rPr lang="en-US" altLang="zh-CN" b="1" dirty="0" smtClean="0">
                <a:latin typeface="Times New Roman" pitchFamily="18" charset="0"/>
              </a:rPr>
              <a:t>1/3</a:t>
            </a:r>
            <a:r>
              <a:rPr lang="zh-CN" altLang="en-US" b="1" dirty="0" smtClean="0">
                <a:latin typeface="Times New Roman" pitchFamily="18" charset="0"/>
              </a:rPr>
              <a:t>），中继效率有所下降。</a:t>
            </a:r>
          </a:p>
          <a:p>
            <a:pPr>
              <a:buFont typeface="Wingdings" pitchFamily="2" charset="2"/>
              <a:buNone/>
              <a:defRPr/>
            </a:pPr>
            <a:endParaRPr lang="zh-CN" altLang="en-US"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3"/>
          <p:cNvSpPr>
            <a:spLocks noGrp="1"/>
          </p:cNvSpPr>
          <p:nvPr>
            <p:ph type="title"/>
          </p:nvPr>
        </p:nvSpPr>
        <p:spPr/>
        <p:txBody>
          <a:bodyPr/>
          <a:lstStyle/>
          <a:p>
            <a:endParaRPr lang="zh-CN" altLang="en-US" smtClean="0"/>
          </a:p>
        </p:txBody>
      </p:sp>
      <p:sp>
        <p:nvSpPr>
          <p:cNvPr id="120835" name="内容占位符 4"/>
          <p:cNvSpPr>
            <a:spLocks noGrp="1"/>
          </p:cNvSpPr>
          <p:nvPr>
            <p:ph idx="1"/>
          </p:nvPr>
        </p:nvSpPr>
        <p:spPr>
          <a:xfrm>
            <a:off x="762000" y="2209800"/>
            <a:ext cx="7772400" cy="4114800"/>
          </a:xfrm>
        </p:spPr>
        <p:txBody>
          <a:bodyPr/>
          <a:lstStyle/>
          <a:p>
            <a:r>
              <a:rPr lang="zh-CN" altLang="en-US" b="1" smtClean="0">
                <a:latin typeface="Times New Roman" pitchFamily="18" charset="0"/>
                <a:cs typeface="Times New Roman" pitchFamily="18" charset="0"/>
              </a:rPr>
              <a:t>习题：</a:t>
            </a:r>
            <a:r>
              <a:rPr lang="en-US" altLang="zh-CN" b="1" smtClean="0">
                <a:latin typeface="Times New Roman" pitchFamily="18" charset="0"/>
                <a:cs typeface="Times New Roman" pitchFamily="18" charset="0"/>
              </a:rPr>
              <a:t>Erlang B</a:t>
            </a:r>
            <a:r>
              <a:rPr lang="zh-CN" altLang="en-US" b="1" smtClean="0">
                <a:latin typeface="Times New Roman" pitchFamily="18" charset="0"/>
                <a:cs typeface="Times New Roman" pitchFamily="18" charset="0"/>
              </a:rPr>
              <a:t>系统。假定一个小区上</a:t>
            </a:r>
            <a:endParaRPr lang="en-US" altLang="zh-CN" b="1" smtClean="0">
              <a:latin typeface="Times New Roman" pitchFamily="18" charset="0"/>
              <a:cs typeface="Times New Roman" pitchFamily="18" charset="0"/>
            </a:endParaRPr>
          </a:p>
          <a:p>
            <a:pPr>
              <a:buFont typeface="Wingdings" pitchFamily="2" charset="2"/>
              <a:buNone/>
            </a:pPr>
            <a:r>
              <a:rPr lang="zh-CN" altLang="en-US" b="1" smtClean="0">
                <a:latin typeface="Times New Roman" pitchFamily="18" charset="0"/>
                <a:cs typeface="Times New Roman" pitchFamily="18" charset="0"/>
              </a:rPr>
              <a:t>分配有</a:t>
            </a:r>
            <a:r>
              <a:rPr lang="en-US" altLang="zh-CN" b="1" smtClean="0">
                <a:latin typeface="Times New Roman" pitchFamily="18" charset="0"/>
                <a:cs typeface="Times New Roman" pitchFamily="18" charset="0"/>
              </a:rPr>
              <a:t>12</a:t>
            </a:r>
            <a:r>
              <a:rPr lang="zh-CN" altLang="en-US" b="1" smtClean="0">
                <a:latin typeface="Times New Roman" pitchFamily="18" charset="0"/>
                <a:cs typeface="Times New Roman" pitchFamily="18" charset="0"/>
              </a:rPr>
              <a:t>个信道，划分</a:t>
            </a:r>
            <a:r>
              <a:rPr lang="en-US" altLang="zh-CN" b="1" smtClean="0">
                <a:latin typeface="Times New Roman" pitchFamily="18" charset="0"/>
                <a:cs typeface="Times New Roman" pitchFamily="18" charset="0"/>
              </a:rPr>
              <a:t>3</a:t>
            </a:r>
            <a:r>
              <a:rPr lang="zh-CN" altLang="en-US" b="1" smtClean="0">
                <a:latin typeface="Times New Roman" pitchFamily="18" charset="0"/>
                <a:cs typeface="Times New Roman" pitchFamily="18" charset="0"/>
              </a:rPr>
              <a:t>个扇区以后，每个</a:t>
            </a:r>
            <a:endParaRPr lang="en-US" altLang="zh-CN" b="1" smtClean="0">
              <a:latin typeface="Times New Roman" pitchFamily="18" charset="0"/>
              <a:cs typeface="Times New Roman" pitchFamily="18" charset="0"/>
            </a:endParaRPr>
          </a:p>
          <a:p>
            <a:pPr>
              <a:buFont typeface="Wingdings" pitchFamily="2" charset="2"/>
              <a:buNone/>
            </a:pPr>
            <a:r>
              <a:rPr lang="zh-CN" altLang="en-US" b="1" smtClean="0">
                <a:latin typeface="Times New Roman" pitchFamily="18" charset="0"/>
                <a:cs typeface="Times New Roman" pitchFamily="18" charset="0"/>
              </a:rPr>
              <a:t>扇区将分配</a:t>
            </a:r>
            <a:r>
              <a:rPr lang="en-US" altLang="zh-CN" b="1" smtClean="0">
                <a:latin typeface="Times New Roman" pitchFamily="18" charset="0"/>
                <a:cs typeface="Times New Roman" pitchFamily="18" charset="0"/>
              </a:rPr>
              <a:t>4</a:t>
            </a:r>
            <a:r>
              <a:rPr lang="zh-CN" altLang="en-US" b="1" smtClean="0">
                <a:latin typeface="Times New Roman" pitchFamily="18" charset="0"/>
                <a:cs typeface="Times New Roman" pitchFamily="18" charset="0"/>
              </a:rPr>
              <a:t>个信道。设</a:t>
            </a:r>
            <a:r>
              <a:rPr lang="en-US" altLang="zh-CN" b="1" smtClean="0">
                <a:latin typeface="Times New Roman" pitchFamily="18" charset="0"/>
                <a:cs typeface="Times New Roman" pitchFamily="18" charset="0"/>
              </a:rPr>
              <a:t>GOS=2%</a:t>
            </a:r>
            <a:r>
              <a:rPr lang="zh-CN" altLang="en-US" b="1" smtClean="0">
                <a:latin typeface="Times New Roman" pitchFamily="18" charset="0"/>
                <a:cs typeface="Times New Roman" pitchFamily="18" charset="0"/>
              </a:rPr>
              <a:t>，每个</a:t>
            </a:r>
            <a:endParaRPr lang="en-US" altLang="zh-CN" b="1" smtClean="0">
              <a:latin typeface="Times New Roman" pitchFamily="18" charset="0"/>
              <a:cs typeface="Times New Roman" pitchFamily="18" charset="0"/>
            </a:endParaRPr>
          </a:p>
          <a:p>
            <a:pPr>
              <a:buFont typeface="Wingdings" pitchFamily="2" charset="2"/>
              <a:buNone/>
            </a:pPr>
            <a:r>
              <a:rPr lang="zh-CN" altLang="en-US" b="1" smtClean="0">
                <a:latin typeface="Times New Roman" pitchFamily="18" charset="0"/>
                <a:cs typeface="Times New Roman" pitchFamily="18" charset="0"/>
              </a:rPr>
              <a:t>用户的平均话务量为</a:t>
            </a:r>
            <a:r>
              <a:rPr lang="en-US" altLang="zh-CN" b="1" smtClean="0">
                <a:latin typeface="Times New Roman" pitchFamily="18" charset="0"/>
                <a:cs typeface="Times New Roman" pitchFamily="18" charset="0"/>
              </a:rPr>
              <a:t>0.1Erlang</a:t>
            </a:r>
            <a:r>
              <a:rPr lang="zh-CN" altLang="en-US" b="1" smtClean="0">
                <a:latin typeface="Times New Roman" pitchFamily="18" charset="0"/>
                <a:cs typeface="Times New Roman" pitchFamily="18" charset="0"/>
              </a:rPr>
              <a:t>。试计算</a:t>
            </a:r>
            <a:endParaRPr lang="en-US" altLang="zh-CN" b="1" smtClean="0">
              <a:latin typeface="Times New Roman" pitchFamily="18" charset="0"/>
              <a:cs typeface="Times New Roman" pitchFamily="18" charset="0"/>
            </a:endParaRPr>
          </a:p>
          <a:p>
            <a:pPr>
              <a:buFont typeface="Wingdings" pitchFamily="2" charset="2"/>
              <a:buNone/>
            </a:pPr>
            <a:r>
              <a:rPr lang="zh-CN" altLang="en-US" b="1" smtClean="0">
                <a:latin typeface="Times New Roman" pitchFamily="18" charset="0"/>
                <a:cs typeface="Times New Roman" pitchFamily="18" charset="0"/>
              </a:rPr>
              <a:t>划分扇区前后在一个小区上能够支持的用</a:t>
            </a:r>
            <a:endParaRPr lang="en-US" altLang="zh-CN" b="1" smtClean="0">
              <a:latin typeface="Times New Roman" pitchFamily="18" charset="0"/>
              <a:cs typeface="Times New Roman" pitchFamily="18" charset="0"/>
            </a:endParaRPr>
          </a:p>
          <a:p>
            <a:pPr>
              <a:buFont typeface="Wingdings" pitchFamily="2" charset="2"/>
              <a:buNone/>
            </a:pPr>
            <a:r>
              <a:rPr lang="zh-CN" altLang="en-US" b="1" smtClean="0">
                <a:latin typeface="Times New Roman" pitchFamily="18" charset="0"/>
                <a:cs typeface="Times New Roman" pitchFamily="18" charset="0"/>
              </a:rPr>
              <a:t>户数。（答案：不划分扇区，支持</a:t>
            </a:r>
            <a:r>
              <a:rPr lang="en-US" altLang="zh-CN" b="1" smtClean="0">
                <a:latin typeface="Times New Roman" pitchFamily="18" charset="0"/>
                <a:cs typeface="Times New Roman" pitchFamily="18" charset="0"/>
              </a:rPr>
              <a:t>65</a:t>
            </a:r>
            <a:r>
              <a:rPr lang="zh-CN" altLang="en-US" b="1" smtClean="0">
                <a:latin typeface="Times New Roman" pitchFamily="18" charset="0"/>
                <a:cs typeface="Times New Roman" pitchFamily="18" charset="0"/>
              </a:rPr>
              <a:t>个用</a:t>
            </a:r>
            <a:endParaRPr lang="en-US" altLang="zh-CN" b="1" smtClean="0">
              <a:latin typeface="Times New Roman" pitchFamily="18" charset="0"/>
              <a:cs typeface="Times New Roman" pitchFamily="18" charset="0"/>
            </a:endParaRPr>
          </a:p>
          <a:p>
            <a:pPr>
              <a:buFont typeface="Wingdings" pitchFamily="2" charset="2"/>
              <a:buNone/>
            </a:pPr>
            <a:r>
              <a:rPr lang="zh-CN" altLang="en-US" b="1" smtClean="0">
                <a:latin typeface="Times New Roman" pitchFamily="18" charset="0"/>
                <a:cs typeface="Times New Roman" pitchFamily="18" charset="0"/>
              </a:rPr>
              <a:t>户；划分</a:t>
            </a:r>
            <a:r>
              <a:rPr lang="en-US" altLang="zh-CN" b="1" smtClean="0">
                <a:latin typeface="Times New Roman" pitchFamily="18" charset="0"/>
                <a:cs typeface="Times New Roman" pitchFamily="18" charset="0"/>
              </a:rPr>
              <a:t>3</a:t>
            </a:r>
            <a:r>
              <a:rPr lang="zh-CN" altLang="en-US" b="1" smtClean="0">
                <a:latin typeface="Times New Roman" pitchFamily="18" charset="0"/>
                <a:cs typeface="Times New Roman" pitchFamily="18" charset="0"/>
              </a:rPr>
              <a:t>扇区，只能支持</a:t>
            </a:r>
            <a:r>
              <a:rPr lang="en-US" altLang="zh-CN" b="1" smtClean="0">
                <a:latin typeface="Times New Roman" pitchFamily="18" charset="0"/>
                <a:cs typeface="Times New Roman" pitchFamily="18" charset="0"/>
              </a:rPr>
              <a:t>30</a:t>
            </a:r>
            <a:r>
              <a:rPr lang="zh-CN" altLang="en-US" b="1" smtClean="0">
                <a:latin typeface="Times New Roman" pitchFamily="18" charset="0"/>
                <a:cs typeface="Times New Roman" pitchFamily="18" charset="0"/>
              </a:rPr>
              <a:t>个用户。）</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4"/>
          <p:cNvSpPr>
            <a:spLocks noGrp="1" noChangeArrowheads="1"/>
          </p:cNvSpPr>
          <p:nvPr>
            <p:ph type="title" idx="4294967295"/>
          </p:nvPr>
        </p:nvSpPr>
        <p:spPr/>
        <p:txBody>
          <a:bodyPr/>
          <a:lstStyle/>
          <a:p>
            <a:pPr eaLnBrk="1" hangingPunct="1"/>
            <a:r>
              <a:rPr lang="zh-CN" altLang="en-US" sz="3600" b="1" smtClean="0"/>
              <a:t>三顶点激励的信道配置</a:t>
            </a:r>
          </a:p>
        </p:txBody>
      </p:sp>
      <p:pic>
        <p:nvPicPr>
          <p:cNvPr id="121859" name="Picture 5" descr="Image1"/>
          <p:cNvPicPr>
            <a:picLocks noChangeAspect="1" noChangeArrowheads="1"/>
          </p:cNvPicPr>
          <p:nvPr/>
        </p:nvPicPr>
        <p:blipFill>
          <a:blip r:embed="rId2" cstate="print"/>
          <a:srcRect/>
          <a:stretch>
            <a:fillRect/>
          </a:stretch>
        </p:blipFill>
        <p:spPr bwMode="auto">
          <a:xfrm>
            <a:off x="1295400" y="2209800"/>
            <a:ext cx="6831013" cy="4246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idx="4294967295"/>
          </p:nvPr>
        </p:nvSpPr>
        <p:spPr/>
        <p:txBody>
          <a:bodyPr/>
          <a:lstStyle/>
          <a:p>
            <a:pPr eaLnBrk="1" hangingPunct="1"/>
            <a:r>
              <a:rPr lang="en-US" altLang="zh-CN" b="1" smtClean="0">
                <a:latin typeface="Times New Roman" pitchFamily="18" charset="0"/>
              </a:rPr>
              <a:t>Lee</a:t>
            </a:r>
            <a:r>
              <a:rPr lang="zh-CN" altLang="en-US" b="1" smtClean="0">
                <a:latin typeface="Times New Roman" pitchFamily="18" charset="0"/>
              </a:rPr>
              <a:t>微小区方法</a:t>
            </a:r>
          </a:p>
        </p:txBody>
      </p:sp>
      <p:sp>
        <p:nvSpPr>
          <p:cNvPr id="122883" name="Rectangle 3"/>
          <p:cNvSpPr>
            <a:spLocks noGrp="1" noChangeArrowheads="1"/>
          </p:cNvSpPr>
          <p:nvPr>
            <p:ph type="body" idx="4294967295"/>
          </p:nvPr>
        </p:nvSpPr>
        <p:spPr>
          <a:xfrm>
            <a:off x="762000" y="2209800"/>
            <a:ext cx="7772400" cy="4114800"/>
          </a:xfrm>
        </p:spPr>
        <p:txBody>
          <a:bodyPr/>
          <a:lstStyle/>
          <a:p>
            <a:pPr eaLnBrk="1" hangingPunct="1"/>
            <a:endParaRPr lang="zh-CN" altLang="zh-CN" smtClean="0"/>
          </a:p>
        </p:txBody>
      </p:sp>
      <p:pic>
        <p:nvPicPr>
          <p:cNvPr id="122884" name="Picture 4" descr="Lee_Microcell"/>
          <p:cNvPicPr>
            <a:picLocks noChangeAspect="1" noChangeArrowheads="1"/>
          </p:cNvPicPr>
          <p:nvPr/>
        </p:nvPicPr>
        <p:blipFill>
          <a:blip r:embed="rId3" cstate="print"/>
          <a:srcRect/>
          <a:stretch>
            <a:fillRect/>
          </a:stretch>
        </p:blipFill>
        <p:spPr bwMode="auto">
          <a:xfrm>
            <a:off x="838200" y="2057400"/>
            <a:ext cx="7620000" cy="4495800"/>
          </a:xfrm>
          <a:prstGeom prst="rect">
            <a:avLst/>
          </a:prstGeom>
          <a:noFill/>
          <a:ln w="9525">
            <a:noFill/>
            <a:miter lim="800000"/>
            <a:headEnd/>
            <a:tailEnd/>
          </a:ln>
        </p:spPr>
      </p:pic>
      <p:sp>
        <p:nvSpPr>
          <p:cNvPr id="122885" name="Line 5"/>
          <p:cNvSpPr>
            <a:spLocks noChangeShapeType="1"/>
          </p:cNvSpPr>
          <p:nvPr/>
        </p:nvSpPr>
        <p:spPr bwMode="auto">
          <a:xfrm>
            <a:off x="6324600" y="3886200"/>
            <a:ext cx="1143000" cy="1905000"/>
          </a:xfrm>
          <a:prstGeom prst="line">
            <a:avLst/>
          </a:prstGeom>
          <a:noFill/>
          <a:ln w="28575">
            <a:solidFill>
              <a:schemeClr val="tx2"/>
            </a:solidFill>
            <a:round/>
            <a:headEnd type="triangle" w="med" len="med"/>
            <a:tailEnd/>
          </a:ln>
        </p:spPr>
        <p:txBody>
          <a:bodyPr/>
          <a:lstStyle/>
          <a:p>
            <a:endParaRPr lang="zh-CN" altLang="en-US"/>
          </a:p>
        </p:txBody>
      </p:sp>
      <p:sp>
        <p:nvSpPr>
          <p:cNvPr id="122886" name="Line 6"/>
          <p:cNvSpPr>
            <a:spLocks noChangeShapeType="1"/>
          </p:cNvSpPr>
          <p:nvPr/>
        </p:nvSpPr>
        <p:spPr bwMode="auto">
          <a:xfrm>
            <a:off x="4343400" y="6172200"/>
            <a:ext cx="2743200" cy="0"/>
          </a:xfrm>
          <a:prstGeom prst="line">
            <a:avLst/>
          </a:prstGeom>
          <a:noFill/>
          <a:ln w="28575">
            <a:solidFill>
              <a:schemeClr val="tx2"/>
            </a:solidFill>
            <a:round/>
            <a:headEnd type="triangle" w="med" len="med"/>
            <a:tailEnd/>
          </a:ln>
        </p:spPr>
        <p:txBody>
          <a:bodyPr/>
          <a:lstStyle/>
          <a:p>
            <a:endParaRPr lang="zh-CN" altLang="en-US"/>
          </a:p>
        </p:txBody>
      </p:sp>
      <p:sp>
        <p:nvSpPr>
          <p:cNvPr id="122887" name="Line 7"/>
          <p:cNvSpPr>
            <a:spLocks noChangeShapeType="1"/>
          </p:cNvSpPr>
          <p:nvPr/>
        </p:nvSpPr>
        <p:spPr bwMode="auto">
          <a:xfrm>
            <a:off x="2362200" y="3657600"/>
            <a:ext cx="4800600" cy="2209800"/>
          </a:xfrm>
          <a:prstGeom prst="line">
            <a:avLst/>
          </a:prstGeom>
          <a:noFill/>
          <a:ln w="31750">
            <a:solidFill>
              <a:schemeClr val="tx2"/>
            </a:solidFill>
            <a:round/>
            <a:headEnd type="triangle" w="med" len="med"/>
            <a:tailEnd/>
          </a:ln>
        </p:spPr>
        <p:txBody>
          <a:bodyPr/>
          <a:lstStyle/>
          <a:p>
            <a:endParaRPr lang="zh-CN" altLang="en-US"/>
          </a:p>
        </p:txBody>
      </p:sp>
      <p:sp>
        <p:nvSpPr>
          <p:cNvPr id="303112" name="Text Box 8"/>
          <p:cNvSpPr txBox="1">
            <a:spLocks noChangeArrowheads="1"/>
          </p:cNvSpPr>
          <p:nvPr/>
        </p:nvSpPr>
        <p:spPr bwMode="auto">
          <a:xfrm>
            <a:off x="7086600" y="5791200"/>
            <a:ext cx="1600200" cy="457200"/>
          </a:xfrm>
          <a:prstGeom prst="rect">
            <a:avLst/>
          </a:prstGeom>
          <a:noFill/>
          <a:ln w="9525">
            <a:noFill/>
            <a:miter lim="800000"/>
            <a:headEnd/>
            <a:tailEnd/>
          </a:ln>
          <a:effectLst/>
        </p:spPr>
        <p:txBody>
          <a:bodyPr>
            <a:spAutoFit/>
          </a:bodyPr>
          <a:lstStyle/>
          <a:p>
            <a:pPr>
              <a:spcBef>
                <a:spcPct val="50000"/>
              </a:spcBef>
              <a:defRPr/>
            </a:pPr>
            <a:r>
              <a:rPr lang="zh-CN" altLang="en-US" sz="2400" b="1">
                <a:solidFill>
                  <a:schemeClr val="tx2"/>
                </a:solidFill>
                <a:effectLst>
                  <a:outerShdw blurRad="38100" dist="38100" dir="2700000" algn="tl">
                    <a:srgbClr val="000000"/>
                  </a:outerShdw>
                </a:effectLst>
              </a:rPr>
              <a:t>区域站点</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endParaRPr lang="zh-CN" altLang="en-US"/>
          </a:p>
        </p:txBody>
      </p:sp>
      <p:pic>
        <p:nvPicPr>
          <p:cNvPr id="123908" name="Picture 4"/>
          <p:cNvPicPr>
            <a:picLocks noChangeAspect="1" noChangeArrowheads="1"/>
          </p:cNvPicPr>
          <p:nvPr/>
        </p:nvPicPr>
        <p:blipFill>
          <a:blip r:embed="rId3" cstate="print"/>
          <a:srcRect/>
          <a:stretch>
            <a:fillRect/>
          </a:stretch>
        </p:blipFill>
        <p:spPr bwMode="auto">
          <a:xfrm>
            <a:off x="1219200" y="1981200"/>
            <a:ext cx="4965700" cy="4568825"/>
          </a:xfrm>
          <a:prstGeom prst="rect">
            <a:avLst/>
          </a:prstGeom>
          <a:noFill/>
          <a:ln w="9525">
            <a:noFill/>
            <a:miter lim="800000"/>
            <a:headEnd/>
            <a:tailEnd/>
          </a:ln>
        </p:spPr>
      </p:pic>
      <p:sp>
        <p:nvSpPr>
          <p:cNvPr id="305157" name="Text Box 5"/>
          <p:cNvSpPr txBox="1">
            <a:spLocks noChangeArrowheads="1"/>
          </p:cNvSpPr>
          <p:nvPr/>
        </p:nvSpPr>
        <p:spPr bwMode="auto">
          <a:xfrm>
            <a:off x="6477000" y="2514600"/>
            <a:ext cx="2286000" cy="3560763"/>
          </a:xfrm>
          <a:prstGeom prst="rect">
            <a:avLst/>
          </a:prstGeom>
          <a:noFill/>
          <a:ln w="9525">
            <a:noFill/>
            <a:miter lim="800000"/>
            <a:headEnd/>
            <a:tailEnd/>
          </a:ln>
          <a:effectLst/>
        </p:spPr>
        <p:txBody>
          <a:bodyPr>
            <a:spAutoFit/>
          </a:bodyPr>
          <a:lstStyle/>
          <a:p>
            <a:pPr>
              <a:spcBef>
                <a:spcPct val="50000"/>
              </a:spcBef>
              <a:defRPr/>
            </a:pPr>
            <a:r>
              <a:rPr lang="en-US" altLang="zh-CN" sz="2400" b="1" dirty="0">
                <a:effectLst>
                  <a:outerShdw blurRad="38100" dist="38100" dir="2700000" algn="tl">
                    <a:srgbClr val="FFFFFF"/>
                  </a:outerShdw>
                </a:effectLst>
                <a:latin typeface="Times New Roman" pitchFamily="18" charset="0"/>
              </a:rPr>
              <a:t>D</a:t>
            </a:r>
            <a:r>
              <a:rPr lang="en-US" altLang="zh-CN" sz="2400" b="1" baseline="-25000" dirty="0">
                <a:effectLst>
                  <a:outerShdw blurRad="38100" dist="38100" dir="2700000" algn="tl">
                    <a:srgbClr val="FFFFFF"/>
                  </a:outerShdw>
                </a:effectLst>
                <a:latin typeface="Times New Roman" pitchFamily="18" charset="0"/>
              </a:rPr>
              <a:t>Z</a:t>
            </a:r>
            <a:r>
              <a:rPr lang="zh-CN" altLang="en-US" sz="2400" b="1" dirty="0">
                <a:effectLst>
                  <a:outerShdw blurRad="38100" dist="38100" dir="2700000" algn="tl">
                    <a:srgbClr val="FFFFFF"/>
                  </a:outerShdw>
                </a:effectLst>
                <a:latin typeface="Times New Roman" pitchFamily="18" charset="0"/>
              </a:rPr>
              <a:t>／</a:t>
            </a:r>
            <a:r>
              <a:rPr lang="en-US" altLang="zh-CN" sz="2400" b="1" dirty="0">
                <a:effectLst>
                  <a:outerShdw blurRad="38100" dist="38100" dir="2700000" algn="tl">
                    <a:srgbClr val="FFFFFF"/>
                  </a:outerShdw>
                </a:effectLst>
                <a:latin typeface="Times New Roman" pitchFamily="18" charset="0"/>
              </a:rPr>
              <a:t>R</a:t>
            </a:r>
            <a:r>
              <a:rPr lang="en-US" altLang="zh-CN" sz="2400" b="1" baseline="-25000" dirty="0">
                <a:effectLst>
                  <a:outerShdw blurRad="38100" dist="38100" dir="2700000" algn="tl">
                    <a:srgbClr val="FFFFFF"/>
                  </a:outerShdw>
                </a:effectLst>
                <a:latin typeface="Times New Roman" pitchFamily="18" charset="0"/>
              </a:rPr>
              <a:t>Z</a:t>
            </a:r>
            <a:r>
              <a:rPr lang="zh-CN" altLang="en-US" sz="2400" b="1" dirty="0">
                <a:effectLst>
                  <a:outerShdw blurRad="38100" dist="38100" dir="2700000" algn="tl">
                    <a:srgbClr val="FFFFFF"/>
                  </a:outerShdw>
                </a:effectLst>
                <a:latin typeface="Times New Roman" pitchFamily="18" charset="0"/>
              </a:rPr>
              <a:t>＝</a:t>
            </a:r>
            <a:r>
              <a:rPr lang="en-US" altLang="zh-CN" sz="2400" b="1" dirty="0">
                <a:effectLst>
                  <a:outerShdw blurRad="38100" dist="38100" dir="2700000" algn="tl">
                    <a:srgbClr val="FFFFFF"/>
                  </a:outerShdw>
                </a:effectLst>
                <a:latin typeface="Times New Roman" pitchFamily="18" charset="0"/>
              </a:rPr>
              <a:t>4.6</a:t>
            </a:r>
            <a:r>
              <a:rPr lang="zh-CN" altLang="en-US" sz="2400" b="1" dirty="0">
                <a:latin typeface="Times New Roman" pitchFamily="18" charset="0"/>
              </a:rPr>
              <a:t>，用来保证信干比，也就是保证话音质量；</a:t>
            </a:r>
          </a:p>
          <a:p>
            <a:pPr>
              <a:spcBef>
                <a:spcPct val="50000"/>
              </a:spcBef>
              <a:defRPr/>
            </a:pPr>
            <a:r>
              <a:rPr lang="en-US" altLang="zh-CN" sz="2400" b="1" dirty="0">
                <a:effectLst>
                  <a:outerShdw blurRad="38100" dist="38100" dir="2700000" algn="tl">
                    <a:srgbClr val="FFFFFF"/>
                  </a:outerShdw>
                </a:effectLst>
                <a:latin typeface="Times New Roman" pitchFamily="18" charset="0"/>
              </a:rPr>
              <a:t>D/R</a:t>
            </a:r>
            <a:r>
              <a:rPr lang="zh-CN" altLang="en-US" sz="2400" b="1" dirty="0">
                <a:effectLst>
                  <a:outerShdw blurRad="38100" dist="38100" dir="2700000" algn="tl">
                    <a:srgbClr val="FFFFFF"/>
                  </a:outerShdw>
                </a:effectLst>
                <a:latin typeface="Times New Roman" pitchFamily="18" charset="0"/>
              </a:rPr>
              <a:t>＝</a:t>
            </a:r>
            <a:r>
              <a:rPr lang="en-US" altLang="zh-CN" sz="2400" b="1" dirty="0">
                <a:effectLst>
                  <a:outerShdw blurRad="38100" dist="38100" dir="2700000" algn="tl">
                    <a:srgbClr val="FFFFFF"/>
                  </a:outerShdw>
                </a:effectLst>
                <a:latin typeface="Times New Roman" pitchFamily="18" charset="0"/>
              </a:rPr>
              <a:t>3</a:t>
            </a:r>
            <a:r>
              <a:rPr lang="zh-CN" altLang="en-US" sz="2400" b="1" dirty="0">
                <a:latin typeface="Times New Roman" pitchFamily="18" charset="0"/>
              </a:rPr>
              <a:t>，是小区同频复用距离，保证了每小区有足够多的信道。  </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idx="4294967295"/>
          </p:nvPr>
        </p:nvSpPr>
        <p:spPr/>
        <p:txBody>
          <a:bodyPr/>
          <a:lstStyle/>
          <a:p>
            <a:pPr eaLnBrk="1" hangingPunct="1">
              <a:defRPr/>
            </a:pPr>
            <a:r>
              <a:rPr lang="zh-CN" altLang="en-US" sz="3600" b="1" dirty="0" smtClean="0">
                <a:effectLst>
                  <a:outerShdw blurRad="38100" dist="38100" dir="2700000" algn="tl">
                    <a:srgbClr val="000000">
                      <a:alpha val="43137"/>
                    </a:srgbClr>
                  </a:outerShdw>
                </a:effectLst>
              </a:rPr>
              <a:t>实例：</a:t>
            </a:r>
            <a:r>
              <a:rPr lang="en-US" altLang="zh-CN" sz="3600" b="1" dirty="0" smtClean="0">
                <a:effectLst>
                  <a:outerShdw blurRad="38100" dist="38100" dir="2700000" algn="tl">
                    <a:srgbClr val="000000">
                      <a:alpha val="43137"/>
                    </a:srgbClr>
                  </a:outerShdw>
                </a:effectLst>
                <a:latin typeface="Times New Roman" pitchFamily="18" charset="0"/>
              </a:rPr>
              <a:t>GSM</a:t>
            </a:r>
            <a:r>
              <a:rPr lang="zh-CN" altLang="en-US" sz="3600" b="1" dirty="0" smtClean="0">
                <a:effectLst>
                  <a:outerShdw blurRad="38100" dist="38100" dir="2700000" algn="tl">
                    <a:srgbClr val="000000">
                      <a:alpha val="43137"/>
                    </a:srgbClr>
                  </a:outerShdw>
                </a:effectLst>
                <a:latin typeface="Times New Roman" pitchFamily="18" charset="0"/>
              </a:rPr>
              <a:t>系统的小区规划</a:t>
            </a:r>
          </a:p>
        </p:txBody>
      </p:sp>
      <p:sp>
        <p:nvSpPr>
          <p:cNvPr id="314371" name="Rectangle 3"/>
          <p:cNvSpPr>
            <a:spLocks noGrp="1" noChangeArrowheads="1"/>
          </p:cNvSpPr>
          <p:nvPr>
            <p:ph type="body" idx="4294967295"/>
          </p:nvPr>
        </p:nvSpPr>
        <p:spPr>
          <a:xfrm>
            <a:off x="762000" y="2133600"/>
            <a:ext cx="7772400" cy="4114800"/>
          </a:xfrm>
        </p:spPr>
        <p:txBody>
          <a:bodyPr/>
          <a:lstStyle/>
          <a:p>
            <a:pPr eaLnBrk="1" hangingPunct="1">
              <a:defRPr/>
            </a:pPr>
            <a:r>
              <a:rPr lang="en-US" altLang="zh-CN" b="1" dirty="0" smtClean="0">
                <a:effectLst>
                  <a:outerShdw blurRad="38100" dist="38100" dir="2700000" algn="tl">
                    <a:srgbClr val="000000">
                      <a:alpha val="43137"/>
                    </a:srgbClr>
                  </a:outerShdw>
                </a:effectLst>
                <a:latin typeface="Times New Roman" pitchFamily="18" charset="0"/>
              </a:rPr>
              <a:t>GSM</a:t>
            </a:r>
            <a:r>
              <a:rPr lang="zh-CN" altLang="en-US" b="1" dirty="0" smtClean="0">
                <a:effectLst>
                  <a:outerShdw blurRad="38100" dist="38100" dir="2700000" algn="tl">
                    <a:srgbClr val="000000">
                      <a:alpha val="43137"/>
                    </a:srgbClr>
                  </a:outerShdw>
                </a:effectLst>
                <a:latin typeface="Times New Roman" pitchFamily="18" charset="0"/>
              </a:rPr>
              <a:t>系统的小区有大小之分</a:t>
            </a:r>
            <a:r>
              <a:rPr lang="zh-CN" altLang="en-US" b="1" dirty="0" smtClean="0">
                <a:latin typeface="Times New Roman" pitchFamily="18" charset="0"/>
              </a:rPr>
              <a:t>。大者小区半径可以达到</a:t>
            </a:r>
            <a:r>
              <a:rPr lang="en-US" altLang="zh-CN" b="1" dirty="0" smtClean="0">
                <a:solidFill>
                  <a:srgbClr val="FF0000"/>
                </a:solidFill>
                <a:effectLst>
                  <a:outerShdw blurRad="38100" dist="38100" dir="2700000" algn="tl">
                    <a:srgbClr val="000000">
                      <a:alpha val="43137"/>
                    </a:srgbClr>
                  </a:outerShdw>
                </a:effectLst>
                <a:latin typeface="Times New Roman" pitchFamily="18" charset="0"/>
              </a:rPr>
              <a:t>35km</a:t>
            </a:r>
            <a:r>
              <a:rPr lang="zh-CN" altLang="en-US" b="1" dirty="0" smtClean="0">
                <a:latin typeface="Times New Roman" pitchFamily="18" charset="0"/>
              </a:rPr>
              <a:t>，适用于农村；小者，小区半径可降至</a:t>
            </a:r>
            <a:r>
              <a:rPr lang="zh-CN" altLang="en-US" b="1" dirty="0" smtClean="0">
                <a:effectLst>
                  <a:outerShdw blurRad="38100" dist="38100" dir="2700000" algn="tl">
                    <a:srgbClr val="FFFFFF"/>
                  </a:outerShdw>
                </a:effectLst>
                <a:latin typeface="Times New Roman" pitchFamily="18" charset="0"/>
              </a:rPr>
              <a:t>小于</a:t>
            </a:r>
            <a:r>
              <a:rPr lang="en-US" altLang="zh-CN" b="1" dirty="0" smtClean="0">
                <a:solidFill>
                  <a:srgbClr val="FF0000"/>
                </a:solidFill>
                <a:effectLst>
                  <a:outerShdw blurRad="38100" dist="38100" dir="2700000" algn="tl">
                    <a:srgbClr val="000000">
                      <a:alpha val="43137"/>
                    </a:srgbClr>
                  </a:outerShdw>
                </a:effectLst>
                <a:latin typeface="Times New Roman" pitchFamily="18" charset="0"/>
              </a:rPr>
              <a:t>1km</a:t>
            </a:r>
            <a:r>
              <a:rPr lang="zh-CN" altLang="en-US" b="1" dirty="0" smtClean="0">
                <a:latin typeface="Times New Roman" pitchFamily="18" charset="0"/>
              </a:rPr>
              <a:t>，适用于市区；在高密度业务区，例如市中心，则可采用</a:t>
            </a:r>
            <a:r>
              <a:rPr lang="zh-CN" altLang="en-US" b="1" dirty="0" smtClean="0">
                <a:effectLst>
                  <a:outerShdw blurRad="38100" dist="38100" dir="2700000" algn="tl">
                    <a:srgbClr val="FFFFFF"/>
                  </a:outerShdw>
                </a:effectLst>
                <a:latin typeface="Times New Roman" pitchFamily="18" charset="0"/>
              </a:rPr>
              <a:t>扇区</a:t>
            </a:r>
            <a:r>
              <a:rPr lang="zh-CN" altLang="en-US" b="1" dirty="0" smtClean="0">
                <a:latin typeface="Times New Roman" pitchFamily="18" charset="0"/>
              </a:rPr>
              <a:t>配置。</a:t>
            </a:r>
          </a:p>
          <a:p>
            <a:pPr eaLnBrk="1" hangingPunct="1">
              <a:defRPr/>
            </a:pPr>
            <a:r>
              <a:rPr lang="zh-CN" altLang="en-US" b="1" dirty="0" smtClean="0">
                <a:latin typeface="Times New Roman" pitchFamily="18" charset="0"/>
              </a:rPr>
              <a:t>系统可接受的同频信干比可降至</a:t>
            </a:r>
            <a:r>
              <a:rPr lang="en-US" altLang="zh-CN" b="1" dirty="0" smtClean="0">
                <a:solidFill>
                  <a:srgbClr val="FF0000"/>
                </a:solidFill>
                <a:effectLst>
                  <a:outerShdw blurRad="38100" dist="38100" dir="2700000" algn="tl">
                    <a:srgbClr val="000000">
                      <a:alpha val="43137"/>
                    </a:srgbClr>
                  </a:outerShdw>
                </a:effectLst>
                <a:latin typeface="Times New Roman" pitchFamily="18" charset="0"/>
              </a:rPr>
              <a:t>9dB</a:t>
            </a:r>
            <a:r>
              <a:rPr lang="zh-CN" altLang="en-US" b="1" dirty="0" smtClean="0">
                <a:latin typeface="Times New Roman" pitchFamily="18" charset="0"/>
              </a:rPr>
              <a:t>，因此采用</a:t>
            </a:r>
            <a:r>
              <a:rPr lang="en-US" altLang="zh-CN" b="1" dirty="0" smtClean="0">
                <a:solidFill>
                  <a:srgbClr val="FF0000"/>
                </a:solidFill>
                <a:effectLst>
                  <a:outerShdw blurRad="38100" dist="38100" dir="2700000" algn="tl">
                    <a:srgbClr val="000000">
                      <a:alpha val="43137"/>
                    </a:srgbClr>
                  </a:outerShdw>
                </a:effectLst>
                <a:latin typeface="Times New Roman" pitchFamily="18" charset="0"/>
              </a:rPr>
              <a:t>N</a:t>
            </a:r>
            <a:r>
              <a:rPr lang="zh-CN" altLang="en-US" b="1" dirty="0" smtClean="0">
                <a:solidFill>
                  <a:srgbClr val="FF0000"/>
                </a:solidFill>
                <a:effectLst>
                  <a:outerShdw blurRad="38100" dist="38100" dir="2700000" algn="tl">
                    <a:srgbClr val="000000">
                      <a:alpha val="43137"/>
                    </a:srgbClr>
                  </a:outerShdw>
                </a:effectLst>
                <a:latin typeface="Times New Roman" pitchFamily="18" charset="0"/>
              </a:rPr>
              <a:t>＝</a:t>
            </a:r>
            <a:r>
              <a:rPr lang="en-US" altLang="zh-CN" b="1" dirty="0" smtClean="0">
                <a:solidFill>
                  <a:srgbClr val="FF0000"/>
                </a:solidFill>
                <a:effectLst>
                  <a:outerShdw blurRad="38100" dist="38100" dir="2700000" algn="tl">
                    <a:srgbClr val="000000">
                      <a:alpha val="43137"/>
                    </a:srgbClr>
                  </a:outerShdw>
                </a:effectLst>
                <a:latin typeface="Times New Roman" pitchFamily="18" charset="0"/>
              </a:rPr>
              <a:t>3</a:t>
            </a:r>
            <a:r>
              <a:rPr lang="zh-CN" altLang="en-US" b="1" dirty="0" smtClean="0">
                <a:latin typeface="Times New Roman" pitchFamily="18" charset="0"/>
              </a:rPr>
              <a:t>的</a:t>
            </a:r>
            <a:r>
              <a:rPr lang="zh-CN" altLang="en-US" b="1" dirty="0" smtClean="0">
                <a:effectLst>
                  <a:outerShdw blurRad="38100" dist="38100" dir="2700000" algn="tl">
                    <a:srgbClr val="FFFFFF"/>
                  </a:outerShdw>
                </a:effectLst>
                <a:latin typeface="Times New Roman" pitchFamily="18" charset="0"/>
              </a:rPr>
              <a:t>每小区</a:t>
            </a:r>
            <a:r>
              <a:rPr lang="en-US" altLang="zh-CN" b="1" dirty="0" smtClean="0">
                <a:solidFill>
                  <a:srgbClr val="FF0000"/>
                </a:solidFill>
                <a:effectLst>
                  <a:outerShdw blurRad="38100" dist="38100" dir="2700000" algn="tl">
                    <a:srgbClr val="000000">
                      <a:alpha val="43137"/>
                    </a:srgbClr>
                  </a:outerShdw>
                </a:effectLst>
                <a:latin typeface="Times New Roman" pitchFamily="18" charset="0"/>
              </a:rPr>
              <a:t>3</a:t>
            </a:r>
            <a:r>
              <a:rPr lang="zh-CN" altLang="en-US" b="1" dirty="0" smtClean="0">
                <a:solidFill>
                  <a:srgbClr val="FF0000"/>
                </a:solidFill>
                <a:effectLst>
                  <a:outerShdw blurRad="38100" dist="38100" dir="2700000" algn="tl">
                    <a:srgbClr val="000000">
                      <a:alpha val="43137"/>
                    </a:srgbClr>
                  </a:outerShdw>
                </a:effectLst>
                <a:latin typeface="Times New Roman" pitchFamily="18" charset="0"/>
              </a:rPr>
              <a:t>扇区</a:t>
            </a:r>
            <a:r>
              <a:rPr lang="zh-CN" altLang="en-US" b="1" dirty="0" smtClean="0">
                <a:latin typeface="Times New Roman" pitchFamily="18" charset="0"/>
              </a:rPr>
              <a:t>配置是可行的。</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4"/>
          <p:cNvSpPr>
            <a:spLocks noGrp="1" noChangeArrowheads="1"/>
          </p:cNvSpPr>
          <p:nvPr>
            <p:ph type="title" idx="4294967295"/>
          </p:nvPr>
        </p:nvSpPr>
        <p:spPr/>
        <p:txBody>
          <a:bodyPr/>
          <a:lstStyle/>
          <a:p>
            <a:pPr eaLnBrk="1" hangingPunct="1"/>
            <a:endParaRPr lang="zh-CN" altLang="zh-CN" smtClean="0"/>
          </a:p>
        </p:txBody>
      </p:sp>
      <p:pic>
        <p:nvPicPr>
          <p:cNvPr id="125955" name="Picture 5" descr="Image3"/>
          <p:cNvPicPr>
            <a:picLocks noChangeAspect="1" noChangeArrowheads="1"/>
          </p:cNvPicPr>
          <p:nvPr/>
        </p:nvPicPr>
        <p:blipFill>
          <a:blip r:embed="rId2" cstate="print"/>
          <a:srcRect/>
          <a:stretch>
            <a:fillRect/>
          </a:stretch>
        </p:blipFill>
        <p:spPr bwMode="auto">
          <a:xfrm>
            <a:off x="3733800" y="1905000"/>
            <a:ext cx="4976813" cy="4676775"/>
          </a:xfrm>
          <a:prstGeom prst="rect">
            <a:avLst/>
          </a:prstGeom>
          <a:noFill/>
          <a:ln w="9525">
            <a:noFill/>
            <a:miter lim="800000"/>
            <a:headEnd/>
            <a:tailEnd/>
          </a:ln>
        </p:spPr>
      </p:pic>
      <p:sp>
        <p:nvSpPr>
          <p:cNvPr id="315398" name="Text Box 6"/>
          <p:cNvSpPr txBox="1">
            <a:spLocks noChangeArrowheads="1"/>
          </p:cNvSpPr>
          <p:nvPr/>
        </p:nvSpPr>
        <p:spPr bwMode="auto">
          <a:xfrm>
            <a:off x="685800" y="2133600"/>
            <a:ext cx="2743200" cy="2868613"/>
          </a:xfrm>
          <a:prstGeom prst="rect">
            <a:avLst/>
          </a:prstGeom>
          <a:noFill/>
          <a:ln w="9525">
            <a:noFill/>
            <a:miter lim="800000"/>
            <a:headEnd/>
            <a:tailEnd/>
          </a:ln>
          <a:effectLst/>
        </p:spPr>
        <p:txBody>
          <a:bodyPr>
            <a:spAutoFit/>
          </a:bodyPr>
          <a:lstStyle/>
          <a:p>
            <a:pPr>
              <a:spcBef>
                <a:spcPct val="50000"/>
              </a:spcBef>
              <a:defRPr/>
            </a:pPr>
            <a:r>
              <a:rPr lang="zh-CN" altLang="en-US" sz="2800" b="1">
                <a:latin typeface="Times New Roman" pitchFamily="18" charset="0"/>
              </a:rPr>
              <a:t>用户密度不大的农村地区：</a:t>
            </a:r>
          </a:p>
          <a:p>
            <a:pPr>
              <a:spcBef>
                <a:spcPct val="50000"/>
              </a:spcBef>
              <a:defRPr/>
            </a:pPr>
            <a:r>
              <a:rPr lang="zh-CN" altLang="en-US" sz="2800" b="1">
                <a:latin typeface="Times New Roman" pitchFamily="18" charset="0"/>
              </a:rPr>
              <a:t>采用全向天线（中心激励），</a:t>
            </a:r>
            <a:r>
              <a:rPr lang="en-US" altLang="zh-CN" sz="2800" b="1">
                <a:effectLst>
                  <a:outerShdw blurRad="38100" dist="38100" dir="2700000" algn="tl">
                    <a:srgbClr val="FFFFFF"/>
                  </a:outerShdw>
                </a:effectLst>
                <a:latin typeface="Times New Roman" pitchFamily="18" charset="0"/>
              </a:rPr>
              <a:t>N</a:t>
            </a:r>
            <a:r>
              <a:rPr lang="zh-CN" altLang="en-US" sz="2800" b="1">
                <a:effectLst>
                  <a:outerShdw blurRad="38100" dist="38100" dir="2700000" algn="tl">
                    <a:srgbClr val="FFFFFF"/>
                  </a:outerShdw>
                </a:effectLst>
                <a:latin typeface="Times New Roman" pitchFamily="18" charset="0"/>
              </a:rPr>
              <a:t>＝</a:t>
            </a:r>
            <a:r>
              <a:rPr lang="en-US" altLang="zh-CN" sz="2800" b="1">
                <a:effectLst>
                  <a:outerShdw blurRad="38100" dist="38100" dir="2700000" algn="tl">
                    <a:srgbClr val="FFFFFF"/>
                  </a:outerShdw>
                </a:effectLst>
                <a:latin typeface="Times New Roman" pitchFamily="18" charset="0"/>
              </a:rPr>
              <a:t>7</a:t>
            </a:r>
            <a:r>
              <a:rPr lang="zh-CN" altLang="en-US" sz="2800" b="1">
                <a:latin typeface="Times New Roman" pitchFamily="18" charset="0"/>
              </a:rPr>
              <a:t>的区群配置。</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4"/>
          <p:cNvSpPr>
            <a:spLocks noGrp="1" noChangeArrowheads="1"/>
          </p:cNvSpPr>
          <p:nvPr>
            <p:ph type="title" idx="4294967295"/>
          </p:nvPr>
        </p:nvSpPr>
        <p:spPr/>
        <p:txBody>
          <a:bodyPr/>
          <a:lstStyle/>
          <a:p>
            <a:pPr eaLnBrk="1" hangingPunct="1"/>
            <a:endParaRPr lang="zh-CN" altLang="zh-CN" smtClean="0"/>
          </a:p>
        </p:txBody>
      </p:sp>
      <p:pic>
        <p:nvPicPr>
          <p:cNvPr id="126979" name="Picture 5" descr="Image41"/>
          <p:cNvPicPr>
            <a:picLocks noChangeAspect="1" noChangeArrowheads="1"/>
          </p:cNvPicPr>
          <p:nvPr/>
        </p:nvPicPr>
        <p:blipFill>
          <a:blip r:embed="rId2" cstate="print"/>
          <a:srcRect/>
          <a:stretch>
            <a:fillRect/>
          </a:stretch>
        </p:blipFill>
        <p:spPr bwMode="auto">
          <a:xfrm>
            <a:off x="3657600" y="1981200"/>
            <a:ext cx="5286375" cy="4692650"/>
          </a:xfrm>
          <a:prstGeom prst="rect">
            <a:avLst/>
          </a:prstGeom>
          <a:noFill/>
          <a:ln w="9525">
            <a:noFill/>
            <a:miter lim="800000"/>
            <a:headEnd/>
            <a:tailEnd/>
          </a:ln>
        </p:spPr>
      </p:pic>
      <p:sp>
        <p:nvSpPr>
          <p:cNvPr id="317446" name="Text Box 6"/>
          <p:cNvSpPr txBox="1">
            <a:spLocks noChangeArrowheads="1"/>
          </p:cNvSpPr>
          <p:nvPr/>
        </p:nvSpPr>
        <p:spPr bwMode="auto">
          <a:xfrm>
            <a:off x="609600" y="2209800"/>
            <a:ext cx="2971800" cy="3295650"/>
          </a:xfrm>
          <a:prstGeom prst="rect">
            <a:avLst/>
          </a:prstGeom>
          <a:noFill/>
          <a:ln w="9525">
            <a:noFill/>
            <a:miter lim="800000"/>
            <a:headEnd/>
            <a:tailEnd/>
          </a:ln>
          <a:effectLst/>
        </p:spPr>
        <p:txBody>
          <a:bodyPr>
            <a:spAutoFit/>
          </a:bodyPr>
          <a:lstStyle/>
          <a:p>
            <a:pPr>
              <a:spcBef>
                <a:spcPct val="50000"/>
              </a:spcBef>
              <a:defRPr/>
            </a:pPr>
            <a:r>
              <a:rPr lang="zh-CN" altLang="en-US" sz="2800" b="1">
                <a:latin typeface="Times New Roman" pitchFamily="18" charset="0"/>
              </a:rPr>
              <a:t>用户密度比较大的地区：</a:t>
            </a:r>
          </a:p>
          <a:p>
            <a:pPr>
              <a:spcBef>
                <a:spcPct val="50000"/>
              </a:spcBef>
              <a:defRPr/>
            </a:pPr>
            <a:r>
              <a:rPr lang="zh-CN" altLang="en-US" sz="2800" b="1">
                <a:latin typeface="Times New Roman" pitchFamily="18" charset="0"/>
              </a:rPr>
              <a:t>采用</a:t>
            </a:r>
            <a:r>
              <a:rPr lang="en-US" altLang="zh-CN" sz="2800" b="1">
                <a:latin typeface="Times New Roman" pitchFamily="18" charset="0"/>
              </a:rPr>
              <a:t>120°</a:t>
            </a:r>
            <a:r>
              <a:rPr lang="zh-CN" altLang="en-US" sz="2800" b="1">
                <a:latin typeface="Times New Roman" pitchFamily="18" charset="0"/>
              </a:rPr>
              <a:t>定向天线，每小区划分为</a:t>
            </a:r>
            <a:r>
              <a:rPr lang="en-US" altLang="zh-CN" sz="2800" b="1">
                <a:latin typeface="Times New Roman" pitchFamily="18" charset="0"/>
              </a:rPr>
              <a:t>3</a:t>
            </a:r>
            <a:r>
              <a:rPr lang="zh-CN" altLang="en-US" sz="2800" b="1">
                <a:latin typeface="Times New Roman" pitchFamily="18" charset="0"/>
              </a:rPr>
              <a:t>个扇区，顶点激励。并采用</a:t>
            </a:r>
            <a:r>
              <a:rPr lang="en-US" altLang="zh-CN" sz="2800" b="1">
                <a:effectLst>
                  <a:outerShdw blurRad="38100" dist="38100" dir="2700000" algn="tl">
                    <a:srgbClr val="FFFFFF"/>
                  </a:outerShdw>
                </a:effectLst>
                <a:latin typeface="Times New Roman" pitchFamily="18" charset="0"/>
              </a:rPr>
              <a:t>N</a:t>
            </a:r>
            <a:r>
              <a:rPr lang="zh-CN" altLang="en-US" sz="2800" b="1">
                <a:effectLst>
                  <a:outerShdw blurRad="38100" dist="38100" dir="2700000" algn="tl">
                    <a:srgbClr val="FFFFFF"/>
                  </a:outerShdw>
                </a:effectLst>
                <a:latin typeface="Times New Roman" pitchFamily="18" charset="0"/>
              </a:rPr>
              <a:t>＝</a:t>
            </a:r>
            <a:r>
              <a:rPr lang="en-US" altLang="zh-CN" sz="2800" b="1">
                <a:effectLst>
                  <a:outerShdw blurRad="38100" dist="38100" dir="2700000" algn="tl">
                    <a:srgbClr val="FFFFFF"/>
                  </a:outerShdw>
                </a:effectLst>
                <a:latin typeface="Times New Roman" pitchFamily="18" charset="0"/>
              </a:rPr>
              <a:t>7</a:t>
            </a:r>
            <a:r>
              <a:rPr lang="zh-CN" altLang="en-US" sz="2800" b="1">
                <a:latin typeface="Times New Roman" pitchFamily="18" charset="0"/>
              </a:rPr>
              <a:t>的区群配置。</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idx="4294967295"/>
          </p:nvPr>
        </p:nvSpPr>
        <p:spPr/>
        <p:txBody>
          <a:bodyPr/>
          <a:lstStyle/>
          <a:p>
            <a:pPr eaLnBrk="1" hangingPunct="1"/>
            <a:endParaRPr lang="zh-CN" altLang="zh-CN" smtClean="0"/>
          </a:p>
        </p:txBody>
      </p:sp>
      <p:sp>
        <p:nvSpPr>
          <p:cNvPr id="319492" name="Text Box 4"/>
          <p:cNvSpPr txBox="1">
            <a:spLocks noChangeArrowheads="1"/>
          </p:cNvSpPr>
          <p:nvPr/>
        </p:nvSpPr>
        <p:spPr bwMode="auto">
          <a:xfrm>
            <a:off x="609600" y="2209800"/>
            <a:ext cx="2971800" cy="3295650"/>
          </a:xfrm>
          <a:prstGeom prst="rect">
            <a:avLst/>
          </a:prstGeom>
          <a:noFill/>
          <a:ln w="9525">
            <a:noFill/>
            <a:miter lim="800000"/>
            <a:headEnd/>
            <a:tailEnd/>
          </a:ln>
          <a:effectLst/>
        </p:spPr>
        <p:txBody>
          <a:bodyPr>
            <a:spAutoFit/>
          </a:bodyPr>
          <a:lstStyle/>
          <a:p>
            <a:pPr>
              <a:spcBef>
                <a:spcPct val="50000"/>
              </a:spcBef>
              <a:defRPr/>
            </a:pPr>
            <a:r>
              <a:rPr lang="zh-CN" altLang="en-US" sz="2800" b="1">
                <a:latin typeface="Times New Roman" pitchFamily="18" charset="0"/>
              </a:rPr>
              <a:t>用户密度高的大城市：</a:t>
            </a:r>
          </a:p>
          <a:p>
            <a:pPr>
              <a:spcBef>
                <a:spcPct val="50000"/>
              </a:spcBef>
              <a:defRPr/>
            </a:pPr>
            <a:r>
              <a:rPr lang="zh-CN" altLang="en-US" sz="2800" b="1">
                <a:latin typeface="Times New Roman" pitchFamily="18" charset="0"/>
              </a:rPr>
              <a:t>采用</a:t>
            </a:r>
            <a:r>
              <a:rPr lang="en-US" altLang="zh-CN" sz="2800" b="1">
                <a:latin typeface="Times New Roman" pitchFamily="18" charset="0"/>
              </a:rPr>
              <a:t>120°</a:t>
            </a:r>
            <a:r>
              <a:rPr lang="zh-CN" altLang="en-US" sz="2800" b="1">
                <a:latin typeface="Times New Roman" pitchFamily="18" charset="0"/>
              </a:rPr>
              <a:t>定向天线，每小区划分为</a:t>
            </a:r>
            <a:r>
              <a:rPr lang="en-US" altLang="zh-CN" sz="2800" b="1">
                <a:latin typeface="Times New Roman" pitchFamily="18" charset="0"/>
              </a:rPr>
              <a:t>3</a:t>
            </a:r>
            <a:r>
              <a:rPr lang="zh-CN" altLang="en-US" sz="2800" b="1">
                <a:latin typeface="Times New Roman" pitchFamily="18" charset="0"/>
              </a:rPr>
              <a:t>个扇区，顶点激励。并采用</a:t>
            </a:r>
            <a:r>
              <a:rPr lang="en-US" altLang="zh-CN" sz="2800" b="1">
                <a:effectLst>
                  <a:outerShdw blurRad="38100" dist="38100" dir="2700000" algn="tl">
                    <a:srgbClr val="FFFFFF"/>
                  </a:outerShdw>
                </a:effectLst>
                <a:latin typeface="Times New Roman" pitchFamily="18" charset="0"/>
              </a:rPr>
              <a:t>N</a:t>
            </a:r>
            <a:r>
              <a:rPr lang="zh-CN" altLang="en-US" sz="2800" b="1">
                <a:effectLst>
                  <a:outerShdw blurRad="38100" dist="38100" dir="2700000" algn="tl">
                    <a:srgbClr val="FFFFFF"/>
                  </a:outerShdw>
                </a:effectLst>
                <a:latin typeface="Times New Roman" pitchFamily="18" charset="0"/>
              </a:rPr>
              <a:t>＝</a:t>
            </a:r>
            <a:r>
              <a:rPr lang="en-US" altLang="zh-CN" sz="2800" b="1">
                <a:effectLst>
                  <a:outerShdw blurRad="38100" dist="38100" dir="2700000" algn="tl">
                    <a:srgbClr val="FFFFFF"/>
                  </a:outerShdw>
                </a:effectLst>
                <a:latin typeface="Times New Roman" pitchFamily="18" charset="0"/>
              </a:rPr>
              <a:t>4</a:t>
            </a:r>
            <a:r>
              <a:rPr lang="zh-CN" altLang="en-US" sz="2800" b="1">
                <a:latin typeface="Times New Roman" pitchFamily="18" charset="0"/>
              </a:rPr>
              <a:t>的区群配置。</a:t>
            </a:r>
          </a:p>
        </p:txBody>
      </p:sp>
      <p:pic>
        <p:nvPicPr>
          <p:cNvPr id="128004" name="Picture 5" descr="Image42"/>
          <p:cNvPicPr>
            <a:picLocks noChangeAspect="1" noChangeArrowheads="1"/>
          </p:cNvPicPr>
          <p:nvPr/>
        </p:nvPicPr>
        <p:blipFill>
          <a:blip r:embed="rId2" cstate="print"/>
          <a:srcRect/>
          <a:stretch>
            <a:fillRect/>
          </a:stretch>
        </p:blipFill>
        <p:spPr bwMode="auto">
          <a:xfrm>
            <a:off x="3657600" y="2209800"/>
            <a:ext cx="5157788" cy="41005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idx="4294967295"/>
          </p:nvPr>
        </p:nvSpPr>
        <p:spPr/>
        <p:txBody>
          <a:bodyPr/>
          <a:lstStyle/>
          <a:p>
            <a:pPr eaLnBrk="1" hangingPunct="1"/>
            <a:endParaRPr lang="zh-CN" altLang="zh-CN" smtClean="0"/>
          </a:p>
        </p:txBody>
      </p:sp>
      <p:sp>
        <p:nvSpPr>
          <p:cNvPr id="320516" name="Text Box 4"/>
          <p:cNvSpPr txBox="1">
            <a:spLocks noChangeArrowheads="1"/>
          </p:cNvSpPr>
          <p:nvPr/>
        </p:nvSpPr>
        <p:spPr bwMode="auto">
          <a:xfrm>
            <a:off x="609600" y="2209800"/>
            <a:ext cx="2971800" cy="3295650"/>
          </a:xfrm>
          <a:prstGeom prst="rect">
            <a:avLst/>
          </a:prstGeom>
          <a:noFill/>
          <a:ln w="9525">
            <a:noFill/>
            <a:miter lim="800000"/>
            <a:headEnd/>
            <a:tailEnd/>
          </a:ln>
          <a:effectLst/>
        </p:spPr>
        <p:txBody>
          <a:bodyPr>
            <a:spAutoFit/>
          </a:bodyPr>
          <a:lstStyle/>
          <a:p>
            <a:pPr>
              <a:spcBef>
                <a:spcPct val="50000"/>
              </a:spcBef>
              <a:defRPr/>
            </a:pPr>
            <a:r>
              <a:rPr lang="zh-CN" altLang="en-US" sz="2800" b="1">
                <a:latin typeface="Times New Roman" pitchFamily="18" charset="0"/>
              </a:rPr>
              <a:t>用户密度高的大城市市区：</a:t>
            </a:r>
          </a:p>
          <a:p>
            <a:pPr>
              <a:spcBef>
                <a:spcPct val="50000"/>
              </a:spcBef>
              <a:defRPr/>
            </a:pPr>
            <a:r>
              <a:rPr lang="zh-CN" altLang="en-US" sz="2800" b="1">
                <a:latin typeface="Times New Roman" pitchFamily="18" charset="0"/>
              </a:rPr>
              <a:t>采用</a:t>
            </a:r>
            <a:r>
              <a:rPr lang="en-US" altLang="zh-CN" sz="2800" b="1">
                <a:latin typeface="Times New Roman" pitchFamily="18" charset="0"/>
              </a:rPr>
              <a:t>120°</a:t>
            </a:r>
            <a:r>
              <a:rPr lang="zh-CN" altLang="en-US" sz="2800" b="1">
                <a:latin typeface="Times New Roman" pitchFamily="18" charset="0"/>
              </a:rPr>
              <a:t>定向天线，每小区划分为</a:t>
            </a:r>
            <a:r>
              <a:rPr lang="en-US" altLang="zh-CN" sz="2800" b="1">
                <a:latin typeface="Times New Roman" pitchFamily="18" charset="0"/>
              </a:rPr>
              <a:t>3</a:t>
            </a:r>
            <a:r>
              <a:rPr lang="zh-CN" altLang="en-US" sz="2800" b="1">
                <a:latin typeface="Times New Roman" pitchFamily="18" charset="0"/>
              </a:rPr>
              <a:t>个扇区，顶点激励。并采用</a:t>
            </a:r>
            <a:r>
              <a:rPr lang="en-US" altLang="zh-CN" sz="2800" b="1">
                <a:effectLst>
                  <a:outerShdw blurRad="38100" dist="38100" dir="2700000" algn="tl">
                    <a:srgbClr val="FFFFFF"/>
                  </a:outerShdw>
                </a:effectLst>
                <a:latin typeface="Times New Roman" pitchFamily="18" charset="0"/>
              </a:rPr>
              <a:t>N</a:t>
            </a:r>
            <a:r>
              <a:rPr lang="zh-CN" altLang="en-US" sz="2800" b="1">
                <a:effectLst>
                  <a:outerShdw blurRad="38100" dist="38100" dir="2700000" algn="tl">
                    <a:srgbClr val="FFFFFF"/>
                  </a:outerShdw>
                </a:effectLst>
                <a:latin typeface="Times New Roman" pitchFamily="18" charset="0"/>
              </a:rPr>
              <a:t>＝</a:t>
            </a:r>
            <a:r>
              <a:rPr lang="en-US" altLang="zh-CN" sz="2800" b="1">
                <a:effectLst>
                  <a:outerShdw blurRad="38100" dist="38100" dir="2700000" algn="tl">
                    <a:srgbClr val="FFFFFF"/>
                  </a:outerShdw>
                </a:effectLst>
                <a:latin typeface="Times New Roman" pitchFamily="18" charset="0"/>
              </a:rPr>
              <a:t>3</a:t>
            </a:r>
            <a:r>
              <a:rPr lang="zh-CN" altLang="en-US" sz="2800" b="1">
                <a:latin typeface="Times New Roman" pitchFamily="18" charset="0"/>
              </a:rPr>
              <a:t>的区群配置。</a:t>
            </a:r>
          </a:p>
        </p:txBody>
      </p:sp>
      <p:pic>
        <p:nvPicPr>
          <p:cNvPr id="129028" name="Picture 5" descr="Image5"/>
          <p:cNvPicPr>
            <a:picLocks noChangeAspect="1" noChangeArrowheads="1"/>
          </p:cNvPicPr>
          <p:nvPr/>
        </p:nvPicPr>
        <p:blipFill>
          <a:blip r:embed="rId2" cstate="print"/>
          <a:srcRect/>
          <a:stretch>
            <a:fillRect/>
          </a:stretch>
        </p:blipFill>
        <p:spPr bwMode="auto">
          <a:xfrm>
            <a:off x="3657600" y="2286000"/>
            <a:ext cx="5211763" cy="3803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Rectangle 20"/>
          <p:cNvSpPr>
            <a:spLocks noGrp="1" noChangeArrowheads="1"/>
          </p:cNvSpPr>
          <p:nvPr>
            <p:ph type="title" idx="4294967295"/>
          </p:nvPr>
        </p:nvSpPr>
        <p:spPr/>
        <p:txBody>
          <a:bodyPr/>
          <a:lstStyle/>
          <a:p>
            <a:pPr eaLnBrk="1" hangingPunct="1"/>
            <a:endParaRPr lang="zh-CN" altLang="zh-CN" smtClean="0"/>
          </a:p>
        </p:txBody>
      </p:sp>
      <p:sp>
        <p:nvSpPr>
          <p:cNvPr id="37891" name="Rectangle 3"/>
          <p:cNvSpPr>
            <a:spLocks noGrp="1" noChangeArrowheads="1"/>
          </p:cNvSpPr>
          <p:nvPr>
            <p:ph type="body" sz="half" idx="4294967295"/>
          </p:nvPr>
        </p:nvSpPr>
        <p:spPr>
          <a:xfrm>
            <a:off x="762000" y="1905000"/>
            <a:ext cx="7848600" cy="4572000"/>
          </a:xfrm>
        </p:spPr>
        <p:txBody>
          <a:bodyPr/>
          <a:lstStyle/>
          <a:p>
            <a:pPr eaLnBrk="1" hangingPunct="1">
              <a:defRPr/>
            </a:pPr>
            <a:r>
              <a:rPr lang="zh-CN" altLang="en-US" sz="2800" b="1" dirty="0" smtClean="0"/>
              <a:t>什么是</a:t>
            </a:r>
            <a:r>
              <a:rPr lang="zh-CN" altLang="en-US" sz="2800" b="1" dirty="0" smtClean="0">
                <a:latin typeface="Arial"/>
              </a:rPr>
              <a:t>“</a:t>
            </a:r>
            <a:r>
              <a:rPr lang="zh-CN" altLang="en-US" sz="2800" b="1" dirty="0" smtClean="0">
                <a:effectLst>
                  <a:outerShdw blurRad="38100" dist="38100" dir="2700000" algn="tl">
                    <a:srgbClr val="000000">
                      <a:alpha val="43137"/>
                    </a:srgbClr>
                  </a:outerShdw>
                </a:effectLst>
              </a:rPr>
              <a:t>相互邻接</a:t>
            </a:r>
            <a:r>
              <a:rPr lang="zh-CN" altLang="en-US" sz="2800" b="1" dirty="0" smtClean="0">
                <a:latin typeface="Arial"/>
              </a:rPr>
              <a:t>”</a:t>
            </a:r>
            <a:r>
              <a:rPr lang="zh-CN" altLang="en-US" sz="2800" b="1" dirty="0" smtClean="0"/>
              <a:t>？</a:t>
            </a:r>
            <a:r>
              <a:rPr lang="zh-CN" altLang="en-US" sz="2800" b="1" dirty="0" smtClean="0">
                <a:solidFill>
                  <a:schemeClr val="tx2"/>
                </a:solidFill>
                <a:effectLst>
                  <a:outerShdw blurRad="38100" dist="38100" dir="2700000" algn="tl">
                    <a:srgbClr val="000000">
                      <a:alpha val="43137"/>
                    </a:srgbClr>
                  </a:outerShdw>
                </a:effectLst>
              </a:rPr>
              <a:t>区群中任意正六边形小区都至少与区群中另外两个小区存在公共边</a:t>
            </a:r>
            <a:r>
              <a:rPr lang="zh-CN" altLang="en-US" sz="2800" b="1" dirty="0" smtClean="0"/>
              <a:t>。</a:t>
            </a:r>
          </a:p>
          <a:p>
            <a:pPr eaLnBrk="1" hangingPunct="1">
              <a:buFont typeface="Wingdings" pitchFamily="2" charset="2"/>
              <a:buNone/>
              <a:defRPr/>
            </a:pPr>
            <a:endParaRPr lang="zh-CN" altLang="en-US" sz="2400" dirty="0" smtClean="0"/>
          </a:p>
          <a:p>
            <a:pPr eaLnBrk="1" hangingPunct="1">
              <a:buFont typeface="Wingdings" pitchFamily="2" charset="2"/>
              <a:buNone/>
              <a:defRPr/>
            </a:pPr>
            <a:r>
              <a:rPr lang="zh-CN" altLang="en-US" sz="2400" dirty="0" smtClean="0">
                <a:latin typeface="Times New Roman" pitchFamily="18" charset="0"/>
                <a:cs typeface="Times New Roman" pitchFamily="18" charset="0"/>
              </a:rPr>
              <a:t>       </a:t>
            </a:r>
            <a:r>
              <a:rPr lang="en-US" altLang="zh-CN" sz="2400"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构成区群的情况</a:t>
            </a:r>
            <a:r>
              <a:rPr lang="en-US" altLang="zh-CN" sz="2400" b="1" dirty="0" smtClean="0">
                <a:latin typeface="Times New Roman" pitchFamily="18" charset="0"/>
                <a:cs typeface="Times New Roman" pitchFamily="18" charset="0"/>
              </a:rPr>
              <a:t>]</a:t>
            </a:r>
            <a:r>
              <a:rPr lang="zh-CN" altLang="en-US" sz="2400" dirty="0" smtClean="0">
                <a:latin typeface="Times New Roman" pitchFamily="18" charset="0"/>
                <a:cs typeface="Times New Roman" pitchFamily="18" charset="0"/>
              </a:rPr>
              <a:t>                 </a:t>
            </a:r>
            <a:r>
              <a:rPr lang="en-US" altLang="zh-CN" sz="2400"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不构成区群的情况</a:t>
            </a:r>
            <a:r>
              <a:rPr lang="en-US" altLang="zh-CN" sz="2400" b="1" dirty="0" smtClean="0">
                <a:latin typeface="Times New Roman" pitchFamily="18" charset="0"/>
                <a:cs typeface="Times New Roman" pitchFamily="18" charset="0"/>
              </a:rPr>
              <a:t>]</a:t>
            </a:r>
            <a:endParaRPr lang="zh-CN" altLang="en-US" sz="2400" b="1" dirty="0" smtClean="0">
              <a:latin typeface="Times New Roman" pitchFamily="18" charset="0"/>
              <a:cs typeface="Times New Roman" pitchFamily="18" charset="0"/>
            </a:endParaRPr>
          </a:p>
        </p:txBody>
      </p:sp>
      <p:graphicFrame>
        <p:nvGraphicFramePr>
          <p:cNvPr id="37904" name="Object 16"/>
          <p:cNvGraphicFramePr>
            <a:graphicFrameLocks noChangeAspect="1"/>
          </p:cNvGraphicFramePr>
          <p:nvPr>
            <p:ph sz="quarter" idx="4294967295"/>
          </p:nvPr>
        </p:nvGraphicFramePr>
        <p:xfrm>
          <a:off x="1905000" y="4800600"/>
          <a:ext cx="1277938" cy="1111250"/>
        </p:xfrm>
        <a:graphic>
          <a:graphicData uri="http://schemas.openxmlformats.org/presentationml/2006/ole">
            <p:oleObj spid="_x0000_s1026" name="Visio" r:id="rId4" imgW="1278599" imgH="1111746" progId="Visio.Drawing.11">
              <p:embed/>
            </p:oleObj>
          </a:graphicData>
        </a:graphic>
      </p:graphicFrame>
      <p:graphicFrame>
        <p:nvGraphicFramePr>
          <p:cNvPr id="37907" name="Object 19"/>
          <p:cNvGraphicFramePr>
            <a:graphicFrameLocks noChangeAspect="1"/>
          </p:cNvGraphicFramePr>
          <p:nvPr>
            <p:ph sz="quarter" idx="4294967295"/>
          </p:nvPr>
        </p:nvGraphicFramePr>
        <p:xfrm>
          <a:off x="1905000" y="3733800"/>
          <a:ext cx="1277938" cy="1111250"/>
        </p:xfrm>
        <a:graphic>
          <a:graphicData uri="http://schemas.openxmlformats.org/presentationml/2006/ole">
            <p:oleObj spid="_x0000_s1027" name="Visio" r:id="rId5" imgW="1278599" imgH="1111746" progId="Visio.Drawing.11">
              <p:embed/>
            </p:oleObj>
          </a:graphicData>
        </a:graphic>
      </p:graphicFrame>
      <p:graphicFrame>
        <p:nvGraphicFramePr>
          <p:cNvPr id="37910" name="Object 22"/>
          <p:cNvGraphicFramePr>
            <a:graphicFrameLocks noChangeAspect="1"/>
          </p:cNvGraphicFramePr>
          <p:nvPr/>
        </p:nvGraphicFramePr>
        <p:xfrm>
          <a:off x="2819400" y="4267200"/>
          <a:ext cx="1277938" cy="1111250"/>
        </p:xfrm>
        <a:graphic>
          <a:graphicData uri="http://schemas.openxmlformats.org/presentationml/2006/ole">
            <p:oleObj spid="_x0000_s1028" name="Visio" r:id="rId6" imgW="1278599" imgH="1111746" progId="Visio.Drawing.11">
              <p:embed/>
            </p:oleObj>
          </a:graphicData>
        </a:graphic>
      </p:graphicFrame>
      <p:graphicFrame>
        <p:nvGraphicFramePr>
          <p:cNvPr id="37911" name="Object 23"/>
          <p:cNvGraphicFramePr>
            <a:graphicFrameLocks noChangeAspect="1"/>
          </p:cNvGraphicFramePr>
          <p:nvPr/>
        </p:nvGraphicFramePr>
        <p:xfrm>
          <a:off x="6553200" y="5257800"/>
          <a:ext cx="1277938" cy="1111250"/>
        </p:xfrm>
        <a:graphic>
          <a:graphicData uri="http://schemas.openxmlformats.org/presentationml/2006/ole">
            <p:oleObj spid="_x0000_s1029" name="Visio" r:id="rId7" imgW="1281610" imgH="1114760" progId="Visio.Drawing.11">
              <p:embed/>
            </p:oleObj>
          </a:graphicData>
        </a:graphic>
      </p:graphicFrame>
      <p:graphicFrame>
        <p:nvGraphicFramePr>
          <p:cNvPr id="37912" name="Object 24"/>
          <p:cNvGraphicFramePr>
            <a:graphicFrameLocks noChangeAspect="1"/>
          </p:cNvGraphicFramePr>
          <p:nvPr/>
        </p:nvGraphicFramePr>
        <p:xfrm>
          <a:off x="5638800" y="4724400"/>
          <a:ext cx="1277938" cy="1111250"/>
        </p:xfrm>
        <a:graphic>
          <a:graphicData uri="http://schemas.openxmlformats.org/presentationml/2006/ole">
            <p:oleObj spid="_x0000_s1030" name="Visio" r:id="rId8" imgW="1281610" imgH="1114760" progId="Visio.Drawing.11">
              <p:embed/>
            </p:oleObj>
          </a:graphicData>
        </a:graphic>
      </p:graphicFrame>
      <p:graphicFrame>
        <p:nvGraphicFramePr>
          <p:cNvPr id="37913" name="Object 25"/>
          <p:cNvGraphicFramePr>
            <a:graphicFrameLocks noChangeAspect="1"/>
          </p:cNvGraphicFramePr>
          <p:nvPr/>
        </p:nvGraphicFramePr>
        <p:xfrm>
          <a:off x="5638800" y="3657600"/>
          <a:ext cx="1277938" cy="1111250"/>
        </p:xfrm>
        <a:graphic>
          <a:graphicData uri="http://schemas.openxmlformats.org/presentationml/2006/ole">
            <p:oleObj spid="_x0000_s1031" name="Visio" r:id="rId9" imgW="1281610" imgH="1114760"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904"/>
                                        </p:tgtEl>
                                        <p:attrNameLst>
                                          <p:attrName>style.visibility</p:attrName>
                                        </p:attrNameLst>
                                      </p:cBhvr>
                                      <p:to>
                                        <p:strVal val="visible"/>
                                      </p:to>
                                    </p:set>
                                    <p:anim calcmode="lin" valueType="num">
                                      <p:cBhvr additive="base">
                                        <p:cTn id="7" dur="1000" fill="hold"/>
                                        <p:tgtEl>
                                          <p:spTgt spid="37904"/>
                                        </p:tgtEl>
                                        <p:attrNameLst>
                                          <p:attrName>ppt_x</p:attrName>
                                        </p:attrNameLst>
                                      </p:cBhvr>
                                      <p:tavLst>
                                        <p:tav tm="0">
                                          <p:val>
                                            <p:strVal val="#ppt_x"/>
                                          </p:val>
                                        </p:tav>
                                        <p:tav tm="100000">
                                          <p:val>
                                            <p:strVal val="#ppt_x"/>
                                          </p:val>
                                        </p:tav>
                                      </p:tavLst>
                                    </p:anim>
                                    <p:anim calcmode="lin" valueType="num">
                                      <p:cBhvr additive="base">
                                        <p:cTn id="8" dur="1000" fill="hold"/>
                                        <p:tgtEl>
                                          <p:spTgt spid="3790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907"/>
                                        </p:tgtEl>
                                        <p:attrNameLst>
                                          <p:attrName>style.visibility</p:attrName>
                                        </p:attrNameLst>
                                      </p:cBhvr>
                                      <p:to>
                                        <p:strVal val="visible"/>
                                      </p:to>
                                    </p:set>
                                    <p:anim calcmode="lin" valueType="num">
                                      <p:cBhvr additive="base">
                                        <p:cTn id="11" dur="1000" fill="hold"/>
                                        <p:tgtEl>
                                          <p:spTgt spid="37907"/>
                                        </p:tgtEl>
                                        <p:attrNameLst>
                                          <p:attrName>ppt_x</p:attrName>
                                        </p:attrNameLst>
                                      </p:cBhvr>
                                      <p:tavLst>
                                        <p:tav tm="0">
                                          <p:val>
                                            <p:strVal val="#ppt_x"/>
                                          </p:val>
                                        </p:tav>
                                        <p:tav tm="100000">
                                          <p:val>
                                            <p:strVal val="#ppt_x"/>
                                          </p:val>
                                        </p:tav>
                                      </p:tavLst>
                                    </p:anim>
                                    <p:anim calcmode="lin" valueType="num">
                                      <p:cBhvr additive="base">
                                        <p:cTn id="12" dur="1000" fill="hold"/>
                                        <p:tgtEl>
                                          <p:spTgt spid="3790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7910"/>
                                        </p:tgtEl>
                                        <p:attrNameLst>
                                          <p:attrName>style.visibility</p:attrName>
                                        </p:attrNameLst>
                                      </p:cBhvr>
                                      <p:to>
                                        <p:strVal val="visible"/>
                                      </p:to>
                                    </p:set>
                                    <p:anim calcmode="lin" valueType="num">
                                      <p:cBhvr additive="base">
                                        <p:cTn id="17" dur="1000" fill="hold"/>
                                        <p:tgtEl>
                                          <p:spTgt spid="37910"/>
                                        </p:tgtEl>
                                        <p:attrNameLst>
                                          <p:attrName>ppt_x</p:attrName>
                                        </p:attrNameLst>
                                      </p:cBhvr>
                                      <p:tavLst>
                                        <p:tav tm="0">
                                          <p:val>
                                            <p:strVal val="1+#ppt_w/2"/>
                                          </p:val>
                                        </p:tav>
                                        <p:tav tm="100000">
                                          <p:val>
                                            <p:strVal val="#ppt_x"/>
                                          </p:val>
                                        </p:tav>
                                      </p:tavLst>
                                    </p:anim>
                                    <p:anim calcmode="lin" valueType="num">
                                      <p:cBhvr additive="base">
                                        <p:cTn id="18" dur="1000" fill="hold"/>
                                        <p:tgtEl>
                                          <p:spTgt spid="37910"/>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6" presetClass="emph" presetSubtype="0" fill="hold" nodeType="afterEffect">
                                  <p:stCondLst>
                                    <p:cond delay="0"/>
                                  </p:stCondLst>
                                  <p:childTnLst>
                                    <p:animEffect transition="out" filter="fade">
                                      <p:cBhvr>
                                        <p:cTn id="21" dur="1000" tmFilter="0, 0; .2, .5; .8, .5; 1, 0"/>
                                        <p:tgtEl>
                                          <p:spTgt spid="37910"/>
                                        </p:tgtEl>
                                      </p:cBhvr>
                                    </p:animEffect>
                                    <p:animScale>
                                      <p:cBhvr>
                                        <p:cTn id="22" dur="500" autoRev="1" fill="hold"/>
                                        <p:tgtEl>
                                          <p:spTgt spid="3791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7912"/>
                                        </p:tgtEl>
                                        <p:attrNameLst>
                                          <p:attrName>style.visibility</p:attrName>
                                        </p:attrNameLst>
                                      </p:cBhvr>
                                      <p:to>
                                        <p:strVal val="visible"/>
                                      </p:to>
                                    </p:set>
                                    <p:anim calcmode="lin" valueType="num">
                                      <p:cBhvr additive="base">
                                        <p:cTn id="27" dur="1000" fill="hold"/>
                                        <p:tgtEl>
                                          <p:spTgt spid="37912"/>
                                        </p:tgtEl>
                                        <p:attrNameLst>
                                          <p:attrName>ppt_x</p:attrName>
                                        </p:attrNameLst>
                                      </p:cBhvr>
                                      <p:tavLst>
                                        <p:tav tm="0">
                                          <p:val>
                                            <p:strVal val="#ppt_x"/>
                                          </p:val>
                                        </p:tav>
                                        <p:tav tm="100000">
                                          <p:val>
                                            <p:strVal val="#ppt_x"/>
                                          </p:val>
                                        </p:tav>
                                      </p:tavLst>
                                    </p:anim>
                                    <p:anim calcmode="lin" valueType="num">
                                      <p:cBhvr additive="base">
                                        <p:cTn id="28" dur="1000" fill="hold"/>
                                        <p:tgtEl>
                                          <p:spTgt spid="3791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7913"/>
                                        </p:tgtEl>
                                        <p:attrNameLst>
                                          <p:attrName>style.visibility</p:attrName>
                                        </p:attrNameLst>
                                      </p:cBhvr>
                                      <p:to>
                                        <p:strVal val="visible"/>
                                      </p:to>
                                    </p:set>
                                    <p:anim calcmode="lin" valueType="num">
                                      <p:cBhvr additive="base">
                                        <p:cTn id="31" dur="1000" fill="hold"/>
                                        <p:tgtEl>
                                          <p:spTgt spid="37913"/>
                                        </p:tgtEl>
                                        <p:attrNameLst>
                                          <p:attrName>ppt_x</p:attrName>
                                        </p:attrNameLst>
                                      </p:cBhvr>
                                      <p:tavLst>
                                        <p:tav tm="0">
                                          <p:val>
                                            <p:strVal val="#ppt_x"/>
                                          </p:val>
                                        </p:tav>
                                        <p:tav tm="100000">
                                          <p:val>
                                            <p:strVal val="#ppt_x"/>
                                          </p:val>
                                        </p:tav>
                                      </p:tavLst>
                                    </p:anim>
                                    <p:anim calcmode="lin" valueType="num">
                                      <p:cBhvr additive="base">
                                        <p:cTn id="32" dur="1000" fill="hold"/>
                                        <p:tgtEl>
                                          <p:spTgt spid="379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7911"/>
                                        </p:tgtEl>
                                        <p:attrNameLst>
                                          <p:attrName>style.visibility</p:attrName>
                                        </p:attrNameLst>
                                      </p:cBhvr>
                                      <p:to>
                                        <p:strVal val="visible"/>
                                      </p:to>
                                    </p:set>
                                    <p:anim calcmode="lin" valueType="num">
                                      <p:cBhvr additive="base">
                                        <p:cTn id="37" dur="1000" fill="hold"/>
                                        <p:tgtEl>
                                          <p:spTgt spid="37911"/>
                                        </p:tgtEl>
                                        <p:attrNameLst>
                                          <p:attrName>ppt_x</p:attrName>
                                        </p:attrNameLst>
                                      </p:cBhvr>
                                      <p:tavLst>
                                        <p:tav tm="0">
                                          <p:val>
                                            <p:strVal val="#ppt_x"/>
                                          </p:val>
                                        </p:tav>
                                        <p:tav tm="100000">
                                          <p:val>
                                            <p:strVal val="#ppt_x"/>
                                          </p:val>
                                        </p:tav>
                                      </p:tavLst>
                                    </p:anim>
                                    <p:anim calcmode="lin" valueType="num">
                                      <p:cBhvr additive="base">
                                        <p:cTn id="38" dur="1000" fill="hold"/>
                                        <p:tgtEl>
                                          <p:spTgt spid="37911"/>
                                        </p:tgtEl>
                                        <p:attrNameLst>
                                          <p:attrName>ppt_y</p:attrName>
                                        </p:attrNameLst>
                                      </p:cBhvr>
                                      <p:tavLst>
                                        <p:tav tm="0">
                                          <p:val>
                                            <p:strVal val="1+#ppt_h/2"/>
                                          </p:val>
                                        </p:tav>
                                        <p:tav tm="100000">
                                          <p:val>
                                            <p:strVal val="#ppt_y"/>
                                          </p:val>
                                        </p:tav>
                                      </p:tavLst>
                                    </p:anim>
                                  </p:childTnLst>
                                </p:cTn>
                              </p:par>
                            </p:childTnLst>
                          </p:cTn>
                        </p:par>
                        <p:par>
                          <p:cTn id="39" fill="hold">
                            <p:stCondLst>
                              <p:cond delay="1000"/>
                            </p:stCondLst>
                            <p:childTnLst>
                              <p:par>
                                <p:cTn id="40" presetID="26" presetClass="emph" presetSubtype="0" fill="hold" nodeType="afterEffect">
                                  <p:stCondLst>
                                    <p:cond delay="0"/>
                                  </p:stCondLst>
                                  <p:childTnLst>
                                    <p:animEffect transition="out" filter="fade">
                                      <p:cBhvr>
                                        <p:cTn id="41" dur="1000" tmFilter="0, 0; .2, .5; .8, .5; 1, 0"/>
                                        <p:tgtEl>
                                          <p:spTgt spid="37911"/>
                                        </p:tgtEl>
                                      </p:cBhvr>
                                    </p:animEffect>
                                    <p:animScale>
                                      <p:cBhvr>
                                        <p:cTn id="42" dur="500" autoRev="1" fill="hold"/>
                                        <p:tgtEl>
                                          <p:spTgt spid="379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p:txBody>
          <a:bodyPr/>
          <a:lstStyle/>
          <a:p>
            <a:pPr eaLnBrk="1" hangingPunct="1"/>
            <a:endParaRPr lang="zh-CN" altLang="zh-CN" smtClean="0"/>
          </a:p>
        </p:txBody>
      </p:sp>
      <p:sp>
        <p:nvSpPr>
          <p:cNvPr id="39939" name="Rectangle 3"/>
          <p:cNvSpPr>
            <a:spLocks noGrp="1" noChangeArrowheads="1"/>
          </p:cNvSpPr>
          <p:nvPr>
            <p:ph type="body" idx="4294967295"/>
          </p:nvPr>
        </p:nvSpPr>
        <p:spPr>
          <a:xfrm>
            <a:off x="762000" y="1981200"/>
            <a:ext cx="8153400" cy="4648200"/>
          </a:xfrm>
        </p:spPr>
        <p:txBody>
          <a:bodyPr/>
          <a:lstStyle/>
          <a:p>
            <a:pPr eaLnBrk="1" hangingPunct="1">
              <a:lnSpc>
                <a:spcPct val="90000"/>
              </a:lnSpc>
              <a:defRPr/>
            </a:pPr>
            <a:r>
              <a:rPr lang="zh-CN" altLang="en-US" sz="2800" b="1" smtClean="0">
                <a:effectLst>
                  <a:outerShdw blurRad="38100" dist="38100" dir="2700000" algn="tl">
                    <a:srgbClr val="C0C0C0"/>
                  </a:outerShdw>
                </a:effectLst>
              </a:rPr>
              <a:t>区群大小</a:t>
            </a:r>
            <a:r>
              <a:rPr lang="zh-CN" altLang="en-US" sz="2800" b="1" smtClean="0"/>
              <a:t>：一个区群中包含的小区数称作区群</a:t>
            </a:r>
          </a:p>
          <a:p>
            <a:pPr eaLnBrk="1" hangingPunct="1">
              <a:lnSpc>
                <a:spcPct val="90000"/>
              </a:lnSpc>
              <a:buFont typeface="Wingdings" pitchFamily="2" charset="2"/>
              <a:buNone/>
              <a:defRPr/>
            </a:pPr>
            <a:r>
              <a:rPr lang="zh-CN" altLang="en-US" sz="2800" b="1" smtClean="0"/>
              <a:t>   大小。几何上可以证明，要满足以下两个条件：</a:t>
            </a:r>
          </a:p>
          <a:p>
            <a:pPr eaLnBrk="1" hangingPunct="1">
              <a:lnSpc>
                <a:spcPct val="90000"/>
              </a:lnSpc>
              <a:buFont typeface="Wingdings" pitchFamily="2" charset="2"/>
              <a:buNone/>
              <a:defRPr/>
            </a:pPr>
            <a:r>
              <a:rPr lang="zh-CN" altLang="en-US" sz="2800" b="1" smtClean="0"/>
              <a:t>   </a:t>
            </a:r>
            <a:r>
              <a:rPr lang="en-US" altLang="zh-CN" sz="2800" b="1" smtClean="0">
                <a:solidFill>
                  <a:schemeClr val="tx2"/>
                </a:solidFill>
                <a:latin typeface="Times New Roman" pitchFamily="18" charset="0"/>
              </a:rPr>
              <a:t>1</a:t>
            </a:r>
            <a:r>
              <a:rPr lang="zh-CN" altLang="en-US" sz="2800" b="1" smtClean="0">
                <a:solidFill>
                  <a:schemeClr val="tx2"/>
                </a:solidFill>
                <a:latin typeface="Times New Roman" pitchFamily="18" charset="0"/>
              </a:rPr>
              <a:t>）各个区群实现整个面状服务区域的无缝无重</a:t>
            </a:r>
          </a:p>
          <a:p>
            <a:pPr eaLnBrk="1" hangingPunct="1">
              <a:lnSpc>
                <a:spcPct val="90000"/>
              </a:lnSpc>
              <a:buFont typeface="Wingdings" pitchFamily="2" charset="2"/>
              <a:buNone/>
              <a:defRPr/>
            </a:pPr>
            <a:r>
              <a:rPr lang="zh-CN" altLang="en-US" sz="2800" b="1" smtClean="0">
                <a:solidFill>
                  <a:schemeClr val="tx2"/>
                </a:solidFill>
                <a:latin typeface="Times New Roman" pitchFamily="18" charset="0"/>
              </a:rPr>
              <a:t>    叠覆盖；</a:t>
            </a:r>
          </a:p>
          <a:p>
            <a:pPr eaLnBrk="1" hangingPunct="1">
              <a:lnSpc>
                <a:spcPct val="90000"/>
              </a:lnSpc>
              <a:buFont typeface="Wingdings" pitchFamily="2" charset="2"/>
              <a:buNone/>
              <a:defRPr/>
            </a:pPr>
            <a:r>
              <a:rPr lang="zh-CN" altLang="en-US" sz="2800" b="1" smtClean="0">
                <a:solidFill>
                  <a:schemeClr val="tx2"/>
                </a:solidFill>
                <a:latin typeface="Times New Roman" pitchFamily="18" charset="0"/>
              </a:rPr>
              <a:t>    </a:t>
            </a:r>
            <a:r>
              <a:rPr lang="en-US" altLang="zh-CN" sz="2800" b="1" smtClean="0">
                <a:solidFill>
                  <a:schemeClr val="tx2"/>
                </a:solidFill>
                <a:latin typeface="Times New Roman" pitchFamily="18" charset="0"/>
              </a:rPr>
              <a:t>2</a:t>
            </a:r>
            <a:r>
              <a:rPr lang="zh-CN" altLang="en-US" sz="2800" b="1" smtClean="0">
                <a:solidFill>
                  <a:schemeClr val="tx2"/>
                </a:solidFill>
                <a:latin typeface="Times New Roman" pitchFamily="18" charset="0"/>
              </a:rPr>
              <a:t>）使用相同频率的小区之间的最小距离在整个系统范围内为常数。</a:t>
            </a:r>
          </a:p>
          <a:p>
            <a:pPr eaLnBrk="1" hangingPunct="1">
              <a:lnSpc>
                <a:spcPct val="90000"/>
              </a:lnSpc>
              <a:buFont typeface="Wingdings" pitchFamily="2" charset="2"/>
              <a:buNone/>
              <a:defRPr/>
            </a:pPr>
            <a:r>
              <a:rPr lang="zh-CN" altLang="en-US" sz="2800" b="1" smtClean="0"/>
              <a:t>   </a:t>
            </a:r>
            <a:r>
              <a:rPr lang="zh-CN" altLang="en-US" sz="2800" b="1" smtClean="0">
                <a:solidFill>
                  <a:srgbClr val="FF0000"/>
                </a:solidFill>
                <a:effectLst>
                  <a:outerShdw blurRad="38100" dist="38100" dir="2700000" algn="tl">
                    <a:srgbClr val="C0C0C0"/>
                  </a:outerShdw>
                </a:effectLst>
              </a:rPr>
              <a:t>区群大小不是可以取任意值的</a:t>
            </a:r>
            <a:r>
              <a:rPr lang="zh-CN" altLang="en-US" sz="2800" b="1" smtClean="0"/>
              <a:t>。而应当服从以下</a:t>
            </a:r>
          </a:p>
          <a:p>
            <a:pPr eaLnBrk="1" hangingPunct="1">
              <a:lnSpc>
                <a:spcPct val="90000"/>
              </a:lnSpc>
              <a:buFont typeface="Wingdings" pitchFamily="2" charset="2"/>
              <a:buNone/>
              <a:defRPr/>
            </a:pPr>
            <a:r>
              <a:rPr lang="zh-CN" altLang="en-US" sz="2800" b="1" smtClean="0"/>
              <a:t>   公式，即：</a:t>
            </a:r>
            <a:r>
              <a:rPr lang="zh-CN" altLang="en-US" sz="2800" b="1" smtClean="0">
                <a:solidFill>
                  <a:srgbClr val="FF0000"/>
                </a:solidFill>
              </a:rPr>
              <a:t>       </a:t>
            </a:r>
            <a:r>
              <a:rPr lang="en-US" altLang="zh-CN" sz="2800" b="1" smtClean="0">
                <a:solidFill>
                  <a:srgbClr val="FF0000"/>
                </a:solidFill>
                <a:effectLst>
                  <a:outerShdw blurRad="38100" dist="38100" dir="2700000" algn="tl">
                    <a:srgbClr val="C0C0C0"/>
                  </a:outerShdw>
                </a:effectLst>
                <a:latin typeface="Times New Roman" pitchFamily="18" charset="0"/>
              </a:rPr>
              <a:t>N</a:t>
            </a:r>
            <a:r>
              <a:rPr lang="zh-CN" altLang="en-US" sz="2800" b="1" smtClean="0">
                <a:solidFill>
                  <a:srgbClr val="FF0000"/>
                </a:solidFill>
                <a:effectLst>
                  <a:outerShdw blurRad="38100" dist="38100" dir="2700000" algn="tl">
                    <a:srgbClr val="C0C0C0"/>
                  </a:outerShdw>
                </a:effectLst>
                <a:latin typeface="Times New Roman" pitchFamily="18" charset="0"/>
              </a:rPr>
              <a:t>＝</a:t>
            </a:r>
            <a:r>
              <a:rPr lang="en-US" altLang="zh-CN" sz="2800" b="1" smtClean="0">
                <a:solidFill>
                  <a:srgbClr val="FF0000"/>
                </a:solidFill>
                <a:effectLst>
                  <a:outerShdw blurRad="38100" dist="38100" dir="2700000" algn="tl">
                    <a:srgbClr val="C0C0C0"/>
                  </a:outerShdw>
                </a:effectLst>
                <a:latin typeface="Times New Roman" pitchFamily="18" charset="0"/>
              </a:rPr>
              <a:t>i</a:t>
            </a:r>
            <a:r>
              <a:rPr lang="en-US" altLang="zh-CN" sz="2800" b="1" baseline="30000" smtClean="0">
                <a:solidFill>
                  <a:srgbClr val="FF0000"/>
                </a:solidFill>
                <a:effectLst>
                  <a:outerShdw blurRad="38100" dist="38100" dir="2700000" algn="tl">
                    <a:srgbClr val="C0C0C0"/>
                  </a:outerShdw>
                </a:effectLst>
                <a:latin typeface="Times New Roman" pitchFamily="18" charset="0"/>
              </a:rPr>
              <a:t>2</a:t>
            </a:r>
            <a:r>
              <a:rPr lang="zh-CN" altLang="en-US" sz="2800" b="1" smtClean="0">
                <a:solidFill>
                  <a:srgbClr val="FF0000"/>
                </a:solidFill>
                <a:effectLst>
                  <a:outerShdw blurRad="38100" dist="38100" dir="2700000" algn="tl">
                    <a:srgbClr val="C0C0C0"/>
                  </a:outerShdw>
                </a:effectLst>
                <a:latin typeface="Times New Roman" pitchFamily="18" charset="0"/>
              </a:rPr>
              <a:t>＋</a:t>
            </a:r>
            <a:r>
              <a:rPr lang="en-US" altLang="zh-CN" sz="2800" b="1" smtClean="0">
                <a:solidFill>
                  <a:srgbClr val="FF0000"/>
                </a:solidFill>
                <a:effectLst>
                  <a:outerShdw blurRad="38100" dist="38100" dir="2700000" algn="tl">
                    <a:srgbClr val="C0C0C0"/>
                  </a:outerShdw>
                </a:effectLst>
                <a:latin typeface="Times New Roman" pitchFamily="18" charset="0"/>
              </a:rPr>
              <a:t>ij+j</a:t>
            </a:r>
            <a:r>
              <a:rPr lang="en-US" altLang="zh-CN" sz="2800" b="1" baseline="30000" smtClean="0">
                <a:solidFill>
                  <a:srgbClr val="FF0000"/>
                </a:solidFill>
                <a:effectLst>
                  <a:outerShdw blurRad="38100" dist="38100" dir="2700000" algn="tl">
                    <a:srgbClr val="C0C0C0"/>
                  </a:outerShdw>
                </a:effectLst>
                <a:latin typeface="Times New Roman" pitchFamily="18" charset="0"/>
              </a:rPr>
              <a:t>2   </a:t>
            </a:r>
            <a:r>
              <a:rPr lang="zh-CN" altLang="en-US" sz="2800" b="1" smtClean="0">
                <a:latin typeface="Times New Roman" pitchFamily="18" charset="0"/>
              </a:rPr>
              <a:t>，</a:t>
            </a:r>
          </a:p>
          <a:p>
            <a:pPr eaLnBrk="1" hangingPunct="1">
              <a:lnSpc>
                <a:spcPct val="90000"/>
              </a:lnSpc>
              <a:buFont typeface="Wingdings" pitchFamily="2" charset="2"/>
              <a:buNone/>
              <a:defRPr/>
            </a:pPr>
            <a:r>
              <a:rPr lang="zh-CN" altLang="en-US" sz="2800" b="1" smtClean="0">
                <a:latin typeface="Times New Roman" pitchFamily="18" charset="0"/>
              </a:rPr>
              <a:t>    其中，</a:t>
            </a:r>
            <a:r>
              <a:rPr lang="en-US" altLang="zh-CN" sz="2800" b="1" smtClean="0">
                <a:latin typeface="Times New Roman" pitchFamily="18" charset="0"/>
              </a:rPr>
              <a:t>N</a:t>
            </a:r>
            <a:r>
              <a:rPr lang="zh-CN" altLang="en-US" sz="2800" b="1" smtClean="0">
                <a:latin typeface="Times New Roman" pitchFamily="18" charset="0"/>
              </a:rPr>
              <a:t>为区群大小， </a:t>
            </a:r>
            <a:r>
              <a:rPr lang="en-US" altLang="zh-CN" sz="2800" b="1" smtClean="0">
                <a:latin typeface="Times New Roman" pitchFamily="18" charset="0"/>
              </a:rPr>
              <a:t>i</a:t>
            </a:r>
            <a:r>
              <a:rPr lang="zh-CN" altLang="en-US" sz="2800" b="1" smtClean="0">
                <a:latin typeface="Times New Roman" pitchFamily="18" charset="0"/>
              </a:rPr>
              <a:t>、</a:t>
            </a:r>
            <a:r>
              <a:rPr lang="en-US" altLang="zh-CN" sz="2800" b="1" smtClean="0">
                <a:latin typeface="Times New Roman" pitchFamily="18" charset="0"/>
              </a:rPr>
              <a:t>j</a:t>
            </a:r>
            <a:r>
              <a:rPr lang="zh-CN" altLang="en-US" sz="2800" b="1" smtClean="0">
                <a:latin typeface="Times New Roman" pitchFamily="18" charset="0"/>
              </a:rPr>
              <a:t>可以取自然数，但不</a:t>
            </a:r>
          </a:p>
          <a:p>
            <a:pPr eaLnBrk="1" hangingPunct="1">
              <a:lnSpc>
                <a:spcPct val="90000"/>
              </a:lnSpc>
              <a:buFont typeface="Wingdings" pitchFamily="2" charset="2"/>
              <a:buNone/>
              <a:defRPr/>
            </a:pPr>
            <a:r>
              <a:rPr lang="zh-CN" altLang="en-US" sz="2800" b="1" smtClean="0">
                <a:latin typeface="Times New Roman" pitchFamily="18" charset="0"/>
              </a:rPr>
              <a:t>    同时为</a:t>
            </a:r>
            <a:r>
              <a:rPr lang="en-US" altLang="zh-CN" sz="2800" b="1" smtClean="0">
                <a:latin typeface="Times New Roman" pitchFamily="18" charset="0"/>
              </a:rPr>
              <a:t>0</a:t>
            </a:r>
            <a:r>
              <a:rPr lang="zh-CN" altLang="en-US" sz="2800" b="1" smtClean="0">
                <a:latin typeface="Times New Roman" pitchFamily="18" charset="0"/>
              </a:rPr>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04"/>
          <p:cNvSpPr>
            <a:spLocks noGrp="1" noChangeArrowheads="1"/>
          </p:cNvSpPr>
          <p:nvPr>
            <p:ph type="title" idx="4294967295"/>
          </p:nvPr>
        </p:nvSpPr>
        <p:spPr/>
        <p:txBody>
          <a:bodyPr/>
          <a:lstStyle/>
          <a:p>
            <a:pPr eaLnBrk="1" hangingPunct="1"/>
            <a:endParaRPr lang="zh-CN" altLang="zh-CN" smtClean="0"/>
          </a:p>
        </p:txBody>
      </p:sp>
      <p:sp>
        <p:nvSpPr>
          <p:cNvPr id="36867" name="Rectangle 311"/>
          <p:cNvSpPr>
            <a:spLocks noChangeArrowheads="1"/>
          </p:cNvSpPr>
          <p:nvPr/>
        </p:nvSpPr>
        <p:spPr bwMode="auto">
          <a:xfrm>
            <a:off x="1938338" y="2212975"/>
            <a:ext cx="679450" cy="0"/>
          </a:xfrm>
          <a:prstGeom prst="rect">
            <a:avLst/>
          </a:prstGeom>
          <a:noFill/>
          <a:ln w="9525">
            <a:noFill/>
            <a:miter lim="800000"/>
            <a:headEnd/>
            <a:tailEnd/>
          </a:ln>
        </p:spPr>
        <p:txBody>
          <a:bodyPr wrap="none" anchor="ctr">
            <a:spAutoFit/>
          </a:bodyPr>
          <a:lstStyle/>
          <a:p>
            <a:endParaRPr lang="zh-CN" altLang="en-US"/>
          </a:p>
        </p:txBody>
      </p:sp>
      <p:grpSp>
        <p:nvGrpSpPr>
          <p:cNvPr id="36868" name="__TH_G22五号33"/>
          <p:cNvGrpSpPr>
            <a:grpSpLocks/>
          </p:cNvGrpSpPr>
          <p:nvPr/>
        </p:nvGrpSpPr>
        <p:grpSpPr bwMode="auto">
          <a:xfrm>
            <a:off x="1938338" y="2212975"/>
            <a:ext cx="679450" cy="485775"/>
            <a:chOff x="1800" y="1455"/>
            <a:chExt cx="1069" cy="765"/>
          </a:xfrm>
        </p:grpSpPr>
        <p:sp>
          <p:nvSpPr>
            <p:cNvPr id="36914" name="__TH_L28"/>
            <p:cNvSpPr>
              <a:spLocks noChangeShapeType="1"/>
            </p:cNvSpPr>
            <p:nvPr/>
          </p:nvSpPr>
          <p:spPr bwMode="auto">
            <a:xfrm>
              <a:off x="2335" y="1455"/>
              <a:ext cx="534" cy="765"/>
            </a:xfrm>
            <a:prstGeom prst="line">
              <a:avLst/>
            </a:prstGeom>
            <a:noFill/>
            <a:ln w="9525">
              <a:solidFill>
                <a:srgbClr val="000000"/>
              </a:solidFill>
              <a:round/>
              <a:headEnd/>
              <a:tailEnd/>
            </a:ln>
          </p:spPr>
          <p:txBody>
            <a:bodyPr/>
            <a:lstStyle/>
            <a:p>
              <a:endParaRPr lang="zh-CN" altLang="en-US"/>
            </a:p>
          </p:txBody>
        </p:sp>
        <p:sp>
          <p:nvSpPr>
            <p:cNvPr id="36915" name="__TH_L29"/>
            <p:cNvSpPr>
              <a:spLocks noChangeShapeType="1"/>
            </p:cNvSpPr>
            <p:nvPr/>
          </p:nvSpPr>
          <p:spPr bwMode="auto">
            <a:xfrm>
              <a:off x="1800" y="1838"/>
              <a:ext cx="1069" cy="382"/>
            </a:xfrm>
            <a:prstGeom prst="line">
              <a:avLst/>
            </a:prstGeom>
            <a:noFill/>
            <a:ln w="9525">
              <a:solidFill>
                <a:srgbClr val="000000"/>
              </a:solidFill>
              <a:round/>
              <a:headEnd/>
              <a:tailEnd/>
            </a:ln>
          </p:spPr>
          <p:txBody>
            <a:bodyPr/>
            <a:lstStyle/>
            <a:p>
              <a:endParaRPr lang="zh-CN" altLang="en-US"/>
            </a:p>
          </p:txBody>
        </p:sp>
        <p:sp>
          <p:nvSpPr>
            <p:cNvPr id="36916" name="__TH_B1130"/>
            <p:cNvSpPr txBox="1">
              <a:spLocks noChangeArrowheads="1"/>
            </p:cNvSpPr>
            <p:nvPr/>
          </p:nvSpPr>
          <p:spPr bwMode="auto">
            <a:xfrm>
              <a:off x="2681" y="1608"/>
              <a:ext cx="93" cy="263"/>
            </a:xfrm>
            <a:prstGeom prst="rect">
              <a:avLst/>
            </a:prstGeom>
            <a:noFill/>
            <a:ln w="9525">
              <a:noFill/>
              <a:miter lim="800000"/>
              <a:headEnd/>
              <a:tailEnd/>
            </a:ln>
          </p:spPr>
          <p:txBody>
            <a:bodyPr lIns="0" tIns="0" rIns="0" bIns="0"/>
            <a:lstStyle/>
            <a:p>
              <a:r>
                <a:rPr lang="en-US" altLang="zh-CN" sz="1000" b="1" i="1">
                  <a:latin typeface="Times New Roman" pitchFamily="18" charset="0"/>
                  <a:cs typeface="Times New Roman" pitchFamily="18" charset="0"/>
                </a:rPr>
                <a:t>i</a:t>
              </a:r>
              <a:endParaRPr lang="en-US" altLang="zh-CN">
                <a:latin typeface="Arial" charset="0"/>
              </a:endParaRPr>
            </a:p>
          </p:txBody>
        </p:sp>
        <p:sp>
          <p:nvSpPr>
            <p:cNvPr id="36917" name="__TH_B2131"/>
            <p:cNvSpPr txBox="1">
              <a:spLocks noChangeArrowheads="1"/>
            </p:cNvSpPr>
            <p:nvPr/>
          </p:nvSpPr>
          <p:spPr bwMode="auto">
            <a:xfrm>
              <a:off x="2195" y="1664"/>
              <a:ext cx="213" cy="262"/>
            </a:xfrm>
            <a:prstGeom prst="rect">
              <a:avLst/>
            </a:prstGeom>
            <a:noFill/>
            <a:ln w="9525">
              <a:noFill/>
              <a:miter lim="800000"/>
              <a:headEnd/>
              <a:tailEnd/>
            </a:ln>
          </p:spPr>
          <p:txBody>
            <a:bodyPr lIns="0" tIns="0" rIns="0" bIns="0"/>
            <a:lstStyle/>
            <a:p>
              <a:r>
                <a:rPr lang="en-US" altLang="zh-CN" sz="1000" b="1">
                  <a:solidFill>
                    <a:srgbClr val="0000FF"/>
                  </a:solidFill>
                  <a:latin typeface="Times New Roman" pitchFamily="18" charset="0"/>
                  <a:cs typeface="Times New Roman" pitchFamily="18" charset="0"/>
                </a:rPr>
                <a:t>N</a:t>
              </a:r>
              <a:endParaRPr lang="en-US" altLang="zh-CN">
                <a:latin typeface="Arial" charset="0"/>
              </a:endParaRPr>
            </a:p>
          </p:txBody>
        </p:sp>
        <p:sp>
          <p:nvSpPr>
            <p:cNvPr id="36918" name="__TH_B3132"/>
            <p:cNvSpPr txBox="1">
              <a:spLocks noChangeArrowheads="1"/>
            </p:cNvSpPr>
            <p:nvPr/>
          </p:nvSpPr>
          <p:spPr bwMode="auto">
            <a:xfrm>
              <a:off x="2074" y="1950"/>
              <a:ext cx="92" cy="263"/>
            </a:xfrm>
            <a:prstGeom prst="rect">
              <a:avLst/>
            </a:prstGeom>
            <a:noFill/>
            <a:ln w="9525">
              <a:noFill/>
              <a:miter lim="800000"/>
              <a:headEnd/>
              <a:tailEnd/>
            </a:ln>
          </p:spPr>
          <p:txBody>
            <a:bodyPr lIns="0" tIns="0" rIns="0" bIns="0"/>
            <a:lstStyle/>
            <a:p>
              <a:r>
                <a:rPr lang="en-US" altLang="zh-CN" sz="1000" b="1" i="1">
                  <a:latin typeface="Times New Roman" pitchFamily="18" charset="0"/>
                  <a:cs typeface="Times New Roman" pitchFamily="18" charset="0"/>
                </a:rPr>
                <a:t>j</a:t>
              </a:r>
              <a:endParaRPr lang="en-US" altLang="zh-CN">
                <a:latin typeface="Arial" charset="0"/>
              </a:endParaRPr>
            </a:p>
          </p:txBody>
        </p:sp>
      </p:grpSp>
      <p:graphicFrame>
        <p:nvGraphicFramePr>
          <p:cNvPr id="36921" name="Group 57"/>
          <p:cNvGraphicFramePr>
            <a:graphicFrameLocks noGrp="1"/>
          </p:cNvGraphicFramePr>
          <p:nvPr/>
        </p:nvGraphicFramePr>
        <p:xfrm>
          <a:off x="1938338" y="2212975"/>
          <a:ext cx="5267325" cy="2432685"/>
        </p:xfrm>
        <a:graphic>
          <a:graphicData uri="http://schemas.openxmlformats.org/drawingml/2006/table">
            <a:tbl>
              <a:tblPr/>
              <a:tblGrid>
                <a:gridCol w="652462"/>
                <a:gridCol w="944563"/>
                <a:gridCol w="917575"/>
                <a:gridCol w="917575"/>
                <a:gridCol w="917575"/>
                <a:gridCol w="917575"/>
              </a:tblGrid>
              <a:tr h="454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2800" b="0" i="0" u="none" strike="noStrike" cap="none" normalizeH="0" baseline="0" smtClean="0">
                        <a:ln>
                          <a:noFill/>
                        </a:ln>
                        <a:solidFill>
                          <a:schemeClr val="tx1"/>
                        </a:solidFill>
                        <a:effectLst>
                          <a:outerShdw blurRad="38100" dist="38100" dir="2700000" algn="tl">
                            <a:srgbClr val="C0C0C0"/>
                          </a:outerShdw>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0 </a:t>
                      </a:r>
                      <a:endParaRPr kumimoji="0" lang="en-US" altLang="zh-CN" sz="2400" b="1"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1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2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3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4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1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cs typeface="Times New Roman" pitchFamily="18" charset="0"/>
                        </a:rPr>
                        <a:t>     l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cs typeface="Times New Roman" pitchFamily="18" charset="0"/>
                        </a:rPr>
                        <a:t>     3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cs typeface="Times New Roman" pitchFamily="18" charset="0"/>
                        </a:rPr>
                        <a:t>     7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cs typeface="Times New Roman" pitchFamily="18" charset="0"/>
                        </a:rPr>
                        <a:t>     13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cs typeface="Times New Roman" pitchFamily="18" charset="0"/>
                        </a:rPr>
                        <a:t>     21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857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2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cs typeface="Times New Roman" pitchFamily="18" charset="0"/>
                        </a:rPr>
                        <a:t>     4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cs typeface="Times New Roman" pitchFamily="18" charset="0"/>
                        </a:rPr>
                        <a:t>     7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cs typeface="Times New Roman" pitchFamily="18" charset="0"/>
                        </a:rPr>
                        <a:t>     12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cs typeface="Times New Roman" pitchFamily="18" charset="0"/>
                        </a:rPr>
                        <a:t>     19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cs typeface="Times New Roman" pitchFamily="18" charset="0"/>
                        </a:rPr>
                        <a:t>     28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857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3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cs typeface="Times New Roman" pitchFamily="18" charset="0"/>
                        </a:rPr>
                        <a:t>     9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cs typeface="Times New Roman" pitchFamily="18" charset="0"/>
                        </a:rPr>
                        <a:t>     13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cs typeface="Times New Roman" pitchFamily="18" charset="0"/>
                        </a:rPr>
                        <a:t>     19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cs typeface="Times New Roman" pitchFamily="18" charset="0"/>
                        </a:rPr>
                        <a:t>     27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cs typeface="Times New Roman" pitchFamily="18" charset="0"/>
                        </a:rPr>
                        <a:t>     37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857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4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cs typeface="Times New Roman" pitchFamily="18" charset="0"/>
                        </a:rPr>
                        <a:t>     16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cs typeface="Times New Roman" pitchFamily="18" charset="0"/>
                        </a:rPr>
                        <a:t>     21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cs typeface="Times New Roman" pitchFamily="18" charset="0"/>
                        </a:rPr>
                        <a:t>     28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cs typeface="Times New Roman" pitchFamily="18" charset="0"/>
                        </a:rPr>
                        <a:t>     37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rgbClr val="0000FF"/>
                          </a:solidFill>
                          <a:effectLst/>
                          <a:latin typeface="Times New Roman" pitchFamily="18" charset="0"/>
                          <a:ea typeface="宋体" pitchFamily="2" charset="-122"/>
                          <a:cs typeface="Times New Roman" pitchFamily="18" charset="0"/>
                        </a:rPr>
                        <a:t>     48 </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6913" name="Text Box 515"/>
          <p:cNvSpPr txBox="1">
            <a:spLocks noChangeArrowheads="1"/>
          </p:cNvSpPr>
          <p:nvPr/>
        </p:nvSpPr>
        <p:spPr bwMode="auto">
          <a:xfrm>
            <a:off x="685800" y="4876800"/>
            <a:ext cx="8001000" cy="1570038"/>
          </a:xfrm>
          <a:prstGeom prst="rect">
            <a:avLst/>
          </a:prstGeom>
          <a:noFill/>
          <a:ln w="9525">
            <a:noFill/>
            <a:miter lim="800000"/>
            <a:headEnd/>
            <a:tailEnd/>
          </a:ln>
        </p:spPr>
        <p:txBody>
          <a:bodyPr>
            <a:spAutoFit/>
          </a:bodyPr>
          <a:lstStyle/>
          <a:p>
            <a:pPr>
              <a:spcBef>
                <a:spcPct val="50000"/>
              </a:spcBef>
            </a:pPr>
            <a:r>
              <a:rPr lang="en-US" altLang="zh-CN" b="1"/>
              <a:t>       </a:t>
            </a:r>
            <a:r>
              <a:rPr lang="zh-CN" altLang="en-US" sz="2400" b="1">
                <a:latin typeface="Times New Roman" pitchFamily="18" charset="0"/>
              </a:rPr>
              <a:t>上表是根据区群大小（</a:t>
            </a:r>
            <a:r>
              <a:rPr lang="en-US" altLang="zh-CN" sz="2400" b="1">
                <a:latin typeface="Times New Roman" pitchFamily="18" charset="0"/>
              </a:rPr>
              <a:t>N</a:t>
            </a:r>
            <a:r>
              <a:rPr lang="zh-CN" altLang="en-US" sz="2400" b="1">
                <a:latin typeface="Times New Roman" pitchFamily="18" charset="0"/>
              </a:rPr>
              <a:t>）公式计算出的</a:t>
            </a:r>
            <a:r>
              <a:rPr lang="en-US" altLang="zh-CN" sz="2400" b="1" i="1">
                <a:latin typeface="Times New Roman" pitchFamily="18" charset="0"/>
              </a:rPr>
              <a:t>i</a:t>
            </a:r>
            <a:r>
              <a:rPr lang="zh-CN" altLang="en-US" sz="2400" b="1">
                <a:latin typeface="Times New Roman" pitchFamily="18" charset="0"/>
              </a:rPr>
              <a:t>、</a:t>
            </a:r>
            <a:r>
              <a:rPr lang="en-US" altLang="zh-CN" sz="2400" b="1" i="1">
                <a:latin typeface="Times New Roman" pitchFamily="18" charset="0"/>
              </a:rPr>
              <a:t>j</a:t>
            </a:r>
            <a:r>
              <a:rPr lang="zh-CN" altLang="en-US" sz="2400" b="1">
                <a:latin typeface="Times New Roman" pitchFamily="18" charset="0"/>
              </a:rPr>
              <a:t>取不同数值情况下可能的区群大小值，即区群大小可以取</a:t>
            </a:r>
            <a:r>
              <a:rPr lang="en-US" altLang="zh-CN" sz="2400" b="1">
                <a:latin typeface="Times New Roman" pitchFamily="18" charset="0"/>
              </a:rPr>
              <a:t>1</a:t>
            </a:r>
            <a:r>
              <a:rPr lang="zh-CN" altLang="en-US" sz="2400" b="1">
                <a:latin typeface="Times New Roman" pitchFamily="18" charset="0"/>
              </a:rPr>
              <a:t>、</a:t>
            </a:r>
            <a:r>
              <a:rPr lang="en-US" altLang="zh-CN" sz="2400" b="1">
                <a:latin typeface="Times New Roman" pitchFamily="18" charset="0"/>
              </a:rPr>
              <a:t>3</a:t>
            </a:r>
            <a:r>
              <a:rPr lang="zh-CN" altLang="en-US" sz="2400" b="1">
                <a:latin typeface="Times New Roman" pitchFamily="18" charset="0"/>
              </a:rPr>
              <a:t>、</a:t>
            </a:r>
            <a:r>
              <a:rPr lang="en-US" altLang="zh-CN" sz="2400" b="1">
                <a:latin typeface="Times New Roman" pitchFamily="18" charset="0"/>
              </a:rPr>
              <a:t>4</a:t>
            </a:r>
            <a:r>
              <a:rPr lang="zh-CN" altLang="en-US" sz="2400" b="1">
                <a:latin typeface="Times New Roman" pitchFamily="18" charset="0"/>
              </a:rPr>
              <a:t>、</a:t>
            </a:r>
            <a:r>
              <a:rPr lang="en-US" altLang="zh-CN" sz="2400" b="1">
                <a:latin typeface="Times New Roman" pitchFamily="18" charset="0"/>
              </a:rPr>
              <a:t>7</a:t>
            </a:r>
            <a:r>
              <a:rPr lang="zh-CN" altLang="en-US" sz="2400" b="1">
                <a:latin typeface="Times New Roman" pitchFamily="18" charset="0"/>
              </a:rPr>
              <a:t>、</a:t>
            </a:r>
            <a:r>
              <a:rPr lang="en-US" altLang="zh-CN" sz="2400" b="1">
                <a:latin typeface="Times New Roman" pitchFamily="18" charset="0"/>
              </a:rPr>
              <a:t>9</a:t>
            </a:r>
            <a:r>
              <a:rPr lang="zh-CN" altLang="en-US" sz="2400" b="1">
                <a:latin typeface="Times New Roman" pitchFamily="18" charset="0"/>
              </a:rPr>
              <a:t>、</a:t>
            </a:r>
            <a:r>
              <a:rPr lang="en-US" altLang="zh-CN" sz="2400" b="1">
                <a:latin typeface="Times New Roman" pitchFamily="18" charset="0"/>
              </a:rPr>
              <a:t>12</a:t>
            </a:r>
            <a:r>
              <a:rPr lang="zh-CN" altLang="en-US" sz="2400" b="1">
                <a:latin typeface="Times New Roman" pitchFamily="18" charset="0"/>
              </a:rPr>
              <a:t>、</a:t>
            </a:r>
            <a:r>
              <a:rPr lang="en-US" altLang="zh-CN" sz="2400" b="1">
                <a:latin typeface="Times New Roman" pitchFamily="18" charset="0"/>
              </a:rPr>
              <a:t>13</a:t>
            </a:r>
            <a:r>
              <a:rPr lang="zh-CN" altLang="en-US" sz="2400" b="1">
                <a:latin typeface="Times New Roman" pitchFamily="18" charset="0"/>
              </a:rPr>
              <a:t>、</a:t>
            </a:r>
            <a:r>
              <a:rPr lang="en-US" altLang="zh-CN" sz="2400" b="1">
                <a:latin typeface="Times New Roman" pitchFamily="18" charset="0"/>
              </a:rPr>
              <a:t>16</a:t>
            </a:r>
            <a:r>
              <a:rPr lang="zh-CN" altLang="en-US" sz="2400" b="1">
                <a:latin typeface="Times New Roman" pitchFamily="18" charset="0"/>
              </a:rPr>
              <a:t>、</a:t>
            </a:r>
            <a:r>
              <a:rPr lang="en-US" altLang="zh-CN" sz="2400" b="1">
                <a:latin typeface="Times New Roman" pitchFamily="18" charset="0"/>
              </a:rPr>
              <a:t>19</a:t>
            </a:r>
            <a:r>
              <a:rPr lang="zh-CN" altLang="en-US" sz="2400" b="1">
                <a:latin typeface="Times New Roman" pitchFamily="18" charset="0"/>
              </a:rPr>
              <a:t>、</a:t>
            </a:r>
            <a:r>
              <a:rPr lang="en-US" altLang="zh-CN" sz="2400" b="1">
                <a:latin typeface="Times New Roman" pitchFamily="18" charset="0"/>
              </a:rPr>
              <a:t>……</a:t>
            </a:r>
            <a:r>
              <a:rPr lang="zh-CN" altLang="en-US" sz="2400" b="1">
                <a:latin typeface="Times New Roman" pitchFamily="18" charset="0"/>
              </a:rPr>
              <a:t>。而不可能取</a:t>
            </a:r>
            <a:r>
              <a:rPr lang="en-US" altLang="zh-CN" sz="2400" b="1">
                <a:latin typeface="Times New Roman" pitchFamily="18" charset="0"/>
              </a:rPr>
              <a:t>2</a:t>
            </a:r>
            <a:r>
              <a:rPr lang="zh-CN" altLang="en-US" sz="2400" b="1">
                <a:latin typeface="Times New Roman" pitchFamily="18" charset="0"/>
              </a:rPr>
              <a:t>、</a:t>
            </a:r>
            <a:r>
              <a:rPr lang="en-US" altLang="zh-CN" sz="2400" b="1">
                <a:latin typeface="Times New Roman" pitchFamily="18" charset="0"/>
              </a:rPr>
              <a:t>5</a:t>
            </a:r>
            <a:r>
              <a:rPr lang="zh-CN" altLang="en-US" sz="2400" b="1">
                <a:latin typeface="Times New Roman" pitchFamily="18" charset="0"/>
              </a:rPr>
              <a:t>、</a:t>
            </a:r>
            <a:r>
              <a:rPr lang="en-US" altLang="zh-CN" sz="2400" b="1">
                <a:latin typeface="Times New Roman" pitchFamily="18" charset="0"/>
              </a:rPr>
              <a:t>6</a:t>
            </a:r>
            <a:r>
              <a:rPr lang="zh-CN" altLang="en-US" sz="2400" b="1">
                <a:latin typeface="Times New Roman" pitchFamily="18" charset="0"/>
              </a:rPr>
              <a:t>、</a:t>
            </a:r>
            <a:r>
              <a:rPr lang="en-US" altLang="zh-CN" sz="2400" b="1">
                <a:latin typeface="Times New Roman" pitchFamily="18" charset="0"/>
              </a:rPr>
              <a:t>8</a:t>
            </a:r>
            <a:r>
              <a:rPr lang="zh-CN" altLang="en-US" sz="2400" b="1">
                <a:latin typeface="Times New Roman" pitchFamily="18" charset="0"/>
              </a:rPr>
              <a:t>、</a:t>
            </a:r>
            <a:r>
              <a:rPr lang="en-US" altLang="zh-CN" sz="2400" b="1">
                <a:latin typeface="Times New Roman" pitchFamily="18" charset="0"/>
              </a:rPr>
              <a:t>10</a:t>
            </a:r>
            <a:r>
              <a:rPr lang="zh-CN" altLang="en-US" sz="2400" b="1">
                <a:latin typeface="Times New Roman" pitchFamily="18" charset="0"/>
              </a:rPr>
              <a:t>、</a:t>
            </a:r>
            <a:r>
              <a:rPr lang="en-US" altLang="zh-CN" sz="2400" b="1">
                <a:latin typeface="Times New Roman" pitchFamily="18" charset="0"/>
              </a:rPr>
              <a:t>11</a:t>
            </a:r>
            <a:r>
              <a:rPr lang="zh-CN" altLang="en-US" sz="2400" b="1">
                <a:latin typeface="Times New Roman" pitchFamily="18" charset="0"/>
              </a:rPr>
              <a:t>、</a:t>
            </a:r>
            <a:r>
              <a:rPr lang="en-US" altLang="zh-CN" sz="2400" b="1">
                <a:latin typeface="Times New Roman" pitchFamily="18" charset="0"/>
              </a:rPr>
              <a:t>14</a:t>
            </a:r>
            <a:r>
              <a:rPr lang="zh-CN" altLang="en-US" sz="2400" b="1">
                <a:latin typeface="Times New Roman" pitchFamily="18" charset="0"/>
              </a:rPr>
              <a:t>、</a:t>
            </a:r>
            <a:r>
              <a:rPr lang="en-US" altLang="zh-CN" sz="2400" b="1">
                <a:latin typeface="Times New Roman" pitchFamily="18" charset="0"/>
              </a:rPr>
              <a:t>15</a:t>
            </a:r>
            <a:r>
              <a:rPr lang="zh-CN" altLang="en-US" sz="2400" b="1">
                <a:latin typeface="Times New Roman" pitchFamily="18" charset="0"/>
              </a:rPr>
              <a:t>、</a:t>
            </a:r>
            <a:r>
              <a:rPr lang="en-US" altLang="zh-CN" sz="2400" b="1">
                <a:latin typeface="Times New Roman" pitchFamily="18" charset="0"/>
              </a:rPr>
              <a:t>17</a:t>
            </a:r>
            <a:r>
              <a:rPr lang="zh-CN" altLang="en-US" sz="2400" b="1">
                <a:latin typeface="Times New Roman" pitchFamily="18" charset="0"/>
              </a:rPr>
              <a:t>、</a:t>
            </a:r>
            <a:r>
              <a:rPr lang="en-US" altLang="zh-CN" sz="2400" b="1">
                <a:latin typeface="Times New Roman" pitchFamily="18" charset="0"/>
              </a:rPr>
              <a:t>18</a:t>
            </a:r>
            <a:r>
              <a:rPr lang="zh-CN" altLang="en-US" sz="2400" b="1">
                <a:latin typeface="Times New Roman" pitchFamily="18" charset="0"/>
              </a:rPr>
              <a:t>、</a:t>
            </a:r>
            <a:r>
              <a:rPr lang="en-US" altLang="zh-CN" sz="2400" b="1">
                <a:latin typeface="Times New Roman" pitchFamily="18" charset="0"/>
              </a:rPr>
              <a:t>……</a:t>
            </a:r>
            <a:r>
              <a:rPr lang="zh-CN" altLang="en-US" sz="2400" b="1">
                <a:latin typeface="Times New Roman" pitchFamily="18" charset="0"/>
              </a:rPr>
              <a: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11"/>
          <p:cNvSpPr>
            <a:spLocks noGrp="1" noChangeArrowheads="1"/>
          </p:cNvSpPr>
          <p:nvPr>
            <p:ph type="title" idx="4294967295"/>
          </p:nvPr>
        </p:nvSpPr>
        <p:spPr/>
        <p:txBody>
          <a:bodyPr/>
          <a:lstStyle/>
          <a:p>
            <a:pPr eaLnBrk="1" hangingPunct="1"/>
            <a:endParaRPr lang="zh-CN" altLang="zh-CN" sz="2000" smtClean="0"/>
          </a:p>
        </p:txBody>
      </p:sp>
      <p:sp>
        <p:nvSpPr>
          <p:cNvPr id="2054" name="Rectangle 3"/>
          <p:cNvSpPr>
            <a:spLocks noGrp="1" noChangeArrowheads="1"/>
          </p:cNvSpPr>
          <p:nvPr>
            <p:ph type="body" sz="half" idx="4294967295"/>
          </p:nvPr>
        </p:nvSpPr>
        <p:spPr>
          <a:xfrm>
            <a:off x="1182688" y="2017713"/>
            <a:ext cx="3810000" cy="4114800"/>
          </a:xfrm>
        </p:spPr>
        <p:txBody>
          <a:bodyPr/>
          <a:lstStyle/>
          <a:p>
            <a:pPr eaLnBrk="1" hangingPunct="1">
              <a:defRPr/>
            </a:pPr>
            <a:r>
              <a:rPr lang="zh-CN" altLang="en-US" sz="2800" b="1" dirty="0" smtClean="0">
                <a:effectLst>
                  <a:outerShdw blurRad="38100" dist="38100" dir="2700000" algn="tl">
                    <a:srgbClr val="000000">
                      <a:alpha val="43137"/>
                    </a:srgbClr>
                  </a:outerShdw>
                </a:effectLst>
              </a:rPr>
              <a:t>区群的形状</a:t>
            </a:r>
            <a:r>
              <a:rPr lang="zh-CN" altLang="en-US" sz="2800" b="1" dirty="0" smtClean="0"/>
              <a:t>：区群大小一定时，区群的形状是确定的。</a:t>
            </a:r>
          </a:p>
          <a:p>
            <a:pPr eaLnBrk="1" hangingPunct="1">
              <a:buFont typeface="Wingdings" pitchFamily="2" charset="2"/>
              <a:buNone/>
              <a:defRPr/>
            </a:pPr>
            <a:r>
              <a:rPr lang="zh-CN" altLang="en-US" sz="2800" dirty="0" smtClean="0"/>
              <a:t>   </a:t>
            </a:r>
          </a:p>
        </p:txBody>
      </p:sp>
      <p:graphicFrame>
        <p:nvGraphicFramePr>
          <p:cNvPr id="81927" name="Object 7">
            <a:hlinkHover r:id="" action="ppaction://ole?verb=0"/>
          </p:cNvPr>
          <p:cNvGraphicFramePr>
            <a:graphicFrameLocks noChangeAspect="1"/>
          </p:cNvGraphicFramePr>
          <p:nvPr>
            <p:ph sz="quarter" idx="4294967295"/>
          </p:nvPr>
        </p:nvGraphicFramePr>
        <p:xfrm>
          <a:off x="5715000" y="1905000"/>
          <a:ext cx="2009775" cy="1981200"/>
        </p:xfrm>
        <a:graphic>
          <a:graphicData uri="http://schemas.openxmlformats.org/presentationml/2006/ole">
            <p:oleObj spid="_x0000_s2050" name="Visio" r:id="rId4" imgW="2957322" imgH="2914650" progId="Visio.Drawing.11">
              <p:embed/>
            </p:oleObj>
          </a:graphicData>
        </a:graphic>
      </p:graphicFrame>
      <p:graphicFrame>
        <p:nvGraphicFramePr>
          <p:cNvPr id="81930" name="Object 10"/>
          <p:cNvGraphicFramePr>
            <a:graphicFrameLocks noChangeAspect="1"/>
          </p:cNvGraphicFramePr>
          <p:nvPr>
            <p:ph sz="quarter" idx="4294967295"/>
          </p:nvPr>
        </p:nvGraphicFramePr>
        <p:xfrm>
          <a:off x="5791200" y="4038600"/>
          <a:ext cx="2051050" cy="2520950"/>
        </p:xfrm>
        <a:graphic>
          <a:graphicData uri="http://schemas.openxmlformats.org/presentationml/2006/ole">
            <p:oleObj spid="_x0000_s2051" name="Visio" r:id="rId5" imgW="2957322" imgH="3634740" progId="Visio.Drawing.11">
              <p:embed/>
            </p:oleObj>
          </a:graphicData>
        </a:graphic>
      </p:graphicFrame>
      <p:graphicFrame>
        <p:nvGraphicFramePr>
          <p:cNvPr id="2052" name="Object 13"/>
          <p:cNvGraphicFramePr>
            <a:graphicFrameLocks noChangeAspect="1"/>
          </p:cNvGraphicFramePr>
          <p:nvPr/>
        </p:nvGraphicFramePr>
        <p:xfrm>
          <a:off x="1676400" y="3352800"/>
          <a:ext cx="2951163" cy="3046413"/>
        </p:xfrm>
        <a:graphic>
          <a:graphicData uri="http://schemas.openxmlformats.org/presentationml/2006/ole">
            <p:oleObj spid="_x0000_s2052" name="Visio" r:id="rId6" imgW="4217289" imgH="4354830" progId="Visio.Drawing.11">
              <p:embed/>
            </p:oleObj>
          </a:graphicData>
        </a:graphic>
      </p:graphicFrame>
      <p:sp>
        <p:nvSpPr>
          <p:cNvPr id="2055" name="Text Box 14"/>
          <p:cNvSpPr txBox="1">
            <a:spLocks noChangeArrowheads="1"/>
          </p:cNvSpPr>
          <p:nvPr/>
        </p:nvSpPr>
        <p:spPr bwMode="auto">
          <a:xfrm>
            <a:off x="3886200" y="6248400"/>
            <a:ext cx="1524000" cy="396875"/>
          </a:xfrm>
          <a:prstGeom prst="rect">
            <a:avLst/>
          </a:prstGeom>
          <a:noFill/>
          <a:ln w="9525">
            <a:noFill/>
            <a:miter lim="800000"/>
            <a:headEnd/>
            <a:tailEnd/>
          </a:ln>
        </p:spPr>
        <p:txBody>
          <a:bodyPr>
            <a:spAutoFit/>
          </a:bodyPr>
          <a:lstStyle/>
          <a:p>
            <a:pPr>
              <a:spcBef>
                <a:spcPct val="50000"/>
              </a:spcBef>
            </a:pPr>
            <a:r>
              <a:rPr lang="en-US" altLang="zh-CN" b="1">
                <a:latin typeface="Times New Roman" pitchFamily="18" charset="0"/>
              </a:rPr>
              <a:t>   </a:t>
            </a:r>
            <a:r>
              <a:rPr lang="en-US" altLang="zh-CN" sz="2000" b="1">
                <a:latin typeface="Times New Roman" pitchFamily="18" charset="0"/>
              </a:rPr>
              <a:t>N</a:t>
            </a:r>
            <a:r>
              <a:rPr lang="zh-CN" altLang="en-US" sz="2000" b="1">
                <a:latin typeface="Times New Roman" pitchFamily="18" charset="0"/>
              </a:rPr>
              <a:t>＝</a:t>
            </a:r>
            <a:r>
              <a:rPr lang="en-US" altLang="zh-CN" sz="2000" b="1">
                <a:latin typeface="Times New Roman" pitchFamily="18" charset="0"/>
              </a:rPr>
              <a:t>7</a:t>
            </a:r>
            <a:r>
              <a:rPr lang="zh-CN" altLang="en-US" sz="2000" b="1">
                <a:latin typeface="Times New Roman" pitchFamily="18" charset="0"/>
              </a:rPr>
              <a:t>时</a:t>
            </a:r>
          </a:p>
        </p:txBody>
      </p:sp>
      <p:sp>
        <p:nvSpPr>
          <p:cNvPr id="2056" name="Text Box 15"/>
          <p:cNvSpPr txBox="1">
            <a:spLocks noChangeArrowheads="1"/>
          </p:cNvSpPr>
          <p:nvPr/>
        </p:nvSpPr>
        <p:spPr bwMode="auto">
          <a:xfrm>
            <a:off x="7010400" y="3657600"/>
            <a:ext cx="1371600" cy="396875"/>
          </a:xfrm>
          <a:prstGeom prst="rect">
            <a:avLst/>
          </a:prstGeom>
          <a:noFill/>
          <a:ln w="9525">
            <a:noFill/>
            <a:miter lim="800000"/>
            <a:headEnd/>
            <a:tailEnd/>
          </a:ln>
        </p:spPr>
        <p:txBody>
          <a:bodyPr>
            <a:spAutoFit/>
          </a:bodyPr>
          <a:lstStyle/>
          <a:p>
            <a:pPr>
              <a:spcBef>
                <a:spcPct val="50000"/>
              </a:spcBef>
            </a:pPr>
            <a:r>
              <a:rPr lang="en-US" altLang="zh-CN" sz="2000" b="1">
                <a:latin typeface="Times New Roman" pitchFamily="18" charset="0"/>
              </a:rPr>
              <a:t>N</a:t>
            </a:r>
            <a:r>
              <a:rPr lang="zh-CN" altLang="en-US" sz="2000" b="1">
                <a:latin typeface="Times New Roman" pitchFamily="18" charset="0"/>
              </a:rPr>
              <a:t>＝</a:t>
            </a:r>
            <a:r>
              <a:rPr lang="en-US" altLang="zh-CN" sz="2000" b="1">
                <a:latin typeface="Times New Roman" pitchFamily="18" charset="0"/>
              </a:rPr>
              <a:t>3</a:t>
            </a:r>
            <a:r>
              <a:rPr lang="zh-CN" altLang="en-US" sz="2000" b="1">
                <a:latin typeface="Times New Roman" pitchFamily="18" charset="0"/>
              </a:rPr>
              <a:t>时</a:t>
            </a:r>
          </a:p>
        </p:txBody>
      </p:sp>
      <p:sp>
        <p:nvSpPr>
          <p:cNvPr id="2057" name="Text Box 16"/>
          <p:cNvSpPr txBox="1">
            <a:spLocks noChangeArrowheads="1"/>
          </p:cNvSpPr>
          <p:nvPr/>
        </p:nvSpPr>
        <p:spPr bwMode="auto">
          <a:xfrm>
            <a:off x="7772400" y="6324600"/>
            <a:ext cx="1371600" cy="396875"/>
          </a:xfrm>
          <a:prstGeom prst="rect">
            <a:avLst/>
          </a:prstGeom>
          <a:noFill/>
          <a:ln w="9525">
            <a:noFill/>
            <a:miter lim="800000"/>
            <a:headEnd/>
            <a:tailEnd/>
          </a:ln>
        </p:spPr>
        <p:txBody>
          <a:bodyPr>
            <a:spAutoFit/>
          </a:bodyPr>
          <a:lstStyle/>
          <a:p>
            <a:pPr>
              <a:spcBef>
                <a:spcPct val="50000"/>
              </a:spcBef>
            </a:pPr>
            <a:r>
              <a:rPr lang="en-US" altLang="zh-CN" sz="2000" b="1">
                <a:latin typeface="Times New Roman" pitchFamily="18" charset="0"/>
              </a:rPr>
              <a:t>N</a:t>
            </a:r>
            <a:r>
              <a:rPr lang="zh-CN" altLang="en-US" sz="2000" b="1">
                <a:latin typeface="Times New Roman" pitchFamily="18" charset="0"/>
              </a:rPr>
              <a:t>＝</a:t>
            </a:r>
            <a:r>
              <a:rPr lang="en-US" altLang="zh-CN" sz="2000" b="1">
                <a:latin typeface="Times New Roman" pitchFamily="18" charset="0"/>
              </a:rPr>
              <a:t>4</a:t>
            </a:r>
            <a:r>
              <a:rPr lang="zh-CN" altLang="en-US" sz="2000" b="1">
                <a:latin typeface="Times New Roman" pitchFamily="18" charset="0"/>
              </a:rPr>
              <a:t>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3000" fill="hold"/>
                                        <p:tgtEl>
                                          <p:spTgt spid="81927"/>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7200000">
                                      <p:cBhvr>
                                        <p:cTn id="10" dur="2000" fill="hold"/>
                                        <p:tgtEl>
                                          <p:spTgt spid="819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9"/>
          <p:cNvSpPr>
            <a:spLocks noGrp="1" noChangeArrowheads="1"/>
          </p:cNvSpPr>
          <p:nvPr>
            <p:ph type="title" idx="4294967295"/>
          </p:nvPr>
        </p:nvSpPr>
        <p:spPr/>
        <p:txBody>
          <a:bodyPr/>
          <a:lstStyle/>
          <a:p>
            <a:pPr eaLnBrk="1" hangingPunct="1"/>
            <a:endParaRPr lang="zh-CN" altLang="zh-CN" smtClean="0"/>
          </a:p>
        </p:txBody>
      </p:sp>
      <p:sp>
        <p:nvSpPr>
          <p:cNvPr id="3077" name="Rectangle 3"/>
          <p:cNvSpPr>
            <a:spLocks noGrp="1" noChangeArrowheads="1"/>
          </p:cNvSpPr>
          <p:nvPr>
            <p:ph type="body" sz="half" idx="4294967295"/>
          </p:nvPr>
        </p:nvSpPr>
        <p:spPr>
          <a:xfrm>
            <a:off x="914400" y="2017713"/>
            <a:ext cx="3810000" cy="4459287"/>
          </a:xfrm>
        </p:spPr>
        <p:txBody>
          <a:bodyPr/>
          <a:lstStyle/>
          <a:p>
            <a:pPr eaLnBrk="1" hangingPunct="1">
              <a:defRPr/>
            </a:pPr>
            <a:r>
              <a:rPr lang="zh-CN" altLang="en-US" sz="2800" b="1" dirty="0" smtClean="0">
                <a:effectLst>
                  <a:outerShdw blurRad="38100" dist="38100" dir="2700000" algn="tl">
                    <a:srgbClr val="000000">
                      <a:alpha val="43137"/>
                    </a:srgbClr>
                  </a:outerShdw>
                </a:effectLst>
              </a:rPr>
              <a:t>区群上的频率分配</a:t>
            </a:r>
            <a:r>
              <a:rPr lang="zh-CN" altLang="en-US" sz="2800" dirty="0" smtClean="0"/>
              <a:t>：</a:t>
            </a:r>
          </a:p>
          <a:p>
            <a:pPr eaLnBrk="1" hangingPunct="1">
              <a:buFont typeface="Wingdings" pitchFamily="2" charset="2"/>
              <a:buNone/>
              <a:defRPr/>
            </a:pPr>
            <a:r>
              <a:rPr lang="zh-CN" altLang="en-US" sz="2800" dirty="0" smtClean="0"/>
              <a:t>         </a:t>
            </a:r>
            <a:r>
              <a:rPr lang="zh-CN" altLang="en-US" sz="2800" b="1" dirty="0" smtClean="0"/>
              <a:t>正如前面所指出的，区群并不仅仅是一个地理区域的概念，而且是整个系统频率资源的一个分配单位</a:t>
            </a:r>
            <a:r>
              <a:rPr lang="en-US" altLang="zh-CN" sz="2800" b="1" dirty="0" smtClean="0">
                <a:latin typeface="Arial" charset="0"/>
              </a:rPr>
              <a:t>——</a:t>
            </a:r>
            <a:r>
              <a:rPr lang="zh-CN" altLang="en-US" sz="2800" b="1" dirty="0" smtClean="0"/>
              <a:t>一般，系统可使用的全部频率资源在区群范围内进行平均分配。</a:t>
            </a:r>
          </a:p>
        </p:txBody>
      </p:sp>
      <p:graphicFrame>
        <p:nvGraphicFramePr>
          <p:cNvPr id="3074" name="Object 4"/>
          <p:cNvGraphicFramePr>
            <a:graphicFrameLocks noChangeAspect="1"/>
          </p:cNvGraphicFramePr>
          <p:nvPr>
            <p:ph sz="quarter" idx="4294967295"/>
          </p:nvPr>
        </p:nvGraphicFramePr>
        <p:xfrm>
          <a:off x="6248400" y="1981200"/>
          <a:ext cx="1143000" cy="990600"/>
        </p:xfrm>
        <a:graphic>
          <a:graphicData uri="http://schemas.openxmlformats.org/presentationml/2006/ole">
            <p:oleObj spid="_x0000_s3074" name="Visio" r:id="rId4" imgW="1697355" imgH="1474851" progId="Visio.Drawing.11">
              <p:embed/>
            </p:oleObj>
          </a:graphicData>
        </a:graphic>
      </p:graphicFrame>
      <p:sp>
        <p:nvSpPr>
          <p:cNvPr id="3078" name="Text Box 7"/>
          <p:cNvSpPr txBox="1">
            <a:spLocks noChangeArrowheads="1"/>
          </p:cNvSpPr>
          <p:nvPr/>
        </p:nvSpPr>
        <p:spPr bwMode="auto">
          <a:xfrm>
            <a:off x="4876800" y="3048000"/>
            <a:ext cx="3810000" cy="641350"/>
          </a:xfrm>
          <a:prstGeom prst="rect">
            <a:avLst/>
          </a:prstGeom>
          <a:noFill/>
          <a:ln w="9525">
            <a:noFill/>
            <a:miter lim="800000"/>
            <a:headEnd/>
            <a:tailEnd/>
          </a:ln>
        </p:spPr>
        <p:txBody>
          <a:bodyPr>
            <a:spAutoFit/>
          </a:bodyPr>
          <a:lstStyle/>
          <a:p>
            <a:pPr>
              <a:spcBef>
                <a:spcPct val="50000"/>
              </a:spcBef>
              <a:defRPr/>
            </a:pPr>
            <a:r>
              <a:rPr lang="zh-CN" altLang="en-US" b="1" dirty="0">
                <a:latin typeface="Times New Roman" pitchFamily="18" charset="0"/>
                <a:ea typeface="宋体" charset="-122"/>
              </a:rPr>
              <a:t>（</a:t>
            </a:r>
            <a:r>
              <a:rPr lang="en-US" altLang="zh-CN" b="1" dirty="0">
                <a:latin typeface="Times New Roman" pitchFamily="18" charset="0"/>
                <a:ea typeface="宋体" charset="-122"/>
              </a:rPr>
              <a:t>a</a:t>
            </a:r>
            <a:r>
              <a:rPr lang="zh-CN" altLang="en-US" b="1" dirty="0">
                <a:latin typeface="Times New Roman" pitchFamily="18" charset="0"/>
                <a:ea typeface="宋体" charset="-122"/>
              </a:rPr>
              <a:t>）采用</a:t>
            </a:r>
            <a:r>
              <a:rPr lang="en-US" altLang="zh-CN" b="1" dirty="0">
                <a:solidFill>
                  <a:srgbClr val="FF0000"/>
                </a:solidFill>
                <a:effectLst>
                  <a:outerShdw blurRad="38100" dist="38100" dir="2700000" algn="tl">
                    <a:srgbClr val="000000">
                      <a:alpha val="43137"/>
                    </a:srgbClr>
                  </a:outerShdw>
                </a:effectLst>
                <a:latin typeface="Times New Roman" pitchFamily="18" charset="0"/>
                <a:ea typeface="宋体" charset="-122"/>
              </a:rPr>
              <a:t>N</a:t>
            </a:r>
            <a:r>
              <a:rPr lang="zh-CN" altLang="en-US" b="1" dirty="0">
                <a:solidFill>
                  <a:srgbClr val="FF0000"/>
                </a:solidFill>
                <a:effectLst>
                  <a:outerShdw blurRad="38100" dist="38100" dir="2700000" algn="tl">
                    <a:srgbClr val="000000">
                      <a:alpha val="43137"/>
                    </a:srgbClr>
                  </a:outerShdw>
                </a:effectLst>
                <a:latin typeface="Times New Roman" pitchFamily="18" charset="0"/>
                <a:ea typeface="宋体" charset="-122"/>
              </a:rPr>
              <a:t>＝</a:t>
            </a:r>
            <a:r>
              <a:rPr lang="en-US" altLang="zh-CN" b="1" dirty="0">
                <a:solidFill>
                  <a:srgbClr val="FF0000"/>
                </a:solidFill>
                <a:effectLst>
                  <a:outerShdw blurRad="38100" dist="38100" dir="2700000" algn="tl">
                    <a:srgbClr val="000000">
                      <a:alpha val="43137"/>
                    </a:srgbClr>
                  </a:outerShdw>
                </a:effectLst>
                <a:latin typeface="Times New Roman" pitchFamily="18" charset="0"/>
                <a:ea typeface="宋体" charset="-122"/>
              </a:rPr>
              <a:t>1</a:t>
            </a:r>
            <a:r>
              <a:rPr lang="zh-CN" altLang="en-US" b="1" dirty="0">
                <a:latin typeface="Times New Roman" pitchFamily="18" charset="0"/>
                <a:ea typeface="宋体" charset="-122"/>
              </a:rPr>
              <a:t>的区群进行频率复用，称之为</a:t>
            </a:r>
            <a:r>
              <a:rPr lang="zh-CN" altLang="en-US" b="1" dirty="0">
                <a:solidFill>
                  <a:srgbClr val="FF0000"/>
                </a:solidFill>
                <a:effectLst>
                  <a:outerShdw blurRad="38100" dist="38100" dir="2700000" algn="tl">
                    <a:srgbClr val="000000">
                      <a:alpha val="43137"/>
                    </a:srgbClr>
                  </a:outerShdw>
                </a:effectLst>
                <a:latin typeface="Times New Roman" pitchFamily="18" charset="0"/>
                <a:ea typeface="宋体" charset="-122"/>
              </a:rPr>
              <a:t>完全频率复用</a:t>
            </a:r>
            <a:r>
              <a:rPr lang="zh-CN" altLang="en-US" b="1" dirty="0">
                <a:latin typeface="Times New Roman" pitchFamily="18" charset="0"/>
                <a:ea typeface="宋体" charset="-122"/>
              </a:rPr>
              <a:t>。</a:t>
            </a:r>
            <a:r>
              <a:rPr lang="en-US" altLang="zh-CN" b="1" dirty="0">
                <a:solidFill>
                  <a:srgbClr val="FF0000"/>
                </a:solidFill>
                <a:effectLst>
                  <a:outerShdw blurRad="38100" dist="38100" dir="2700000" algn="tl">
                    <a:srgbClr val="000000">
                      <a:alpha val="43137"/>
                    </a:srgbClr>
                  </a:outerShdw>
                </a:effectLst>
                <a:latin typeface="Times New Roman" pitchFamily="18" charset="0"/>
                <a:ea typeface="宋体" charset="-122"/>
              </a:rPr>
              <a:t>CDMA</a:t>
            </a:r>
            <a:r>
              <a:rPr lang="zh-CN" altLang="en-US" b="1" dirty="0">
                <a:latin typeface="Times New Roman" pitchFamily="18" charset="0"/>
                <a:ea typeface="宋体" charset="-122"/>
              </a:rPr>
              <a:t>。</a:t>
            </a:r>
          </a:p>
        </p:txBody>
      </p:sp>
      <p:graphicFrame>
        <p:nvGraphicFramePr>
          <p:cNvPr id="3075" name="Object 8"/>
          <p:cNvGraphicFramePr>
            <a:graphicFrameLocks noChangeAspect="1"/>
          </p:cNvGraphicFramePr>
          <p:nvPr>
            <p:ph sz="quarter" idx="4294967295"/>
          </p:nvPr>
        </p:nvGraphicFramePr>
        <p:xfrm>
          <a:off x="5867400" y="3733800"/>
          <a:ext cx="2009775" cy="1981200"/>
        </p:xfrm>
        <a:graphic>
          <a:graphicData uri="http://schemas.openxmlformats.org/presentationml/2006/ole">
            <p:oleObj spid="_x0000_s3075" name="Visio" r:id="rId5" imgW="2957322" imgH="2914650" progId="Visio.Drawing.11">
              <p:embed/>
            </p:oleObj>
          </a:graphicData>
        </a:graphic>
      </p:graphicFrame>
      <p:sp>
        <p:nvSpPr>
          <p:cNvPr id="3079" name="Text Box 11"/>
          <p:cNvSpPr txBox="1">
            <a:spLocks noChangeArrowheads="1"/>
          </p:cNvSpPr>
          <p:nvPr/>
        </p:nvSpPr>
        <p:spPr bwMode="auto">
          <a:xfrm>
            <a:off x="4724400" y="5791200"/>
            <a:ext cx="4191000" cy="915988"/>
          </a:xfrm>
          <a:prstGeom prst="rect">
            <a:avLst/>
          </a:prstGeom>
          <a:noFill/>
          <a:ln w="9525">
            <a:noFill/>
            <a:miter lim="800000"/>
            <a:headEnd/>
            <a:tailEnd/>
          </a:ln>
        </p:spPr>
        <p:txBody>
          <a:bodyPr>
            <a:spAutoFit/>
          </a:bodyPr>
          <a:lstStyle/>
          <a:p>
            <a:pPr>
              <a:spcBef>
                <a:spcPct val="50000"/>
              </a:spcBef>
            </a:pPr>
            <a:r>
              <a:rPr lang="zh-CN" altLang="en-US" b="1">
                <a:latin typeface="Times New Roman" pitchFamily="18" charset="0"/>
              </a:rPr>
              <a:t>（</a:t>
            </a:r>
            <a:r>
              <a:rPr lang="en-US" altLang="zh-CN" b="1">
                <a:latin typeface="Times New Roman" pitchFamily="18" charset="0"/>
              </a:rPr>
              <a:t>b</a:t>
            </a:r>
            <a:r>
              <a:rPr lang="zh-CN" altLang="en-US" b="1">
                <a:latin typeface="Times New Roman" pitchFamily="18" charset="0"/>
              </a:rPr>
              <a:t>）采用</a:t>
            </a:r>
            <a:r>
              <a:rPr lang="en-US" altLang="zh-CN" b="1">
                <a:latin typeface="Times New Roman" pitchFamily="18" charset="0"/>
              </a:rPr>
              <a:t>N</a:t>
            </a:r>
            <a:r>
              <a:rPr lang="zh-CN" altLang="en-US" b="1">
                <a:latin typeface="Times New Roman" pitchFamily="18" charset="0"/>
              </a:rPr>
              <a:t>＝</a:t>
            </a:r>
            <a:r>
              <a:rPr lang="en-US" altLang="zh-CN" b="1">
                <a:latin typeface="Times New Roman" pitchFamily="18" charset="0"/>
              </a:rPr>
              <a:t>3</a:t>
            </a:r>
            <a:r>
              <a:rPr lang="zh-CN" altLang="en-US" b="1">
                <a:latin typeface="Times New Roman" pitchFamily="18" charset="0"/>
              </a:rPr>
              <a:t>的区群进行频率复用，系统全部频率资源平分为</a:t>
            </a:r>
            <a:r>
              <a:rPr lang="en-US" altLang="zh-CN" b="1">
                <a:latin typeface="Times New Roman" pitchFamily="18" charset="0"/>
              </a:rPr>
              <a:t>A</a:t>
            </a:r>
            <a:r>
              <a:rPr lang="zh-CN" altLang="en-US" b="1">
                <a:latin typeface="Times New Roman" pitchFamily="18" charset="0"/>
              </a:rPr>
              <a:t>、</a:t>
            </a:r>
            <a:r>
              <a:rPr lang="en-US" altLang="zh-CN" b="1">
                <a:latin typeface="Times New Roman" pitchFamily="18" charset="0"/>
              </a:rPr>
              <a:t>B</a:t>
            </a:r>
            <a:r>
              <a:rPr lang="zh-CN" altLang="en-US" b="1">
                <a:latin typeface="Times New Roman" pitchFamily="18" charset="0"/>
              </a:rPr>
              <a:t>、</a:t>
            </a:r>
            <a:r>
              <a:rPr lang="en-US" altLang="zh-CN" b="1">
                <a:latin typeface="Times New Roman" pitchFamily="18" charset="0"/>
              </a:rPr>
              <a:t>C</a:t>
            </a:r>
            <a:r>
              <a:rPr lang="zh-CN" altLang="en-US" b="1">
                <a:latin typeface="Times New Roman" pitchFamily="18" charset="0"/>
              </a:rPr>
              <a:t>三组，分别分配到区群内</a:t>
            </a:r>
            <a:r>
              <a:rPr lang="en-US" altLang="zh-CN" b="1">
                <a:latin typeface="Times New Roman" pitchFamily="18" charset="0"/>
              </a:rPr>
              <a:t>3</a:t>
            </a:r>
            <a:r>
              <a:rPr lang="zh-CN" altLang="en-US" b="1">
                <a:latin typeface="Times New Roman" pitchFamily="18" charset="0"/>
              </a:rPr>
              <a:t>个小区上使用。</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p:txBody>
          <a:bodyPr/>
          <a:lstStyle/>
          <a:p>
            <a:pPr eaLnBrk="1" hangingPunct="1"/>
            <a:endParaRPr lang="zh-CN" altLang="zh-CN" smtClean="0"/>
          </a:p>
        </p:txBody>
      </p:sp>
      <p:sp>
        <p:nvSpPr>
          <p:cNvPr id="78851" name="Rectangle 3"/>
          <p:cNvSpPr>
            <a:spLocks noGrp="1" noChangeArrowheads="1"/>
          </p:cNvSpPr>
          <p:nvPr>
            <p:ph type="body" idx="4294967295"/>
          </p:nvPr>
        </p:nvSpPr>
        <p:spPr>
          <a:xfrm>
            <a:off x="762000" y="2133600"/>
            <a:ext cx="7772400" cy="4114800"/>
          </a:xfrm>
        </p:spPr>
        <p:txBody>
          <a:bodyPr/>
          <a:lstStyle/>
          <a:p>
            <a:pPr eaLnBrk="1" hangingPunct="1">
              <a:lnSpc>
                <a:spcPct val="90000"/>
              </a:lnSpc>
              <a:defRPr/>
            </a:pPr>
            <a:r>
              <a:rPr lang="zh-CN" altLang="en-US" b="1" dirty="0" smtClean="0">
                <a:solidFill>
                  <a:srgbClr val="FF0000"/>
                </a:solidFill>
                <a:effectLst>
                  <a:outerShdw blurRad="38100" dist="38100" dir="2700000" algn="tl">
                    <a:srgbClr val="FFFFFF"/>
                  </a:outerShdw>
                </a:effectLst>
              </a:rPr>
              <a:t>同频小区</a:t>
            </a:r>
            <a:r>
              <a:rPr lang="zh-CN" altLang="en-US" dirty="0" smtClean="0"/>
              <a:t>：</a:t>
            </a:r>
            <a:r>
              <a:rPr lang="zh-CN" altLang="en-US" b="1" dirty="0" smtClean="0"/>
              <a:t>在蜂窝系统设计和规划时位于不同区群内，采用相同的频道组的小区称作</a:t>
            </a:r>
            <a:r>
              <a:rPr lang="zh-CN" altLang="en-US" b="1" dirty="0" smtClean="0">
                <a:effectLst>
                  <a:outerShdw blurRad="38100" dist="38100" dir="2700000" algn="tl">
                    <a:srgbClr val="FFFFFF"/>
                  </a:outerShdw>
                </a:effectLst>
              </a:rPr>
              <a:t>同频小区</a:t>
            </a:r>
            <a:r>
              <a:rPr lang="zh-CN" altLang="en-US" b="1" dirty="0" smtClean="0"/>
              <a:t>。要想对由于采用相同频率工作而引起的相互干扰进行有效的控制，</a:t>
            </a:r>
            <a:r>
              <a:rPr lang="zh-CN" altLang="en-US" b="1" dirty="0" smtClean="0">
                <a:solidFill>
                  <a:schemeClr val="tx2"/>
                </a:solidFill>
                <a:effectLst>
                  <a:outerShdw blurRad="38100" dist="38100" dir="2700000" algn="tl">
                    <a:srgbClr val="000000">
                      <a:alpha val="43137"/>
                    </a:srgbClr>
                  </a:outerShdw>
                </a:effectLst>
              </a:rPr>
              <a:t>同频小区的分布应当存在规律性</a:t>
            </a:r>
            <a:r>
              <a:rPr lang="zh-CN" altLang="en-US" b="1" dirty="0" smtClean="0"/>
              <a:t>。具体地，就是要求在</a:t>
            </a:r>
            <a:r>
              <a:rPr lang="zh-CN" altLang="en-US" b="1" dirty="0" smtClean="0">
                <a:solidFill>
                  <a:schemeClr val="tx2"/>
                </a:solidFill>
                <a:effectLst>
                  <a:outerShdw blurRad="38100" dist="38100" dir="2700000" algn="tl">
                    <a:srgbClr val="000000"/>
                  </a:outerShdw>
                </a:effectLst>
                <a:latin typeface="Times New Roman" pitchFamily="18" charset="0"/>
              </a:rPr>
              <a:t>整个系统范围内，同频小区之间的最小距离为常数</a:t>
            </a:r>
            <a:r>
              <a:rPr lang="zh-CN" altLang="en-US" b="1" dirty="0" smtClean="0">
                <a:latin typeface="Times New Roman" pitchFamily="18" charset="0"/>
              </a:rPr>
              <a:t>。这个最小距离，一般称之为</a:t>
            </a:r>
            <a:r>
              <a:rPr lang="zh-CN" altLang="en-US" b="1" dirty="0" smtClean="0">
                <a:solidFill>
                  <a:srgbClr val="FF0000"/>
                </a:solidFill>
                <a:effectLst>
                  <a:outerShdw blurRad="38100" dist="38100" dir="2700000" algn="tl">
                    <a:srgbClr val="000000">
                      <a:alpha val="43137"/>
                    </a:srgbClr>
                  </a:outerShdw>
                </a:effectLst>
                <a:latin typeface="Times New Roman" pitchFamily="18" charset="0"/>
              </a:rPr>
              <a:t>同频复用距离</a:t>
            </a:r>
            <a:r>
              <a:rPr lang="zh-CN" altLang="en-US" b="1" dirty="0" smtClean="0">
                <a:latin typeface="Times New Roman" pitchFamily="18" charset="0"/>
              </a:rPr>
              <a:t>，记作</a:t>
            </a:r>
            <a:r>
              <a:rPr lang="en-US" altLang="zh-CN" b="1" dirty="0" smtClean="0">
                <a:solidFill>
                  <a:srgbClr val="FF0000"/>
                </a:solidFill>
                <a:effectLst>
                  <a:outerShdw blurRad="38100" dist="38100" dir="2700000" algn="tl">
                    <a:srgbClr val="FFFFFF"/>
                  </a:outerShdw>
                </a:effectLst>
                <a:latin typeface="Times New Roman" pitchFamily="18" charset="0"/>
              </a:rPr>
              <a:t>D</a:t>
            </a:r>
            <a:r>
              <a:rPr lang="zh-CN" altLang="en-US" b="1" dirty="0" smtClean="0">
                <a:latin typeface="Times New Roman" pitchFamily="18" charset="0"/>
              </a:rPr>
              <a: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5" name="Rectangle 31"/>
          <p:cNvSpPr>
            <a:spLocks noGrp="1" noChangeArrowheads="1"/>
          </p:cNvSpPr>
          <p:nvPr>
            <p:ph type="title" idx="4294967295"/>
          </p:nvPr>
        </p:nvSpPr>
        <p:spPr/>
        <p:txBody>
          <a:bodyPr/>
          <a:lstStyle/>
          <a:p>
            <a:pPr eaLnBrk="1" hangingPunct="1"/>
            <a:endParaRPr lang="zh-CN" altLang="zh-CN" smtClean="0"/>
          </a:p>
        </p:txBody>
      </p:sp>
      <p:sp>
        <p:nvSpPr>
          <p:cNvPr id="44035" name="Rectangle 3"/>
          <p:cNvSpPr>
            <a:spLocks noGrp="1" noChangeArrowheads="1"/>
          </p:cNvSpPr>
          <p:nvPr>
            <p:ph type="body" sz="half" idx="4294967295"/>
          </p:nvPr>
        </p:nvSpPr>
        <p:spPr>
          <a:xfrm>
            <a:off x="609600" y="2017713"/>
            <a:ext cx="3962400" cy="4535487"/>
          </a:xfrm>
        </p:spPr>
        <p:txBody>
          <a:bodyPr/>
          <a:lstStyle/>
          <a:p>
            <a:pPr eaLnBrk="1" hangingPunct="1">
              <a:lnSpc>
                <a:spcPct val="90000"/>
              </a:lnSpc>
              <a:defRPr/>
            </a:pPr>
            <a:r>
              <a:rPr lang="zh-CN" altLang="en-US" sz="2800" b="1" smtClean="0"/>
              <a:t>同频小区的确定：</a:t>
            </a:r>
          </a:p>
          <a:p>
            <a:pPr eaLnBrk="1" hangingPunct="1">
              <a:lnSpc>
                <a:spcPct val="90000"/>
              </a:lnSpc>
              <a:buFont typeface="Wingdings" pitchFamily="2" charset="2"/>
              <a:buNone/>
              <a:defRPr/>
            </a:pPr>
            <a:r>
              <a:rPr lang="en-US" altLang="zh-CN" sz="2800" b="1" smtClean="0">
                <a:latin typeface="Times New Roman" pitchFamily="18" charset="0"/>
              </a:rPr>
              <a:t>1</a:t>
            </a:r>
            <a:r>
              <a:rPr lang="zh-CN" altLang="en-US" sz="2800" b="1" smtClean="0">
                <a:latin typeface="Times New Roman" pitchFamily="18" charset="0"/>
              </a:rPr>
              <a:t>）沿某正六边形小区一</a:t>
            </a:r>
          </a:p>
          <a:p>
            <a:pPr eaLnBrk="1" hangingPunct="1">
              <a:lnSpc>
                <a:spcPct val="90000"/>
              </a:lnSpc>
              <a:buFont typeface="Wingdings" pitchFamily="2" charset="2"/>
              <a:buNone/>
              <a:defRPr/>
            </a:pPr>
            <a:r>
              <a:rPr lang="zh-CN" altLang="en-US" sz="2800" b="1" smtClean="0">
                <a:latin typeface="Times New Roman" pitchFamily="18" charset="0"/>
              </a:rPr>
              <a:t>条边的垂线方向行进</a:t>
            </a:r>
            <a:r>
              <a:rPr lang="en-US" altLang="zh-CN" sz="2800" b="1" i="1" smtClean="0">
                <a:effectLst>
                  <a:outerShdw blurRad="38100" dist="38100" dir="2700000" algn="tl">
                    <a:srgbClr val="FFFFFF"/>
                  </a:outerShdw>
                </a:effectLst>
                <a:latin typeface="Times New Roman" pitchFamily="18" charset="0"/>
              </a:rPr>
              <a:t>i</a:t>
            </a:r>
          </a:p>
          <a:p>
            <a:pPr eaLnBrk="1" hangingPunct="1">
              <a:lnSpc>
                <a:spcPct val="90000"/>
              </a:lnSpc>
              <a:buFont typeface="Wingdings" pitchFamily="2" charset="2"/>
              <a:buNone/>
              <a:defRPr/>
            </a:pPr>
            <a:r>
              <a:rPr lang="zh-CN" altLang="en-US" sz="2800" b="1" smtClean="0">
                <a:latin typeface="Times New Roman" pitchFamily="18" charset="0"/>
              </a:rPr>
              <a:t>个小区；</a:t>
            </a:r>
          </a:p>
          <a:p>
            <a:pPr eaLnBrk="1" hangingPunct="1">
              <a:lnSpc>
                <a:spcPct val="90000"/>
              </a:lnSpc>
              <a:buFont typeface="Wingdings" pitchFamily="2" charset="2"/>
              <a:buNone/>
              <a:defRPr/>
            </a:pPr>
            <a:r>
              <a:rPr lang="en-US" altLang="zh-CN" sz="2800" b="1" smtClean="0">
                <a:latin typeface="Times New Roman" pitchFamily="18" charset="0"/>
              </a:rPr>
              <a:t>2</a:t>
            </a:r>
            <a:r>
              <a:rPr lang="zh-CN" altLang="en-US" sz="2800" b="1" smtClean="0">
                <a:latin typeface="Times New Roman" pitchFamily="18" charset="0"/>
              </a:rPr>
              <a:t>）逆时针旋转</a:t>
            </a:r>
            <a:r>
              <a:rPr lang="en-US" altLang="zh-CN" sz="2800" b="1" smtClean="0">
                <a:latin typeface="Times New Roman" pitchFamily="18" charset="0"/>
              </a:rPr>
              <a:t>60</a:t>
            </a:r>
            <a:r>
              <a:rPr lang="en-US" altLang="zh-CN" sz="2800" b="1" smtClean="0">
                <a:latin typeface="Times New Roman" pitchFamily="18" charset="0"/>
                <a:cs typeface="Tahoma" pitchFamily="34" charset="0"/>
              </a:rPr>
              <a:t>°</a:t>
            </a:r>
            <a:r>
              <a:rPr lang="zh-CN" altLang="en-US" sz="2800" b="1" smtClean="0">
                <a:latin typeface="Times New Roman" pitchFamily="18" charset="0"/>
                <a:cs typeface="Tahoma" pitchFamily="34" charset="0"/>
              </a:rPr>
              <a:t>后</a:t>
            </a:r>
          </a:p>
          <a:p>
            <a:pPr eaLnBrk="1" hangingPunct="1">
              <a:lnSpc>
                <a:spcPct val="90000"/>
              </a:lnSpc>
              <a:buFont typeface="Wingdings" pitchFamily="2" charset="2"/>
              <a:buNone/>
              <a:defRPr/>
            </a:pPr>
            <a:r>
              <a:rPr lang="zh-CN" altLang="en-US" sz="2800" b="1" smtClean="0">
                <a:latin typeface="Times New Roman" pitchFamily="18" charset="0"/>
                <a:cs typeface="Tahoma" pitchFamily="34" charset="0"/>
              </a:rPr>
              <a:t>再向前行进</a:t>
            </a:r>
            <a:r>
              <a:rPr lang="en-US" altLang="zh-CN" sz="2800" b="1" i="1" smtClean="0">
                <a:effectLst>
                  <a:outerShdw blurRad="38100" dist="38100" dir="2700000" algn="tl">
                    <a:srgbClr val="FFFFFF"/>
                  </a:outerShdw>
                </a:effectLst>
                <a:latin typeface="Times New Roman" pitchFamily="18" charset="0"/>
                <a:cs typeface="Tahoma" pitchFamily="34" charset="0"/>
              </a:rPr>
              <a:t>j</a:t>
            </a:r>
            <a:r>
              <a:rPr lang="zh-CN" altLang="en-US" sz="2800" b="1" smtClean="0">
                <a:latin typeface="Times New Roman" pitchFamily="18" charset="0"/>
                <a:cs typeface="Tahoma" pitchFamily="34" charset="0"/>
              </a:rPr>
              <a:t>个小区。</a:t>
            </a:r>
          </a:p>
          <a:p>
            <a:pPr eaLnBrk="1" hangingPunct="1">
              <a:lnSpc>
                <a:spcPct val="90000"/>
              </a:lnSpc>
              <a:buFont typeface="Wingdings" pitchFamily="2" charset="2"/>
              <a:buNone/>
              <a:defRPr/>
            </a:pPr>
            <a:r>
              <a:rPr lang="zh-CN" altLang="en-US" sz="2800" b="1" smtClean="0">
                <a:latin typeface="Times New Roman" pitchFamily="18" charset="0"/>
                <a:cs typeface="Tahoma" pitchFamily="34" charset="0"/>
              </a:rPr>
              <a:t>所到达的小区可以与原</a:t>
            </a:r>
          </a:p>
          <a:p>
            <a:pPr eaLnBrk="1" hangingPunct="1">
              <a:lnSpc>
                <a:spcPct val="90000"/>
              </a:lnSpc>
              <a:buFont typeface="Wingdings" pitchFamily="2" charset="2"/>
              <a:buNone/>
              <a:defRPr/>
            </a:pPr>
            <a:r>
              <a:rPr lang="zh-CN" altLang="en-US" sz="2800" b="1" smtClean="0">
                <a:latin typeface="Times New Roman" pitchFamily="18" charset="0"/>
                <a:cs typeface="Tahoma" pitchFamily="34" charset="0"/>
              </a:rPr>
              <a:t>始小区使用相同的频道</a:t>
            </a:r>
          </a:p>
          <a:p>
            <a:pPr eaLnBrk="1" hangingPunct="1">
              <a:lnSpc>
                <a:spcPct val="90000"/>
              </a:lnSpc>
              <a:buFont typeface="Wingdings" pitchFamily="2" charset="2"/>
              <a:buNone/>
              <a:defRPr/>
            </a:pPr>
            <a:r>
              <a:rPr lang="zh-CN" altLang="en-US" sz="2800" b="1" smtClean="0">
                <a:latin typeface="Times New Roman" pitchFamily="18" charset="0"/>
                <a:cs typeface="Tahoma" pitchFamily="34" charset="0"/>
              </a:rPr>
              <a:t>组。</a:t>
            </a:r>
          </a:p>
        </p:txBody>
      </p:sp>
      <p:graphicFrame>
        <p:nvGraphicFramePr>
          <p:cNvPr id="44060" name="Object 28"/>
          <p:cNvGraphicFramePr>
            <a:graphicFrameLocks noChangeAspect="1"/>
          </p:cNvGraphicFramePr>
          <p:nvPr>
            <p:ph sz="quarter" idx="4294967295"/>
          </p:nvPr>
        </p:nvGraphicFramePr>
        <p:xfrm>
          <a:off x="7239000" y="2057400"/>
          <a:ext cx="1071563" cy="931863"/>
        </p:xfrm>
        <a:graphic>
          <a:graphicData uri="http://schemas.openxmlformats.org/presentationml/2006/ole">
            <p:oleObj spid="_x0000_s4098" name="Visio" r:id="rId4" imgW="1070852" imgH="931590" progId="Visio.Drawing.11">
              <p:embed/>
            </p:oleObj>
          </a:graphicData>
        </a:graphic>
      </p:graphicFrame>
      <p:graphicFrame>
        <p:nvGraphicFramePr>
          <p:cNvPr id="44062" name="Object 30"/>
          <p:cNvGraphicFramePr>
            <a:graphicFrameLocks noChangeAspect="1"/>
          </p:cNvGraphicFramePr>
          <p:nvPr>
            <p:ph sz="quarter" idx="4294967295"/>
          </p:nvPr>
        </p:nvGraphicFramePr>
        <p:xfrm>
          <a:off x="4953000" y="5257800"/>
          <a:ext cx="1071563" cy="931863"/>
        </p:xfrm>
        <a:graphic>
          <a:graphicData uri="http://schemas.openxmlformats.org/presentationml/2006/ole">
            <p:oleObj spid="_x0000_s4099" name="Visio" r:id="rId5" imgW="1070852" imgH="931590" progId="Visio.Drawing.11">
              <p:embed/>
            </p:oleObj>
          </a:graphicData>
        </a:graphic>
      </p:graphicFrame>
      <p:graphicFrame>
        <p:nvGraphicFramePr>
          <p:cNvPr id="44068" name="Object 36"/>
          <p:cNvGraphicFramePr>
            <a:graphicFrameLocks noChangeAspect="1"/>
          </p:cNvGraphicFramePr>
          <p:nvPr/>
        </p:nvGraphicFramePr>
        <p:xfrm>
          <a:off x="7239000" y="2971800"/>
          <a:ext cx="1071563" cy="931863"/>
        </p:xfrm>
        <a:graphic>
          <a:graphicData uri="http://schemas.openxmlformats.org/presentationml/2006/ole">
            <p:oleObj spid="_x0000_s4100" name="Visio" r:id="rId6" imgW="1073862" imgH="934603" progId="Visio.Drawing.11">
              <p:embed/>
            </p:oleObj>
          </a:graphicData>
        </a:graphic>
      </p:graphicFrame>
      <p:graphicFrame>
        <p:nvGraphicFramePr>
          <p:cNvPr id="44069" name="Object 37"/>
          <p:cNvGraphicFramePr>
            <a:graphicFrameLocks noChangeAspect="1"/>
          </p:cNvGraphicFramePr>
          <p:nvPr/>
        </p:nvGraphicFramePr>
        <p:xfrm>
          <a:off x="7239000" y="3886200"/>
          <a:ext cx="1071563" cy="931863"/>
        </p:xfrm>
        <a:graphic>
          <a:graphicData uri="http://schemas.openxmlformats.org/presentationml/2006/ole">
            <p:oleObj spid="_x0000_s4101" name="Visio" r:id="rId7" imgW="1073862" imgH="934603" progId="Visio.Drawing.11">
              <p:embed/>
            </p:oleObj>
          </a:graphicData>
        </a:graphic>
      </p:graphicFrame>
      <p:graphicFrame>
        <p:nvGraphicFramePr>
          <p:cNvPr id="44070" name="Object 38"/>
          <p:cNvGraphicFramePr>
            <a:graphicFrameLocks noChangeAspect="1"/>
          </p:cNvGraphicFramePr>
          <p:nvPr/>
        </p:nvGraphicFramePr>
        <p:xfrm>
          <a:off x="6477000" y="4343400"/>
          <a:ext cx="1071563" cy="931863"/>
        </p:xfrm>
        <a:graphic>
          <a:graphicData uri="http://schemas.openxmlformats.org/presentationml/2006/ole">
            <p:oleObj spid="_x0000_s4102" name="Visio" r:id="rId8" imgW="1073862" imgH="934603" progId="Visio.Drawing.11">
              <p:embed/>
            </p:oleObj>
          </a:graphicData>
        </a:graphic>
      </p:graphicFrame>
      <p:graphicFrame>
        <p:nvGraphicFramePr>
          <p:cNvPr id="44071" name="Object 39"/>
          <p:cNvGraphicFramePr>
            <a:graphicFrameLocks noChangeAspect="1"/>
          </p:cNvGraphicFramePr>
          <p:nvPr/>
        </p:nvGraphicFramePr>
        <p:xfrm>
          <a:off x="5715000" y="4800600"/>
          <a:ext cx="1071563" cy="931863"/>
        </p:xfrm>
        <a:graphic>
          <a:graphicData uri="http://schemas.openxmlformats.org/presentationml/2006/ole">
            <p:oleObj spid="_x0000_s4103" name="Visio" r:id="rId9" imgW="1073862" imgH="934603" progId="Visio.Drawing.11">
              <p:embed/>
            </p:oleObj>
          </a:graphicData>
        </a:graphic>
      </p:graphicFrame>
      <p:sp>
        <p:nvSpPr>
          <p:cNvPr id="4117" name="Text Box 41"/>
          <p:cNvSpPr txBox="1">
            <a:spLocks noChangeArrowheads="1"/>
          </p:cNvSpPr>
          <p:nvPr/>
        </p:nvSpPr>
        <p:spPr bwMode="auto">
          <a:xfrm>
            <a:off x="6858000" y="6324600"/>
            <a:ext cx="2286000" cy="396875"/>
          </a:xfrm>
          <a:prstGeom prst="rect">
            <a:avLst/>
          </a:prstGeom>
          <a:noFill/>
          <a:ln w="9525">
            <a:noFill/>
            <a:miter lim="800000"/>
            <a:headEnd/>
            <a:tailEnd/>
          </a:ln>
        </p:spPr>
        <p:txBody>
          <a:bodyPr>
            <a:spAutoFit/>
          </a:bodyPr>
          <a:lstStyle/>
          <a:p>
            <a:pPr>
              <a:spcBef>
                <a:spcPct val="50000"/>
              </a:spcBef>
            </a:pPr>
            <a:r>
              <a:rPr lang="en-US" altLang="zh-CN" sz="2000" b="1">
                <a:latin typeface="Times New Roman" pitchFamily="18" charset="0"/>
              </a:rPr>
              <a:t>[</a:t>
            </a:r>
            <a:r>
              <a:rPr lang="en-US" altLang="zh-CN" sz="2000" b="1" i="1">
                <a:latin typeface="Times New Roman" pitchFamily="18" charset="0"/>
              </a:rPr>
              <a:t>i</a:t>
            </a:r>
            <a:r>
              <a:rPr lang="en-US" altLang="zh-CN" sz="2000" b="1">
                <a:latin typeface="Times New Roman" pitchFamily="18" charset="0"/>
              </a:rPr>
              <a:t>=3</a:t>
            </a:r>
            <a:r>
              <a:rPr lang="zh-CN" altLang="en-US" sz="2000" b="1">
                <a:latin typeface="Times New Roman" pitchFamily="18" charset="0"/>
              </a:rPr>
              <a:t>，</a:t>
            </a:r>
            <a:r>
              <a:rPr lang="en-US" altLang="zh-CN" sz="2000" b="1" i="1">
                <a:latin typeface="Times New Roman" pitchFamily="18" charset="0"/>
              </a:rPr>
              <a:t>j</a:t>
            </a:r>
            <a:r>
              <a:rPr lang="en-US" altLang="zh-CN" sz="2000" b="1">
                <a:latin typeface="Times New Roman" pitchFamily="18" charset="0"/>
              </a:rPr>
              <a:t>=2</a:t>
            </a:r>
            <a:r>
              <a:rPr lang="zh-CN" altLang="en-US" sz="2000" b="1">
                <a:latin typeface="Times New Roman" pitchFamily="18" charset="0"/>
              </a:rPr>
              <a:t>的情形</a:t>
            </a:r>
            <a:r>
              <a:rPr lang="en-US" altLang="zh-CN" sz="2000" b="1">
                <a:latin typeface="Times New Roman" pitchFamily="18" charset="0"/>
              </a:rPr>
              <a:t>]</a:t>
            </a:r>
          </a:p>
        </p:txBody>
      </p:sp>
      <p:graphicFrame>
        <p:nvGraphicFramePr>
          <p:cNvPr id="4104" name="Object 44"/>
          <p:cNvGraphicFramePr>
            <a:graphicFrameLocks noChangeAspect="1"/>
          </p:cNvGraphicFramePr>
          <p:nvPr/>
        </p:nvGraphicFramePr>
        <p:xfrm>
          <a:off x="4953000" y="3429000"/>
          <a:ext cx="1071563" cy="931863"/>
        </p:xfrm>
        <a:graphic>
          <a:graphicData uri="http://schemas.openxmlformats.org/presentationml/2006/ole">
            <p:oleObj spid="_x0000_s4104" name="Visio" r:id="rId10" imgW="1073862" imgH="934603" progId="Visio.Drawing.11">
              <p:embed/>
            </p:oleObj>
          </a:graphicData>
        </a:graphic>
      </p:graphicFrame>
      <p:graphicFrame>
        <p:nvGraphicFramePr>
          <p:cNvPr id="4105" name="Object 46"/>
          <p:cNvGraphicFramePr>
            <a:graphicFrameLocks noChangeAspect="1"/>
          </p:cNvGraphicFramePr>
          <p:nvPr/>
        </p:nvGraphicFramePr>
        <p:xfrm>
          <a:off x="5715000" y="2971800"/>
          <a:ext cx="1071563" cy="931863"/>
        </p:xfrm>
        <a:graphic>
          <a:graphicData uri="http://schemas.openxmlformats.org/presentationml/2006/ole">
            <p:oleObj spid="_x0000_s4105" name="Visio" r:id="rId11" imgW="1073862" imgH="934603" progId="Visio.Drawing.11">
              <p:embed/>
            </p:oleObj>
          </a:graphicData>
        </a:graphic>
      </p:graphicFrame>
      <p:graphicFrame>
        <p:nvGraphicFramePr>
          <p:cNvPr id="4106" name="Object 47"/>
          <p:cNvGraphicFramePr>
            <a:graphicFrameLocks noChangeAspect="1"/>
          </p:cNvGraphicFramePr>
          <p:nvPr/>
        </p:nvGraphicFramePr>
        <p:xfrm>
          <a:off x="4953000" y="4343400"/>
          <a:ext cx="1071563" cy="931863"/>
        </p:xfrm>
        <a:graphic>
          <a:graphicData uri="http://schemas.openxmlformats.org/presentationml/2006/ole">
            <p:oleObj spid="_x0000_s4106" name="Visio" r:id="rId12" imgW="1073862" imgH="934603" progId="Visio.Drawing.11">
              <p:embed/>
            </p:oleObj>
          </a:graphicData>
        </a:graphic>
      </p:graphicFrame>
      <p:graphicFrame>
        <p:nvGraphicFramePr>
          <p:cNvPr id="4107" name="Object 48"/>
          <p:cNvGraphicFramePr>
            <a:graphicFrameLocks noChangeAspect="1"/>
          </p:cNvGraphicFramePr>
          <p:nvPr/>
        </p:nvGraphicFramePr>
        <p:xfrm>
          <a:off x="5715000" y="3886200"/>
          <a:ext cx="1071563" cy="931863"/>
        </p:xfrm>
        <a:graphic>
          <a:graphicData uri="http://schemas.openxmlformats.org/presentationml/2006/ole">
            <p:oleObj spid="_x0000_s4107" name="Visio" r:id="rId13" imgW="1073862" imgH="934603" progId="Visio.Drawing.11">
              <p:embed/>
            </p:oleObj>
          </a:graphicData>
        </a:graphic>
      </p:graphicFrame>
      <p:graphicFrame>
        <p:nvGraphicFramePr>
          <p:cNvPr id="4108" name="Object 49"/>
          <p:cNvGraphicFramePr>
            <a:graphicFrameLocks noChangeAspect="1"/>
          </p:cNvGraphicFramePr>
          <p:nvPr/>
        </p:nvGraphicFramePr>
        <p:xfrm>
          <a:off x="6477000" y="3429000"/>
          <a:ext cx="1071563" cy="931863"/>
        </p:xfrm>
        <a:graphic>
          <a:graphicData uri="http://schemas.openxmlformats.org/presentationml/2006/ole">
            <p:oleObj spid="_x0000_s4108" name="Visio" r:id="rId14" imgW="1073862" imgH="934603" progId="Visio.Drawing.11">
              <p:embed/>
            </p:oleObj>
          </a:graphicData>
        </a:graphic>
      </p:graphicFrame>
      <p:graphicFrame>
        <p:nvGraphicFramePr>
          <p:cNvPr id="4109" name="Object 50"/>
          <p:cNvGraphicFramePr>
            <a:graphicFrameLocks noChangeAspect="1"/>
          </p:cNvGraphicFramePr>
          <p:nvPr/>
        </p:nvGraphicFramePr>
        <p:xfrm>
          <a:off x="6477000" y="2514600"/>
          <a:ext cx="1071563" cy="931863"/>
        </p:xfrm>
        <a:graphic>
          <a:graphicData uri="http://schemas.openxmlformats.org/presentationml/2006/ole">
            <p:oleObj spid="_x0000_s4109" name="Visio" r:id="rId15" imgW="1073862" imgH="934603" progId="Visio.Drawing.11">
              <p:embed/>
            </p:oleObj>
          </a:graphicData>
        </a:graphic>
      </p:graphicFrame>
      <p:graphicFrame>
        <p:nvGraphicFramePr>
          <p:cNvPr id="4110" name="Object 51"/>
          <p:cNvGraphicFramePr>
            <a:graphicFrameLocks noChangeAspect="1"/>
          </p:cNvGraphicFramePr>
          <p:nvPr/>
        </p:nvGraphicFramePr>
        <p:xfrm>
          <a:off x="7239000" y="4800600"/>
          <a:ext cx="1071563" cy="931863"/>
        </p:xfrm>
        <a:graphic>
          <a:graphicData uri="http://schemas.openxmlformats.org/presentationml/2006/ole">
            <p:oleObj spid="_x0000_s4110" name="Visio" r:id="rId16" imgW="1073862" imgH="934603" progId="Visio.Drawing.11">
              <p:embed/>
            </p:oleObj>
          </a:graphicData>
        </a:graphic>
      </p:graphicFrame>
      <p:graphicFrame>
        <p:nvGraphicFramePr>
          <p:cNvPr id="4111" name="Object 52"/>
          <p:cNvGraphicFramePr>
            <a:graphicFrameLocks noChangeAspect="1"/>
          </p:cNvGraphicFramePr>
          <p:nvPr/>
        </p:nvGraphicFramePr>
        <p:xfrm>
          <a:off x="4953000" y="2514600"/>
          <a:ext cx="1071563" cy="931863"/>
        </p:xfrm>
        <a:graphic>
          <a:graphicData uri="http://schemas.openxmlformats.org/presentationml/2006/ole">
            <p:oleObj spid="_x0000_s4111" name="Visio" r:id="rId17" imgW="1073862" imgH="934603" progId="Visio.Drawing.11">
              <p:embed/>
            </p:oleObj>
          </a:graphicData>
        </a:graphic>
      </p:graphicFrame>
      <p:graphicFrame>
        <p:nvGraphicFramePr>
          <p:cNvPr id="4112" name="Object 53"/>
          <p:cNvGraphicFramePr>
            <a:graphicFrameLocks noChangeAspect="1"/>
          </p:cNvGraphicFramePr>
          <p:nvPr/>
        </p:nvGraphicFramePr>
        <p:xfrm>
          <a:off x="5715000" y="2057400"/>
          <a:ext cx="1071563" cy="931863"/>
        </p:xfrm>
        <a:graphic>
          <a:graphicData uri="http://schemas.openxmlformats.org/presentationml/2006/ole">
            <p:oleObj spid="_x0000_s4112" name="Visio" r:id="rId18" imgW="1073862" imgH="934603" progId="Visio.Drawing.11">
              <p:embed/>
            </p:oleObj>
          </a:graphicData>
        </a:graphic>
      </p:graphicFrame>
      <p:graphicFrame>
        <p:nvGraphicFramePr>
          <p:cNvPr id="4113" name="Object 54"/>
          <p:cNvGraphicFramePr>
            <a:graphicFrameLocks noChangeAspect="1"/>
          </p:cNvGraphicFramePr>
          <p:nvPr/>
        </p:nvGraphicFramePr>
        <p:xfrm>
          <a:off x="5715000" y="5715000"/>
          <a:ext cx="1071563" cy="931863"/>
        </p:xfrm>
        <a:graphic>
          <a:graphicData uri="http://schemas.openxmlformats.org/presentationml/2006/ole">
            <p:oleObj spid="_x0000_s4113" name="Visio" r:id="rId19" imgW="1073862" imgH="934603" progId="Visio.Drawing.11">
              <p:embed/>
            </p:oleObj>
          </a:graphicData>
        </a:graphic>
      </p:graphicFrame>
      <p:graphicFrame>
        <p:nvGraphicFramePr>
          <p:cNvPr id="4114" name="Object 55"/>
          <p:cNvGraphicFramePr>
            <a:graphicFrameLocks noChangeAspect="1"/>
          </p:cNvGraphicFramePr>
          <p:nvPr/>
        </p:nvGraphicFramePr>
        <p:xfrm>
          <a:off x="6477000" y="5257800"/>
          <a:ext cx="1071563" cy="931863"/>
        </p:xfrm>
        <a:graphic>
          <a:graphicData uri="http://schemas.openxmlformats.org/presentationml/2006/ole">
            <p:oleObj spid="_x0000_s4114" name="Visio" r:id="rId20" imgW="1073862" imgH="934603"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000" tmFilter="0, 0; .2, .5; .8, .5; 1, 0"/>
                                        <p:tgtEl>
                                          <p:spTgt spid="44062"/>
                                        </p:tgtEl>
                                      </p:cBhvr>
                                    </p:animEffect>
                                    <p:animScale>
                                      <p:cBhvr>
                                        <p:cTn id="7" dur="500" autoRev="1" fill="hold"/>
                                        <p:tgtEl>
                                          <p:spTgt spid="4406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5" presetClass="emph" presetSubtype="0" fill="hold" nodeType="clickEffect">
                                  <p:stCondLst>
                                    <p:cond delay="0"/>
                                  </p:stCondLst>
                                  <p:childTnLst>
                                    <p:anim calcmode="discrete" valueType="str">
                                      <p:cBhvr>
                                        <p:cTn id="11" dur="1000" fill="hold"/>
                                        <p:tgtEl>
                                          <p:spTgt spid="44071"/>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35" presetClass="emph" presetSubtype="0" fill="hold" nodeType="clickEffect">
                                  <p:stCondLst>
                                    <p:cond delay="0"/>
                                  </p:stCondLst>
                                  <p:childTnLst>
                                    <p:anim calcmode="discrete" valueType="str">
                                      <p:cBhvr>
                                        <p:cTn id="15" dur="1000" fill="hold"/>
                                        <p:tgtEl>
                                          <p:spTgt spid="44070"/>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32" presetClass="emph" presetSubtype="0" fill="hold" nodeType="clickEffect">
                                  <p:stCondLst>
                                    <p:cond delay="0"/>
                                  </p:stCondLst>
                                  <p:childTnLst>
                                    <p:animClr clrSpc="rgb" dir="cw">
                                      <p:cBhvr override="childStyle">
                                        <p:cTn id="19" dur="100" fill="hold"/>
                                        <p:tgtEl>
                                          <p:spTgt spid="44069"/>
                                        </p:tgtEl>
                                        <p:attrNameLst>
                                          <p:attrName>style.color</p:attrName>
                                        </p:attrNameLst>
                                      </p:cBhvr>
                                      <p:to>
                                        <a:srgbClr val="00CC66"/>
                                      </p:to>
                                    </p:animClr>
                                    <p:animClr clrSpc="rgb" dir="cw">
                                      <p:cBhvr>
                                        <p:cTn id="20" dur="100" fill="hold"/>
                                        <p:tgtEl>
                                          <p:spTgt spid="44069"/>
                                        </p:tgtEl>
                                        <p:attrNameLst>
                                          <p:attrName>fillcolor</p:attrName>
                                        </p:attrNameLst>
                                      </p:cBhvr>
                                      <p:to>
                                        <a:srgbClr val="00CC66"/>
                                      </p:to>
                                    </p:animClr>
                                    <p:set>
                                      <p:cBhvr>
                                        <p:cTn id="21" dur="100" fill="hold"/>
                                        <p:tgtEl>
                                          <p:spTgt spid="44069"/>
                                        </p:tgtEl>
                                        <p:attrNameLst>
                                          <p:attrName>fill.type</p:attrName>
                                        </p:attrNameLst>
                                      </p:cBhvr>
                                      <p:to>
                                        <p:strVal val="solid"/>
                                      </p:to>
                                    </p:set>
                                    <p:set>
                                      <p:cBhvr>
                                        <p:cTn id="22" dur="100" fill="hold"/>
                                        <p:tgtEl>
                                          <p:spTgt spid="44069"/>
                                        </p:tgtEl>
                                        <p:attrNameLst>
                                          <p:attrName>fill.on</p:attrName>
                                        </p:attrNameLst>
                                      </p:cBhvr>
                                      <p:to>
                                        <p:strVal val="true"/>
                                      </p:to>
                                    </p:set>
                                    <p:animRot by="120000">
                                      <p:cBhvr>
                                        <p:cTn id="23" dur="100" fill="hold">
                                          <p:stCondLst>
                                            <p:cond delay="0"/>
                                          </p:stCondLst>
                                        </p:cTn>
                                        <p:tgtEl>
                                          <p:spTgt spid="44069"/>
                                        </p:tgtEl>
                                        <p:attrNameLst>
                                          <p:attrName>r</p:attrName>
                                        </p:attrNameLst>
                                      </p:cBhvr>
                                    </p:animRot>
                                    <p:animRot by="-240000">
                                      <p:cBhvr>
                                        <p:cTn id="24" dur="200" fill="hold">
                                          <p:stCondLst>
                                            <p:cond delay="200"/>
                                          </p:stCondLst>
                                        </p:cTn>
                                        <p:tgtEl>
                                          <p:spTgt spid="44069"/>
                                        </p:tgtEl>
                                        <p:attrNameLst>
                                          <p:attrName>r</p:attrName>
                                        </p:attrNameLst>
                                      </p:cBhvr>
                                    </p:animRot>
                                    <p:animRot by="240000">
                                      <p:cBhvr>
                                        <p:cTn id="25" dur="200" fill="hold">
                                          <p:stCondLst>
                                            <p:cond delay="400"/>
                                          </p:stCondLst>
                                        </p:cTn>
                                        <p:tgtEl>
                                          <p:spTgt spid="44069"/>
                                        </p:tgtEl>
                                        <p:attrNameLst>
                                          <p:attrName>r</p:attrName>
                                        </p:attrNameLst>
                                      </p:cBhvr>
                                    </p:animRot>
                                    <p:animRot by="-240000">
                                      <p:cBhvr>
                                        <p:cTn id="26" dur="200" fill="hold">
                                          <p:stCondLst>
                                            <p:cond delay="600"/>
                                          </p:stCondLst>
                                        </p:cTn>
                                        <p:tgtEl>
                                          <p:spTgt spid="44069"/>
                                        </p:tgtEl>
                                        <p:attrNameLst>
                                          <p:attrName>r</p:attrName>
                                        </p:attrNameLst>
                                      </p:cBhvr>
                                    </p:animRot>
                                    <p:animRot by="120000">
                                      <p:cBhvr>
                                        <p:cTn id="27" dur="200" fill="hold">
                                          <p:stCondLst>
                                            <p:cond delay="800"/>
                                          </p:stCondLst>
                                        </p:cTn>
                                        <p:tgtEl>
                                          <p:spTgt spid="44069"/>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35" presetClass="emph" presetSubtype="0" fill="hold" nodeType="clickEffect">
                                  <p:stCondLst>
                                    <p:cond delay="0"/>
                                  </p:stCondLst>
                                  <p:childTnLst>
                                    <p:anim calcmode="discrete" valueType="str">
                                      <p:cBhvr>
                                        <p:cTn id="31" dur="1000" fill="hold"/>
                                        <p:tgtEl>
                                          <p:spTgt spid="44068"/>
                                        </p:tgtEl>
                                        <p:attrNameLst>
                                          <p:attrName>style.visibility</p:attrName>
                                        </p:attrNameLst>
                                      </p:cBhvr>
                                      <p:tavLst>
                                        <p:tav tm="0">
                                          <p:val>
                                            <p:strVal val="hidden"/>
                                          </p:val>
                                        </p:tav>
                                        <p:tav tm="50000">
                                          <p:val>
                                            <p:strVal val="visible"/>
                                          </p:val>
                                        </p:tav>
                                      </p:tavLst>
                                    </p:anim>
                                  </p:childTnLst>
                                </p:cTn>
                              </p:par>
                            </p:childTnLst>
                          </p:cTn>
                        </p:par>
                      </p:childTnLst>
                    </p:cTn>
                  </p:par>
                  <p:par>
                    <p:cTn id="32" fill="hold">
                      <p:stCondLst>
                        <p:cond delay="indefinite"/>
                      </p:stCondLst>
                      <p:childTnLst>
                        <p:par>
                          <p:cTn id="33" fill="hold">
                            <p:stCondLst>
                              <p:cond delay="0"/>
                            </p:stCondLst>
                            <p:childTnLst>
                              <p:par>
                                <p:cTn id="34" presetID="26" presetClass="emph" presetSubtype="0" fill="hold" nodeType="clickEffect">
                                  <p:stCondLst>
                                    <p:cond delay="0"/>
                                  </p:stCondLst>
                                  <p:childTnLst>
                                    <p:animEffect transition="out" filter="fade">
                                      <p:cBhvr>
                                        <p:cTn id="35" dur="1000" tmFilter="0, 0; .2, .5; .8, .5; 1, 0"/>
                                        <p:tgtEl>
                                          <p:spTgt spid="44060"/>
                                        </p:tgtEl>
                                      </p:cBhvr>
                                    </p:animEffect>
                                    <p:animScale>
                                      <p:cBhvr>
                                        <p:cTn id="36" dur="500" autoRev="1" fill="hold"/>
                                        <p:tgtEl>
                                          <p:spTgt spid="4406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idx="4294967295"/>
          </p:nvPr>
        </p:nvSpPr>
        <p:spPr>
          <a:xfrm>
            <a:off x="990600" y="1676400"/>
            <a:ext cx="7772400" cy="1462088"/>
          </a:xfrm>
        </p:spPr>
        <p:txBody>
          <a:bodyPr/>
          <a:lstStyle/>
          <a:p>
            <a:pPr eaLnBrk="1" hangingPunct="1">
              <a:defRPr/>
            </a:pPr>
            <a:r>
              <a:rPr lang="zh-CN" altLang="en-US" sz="4000" b="1" dirty="0" smtClean="0">
                <a:effectLst>
                  <a:outerShdw blurRad="38100" dist="38100" dir="2700000" algn="tl">
                    <a:srgbClr val="000000">
                      <a:alpha val="43137"/>
                    </a:srgbClr>
                  </a:outerShdw>
                </a:effectLst>
                <a:latin typeface="Times New Roman" pitchFamily="18" charset="0"/>
              </a:rPr>
              <a:t>第</a:t>
            </a:r>
            <a:r>
              <a:rPr lang="en-US" altLang="zh-CN" sz="4000" b="1" dirty="0" smtClean="0">
                <a:effectLst>
                  <a:outerShdw blurRad="38100" dist="38100" dir="2700000" algn="tl">
                    <a:srgbClr val="000000">
                      <a:alpha val="43137"/>
                    </a:srgbClr>
                  </a:outerShdw>
                </a:effectLst>
                <a:latin typeface="Times New Roman" pitchFamily="18" charset="0"/>
              </a:rPr>
              <a:t>3</a:t>
            </a:r>
            <a:r>
              <a:rPr lang="zh-CN" altLang="en-US" sz="4000" b="1" dirty="0" smtClean="0">
                <a:effectLst>
                  <a:outerShdw blurRad="38100" dist="38100" dir="2700000" algn="tl">
                    <a:srgbClr val="000000">
                      <a:alpha val="43137"/>
                    </a:srgbClr>
                  </a:outerShdw>
                </a:effectLst>
                <a:latin typeface="Times New Roman" pitchFamily="18" charset="0"/>
              </a:rPr>
              <a:t>章 蜂窝的概念：系统设计基础</a:t>
            </a:r>
          </a:p>
        </p:txBody>
      </p:sp>
      <p:sp>
        <p:nvSpPr>
          <p:cNvPr id="23555" name="Rectangle 3"/>
          <p:cNvSpPr>
            <a:spLocks noGrp="1" noChangeArrowheads="1"/>
          </p:cNvSpPr>
          <p:nvPr>
            <p:ph type="subTitle" idx="4294967295"/>
          </p:nvPr>
        </p:nvSpPr>
        <p:spPr>
          <a:xfrm>
            <a:off x="1371600" y="3886200"/>
            <a:ext cx="6400800" cy="1752600"/>
          </a:xfrm>
        </p:spPr>
        <p:txBody>
          <a:bodyPr/>
          <a:lstStyle/>
          <a:p>
            <a:pPr marL="0" indent="0" algn="ctr" eaLnBrk="1" hangingPunct="1">
              <a:buFont typeface="Wingdings" pitchFamily="2" charset="2"/>
              <a:buNone/>
              <a:defRPr/>
            </a:pPr>
            <a:r>
              <a:rPr lang="en-US" altLang="zh-CN" b="1" smtClean="0">
                <a:effectLst>
                  <a:outerShdw blurRad="38100" dist="38100" dir="2700000" algn="tl">
                    <a:srgbClr val="C0C0C0"/>
                  </a:outerShdw>
                </a:effectLst>
                <a:latin typeface="Times New Roman" pitchFamily="18" charset="0"/>
              </a:rPr>
              <a:t>I</a:t>
            </a:r>
          </a:p>
          <a:p>
            <a:pPr marL="0" indent="0" algn="ctr" eaLnBrk="1" hangingPunct="1">
              <a:buFont typeface="Wingdings" pitchFamily="2" charset="2"/>
              <a:buNone/>
              <a:defRPr/>
            </a:pPr>
            <a:r>
              <a:rPr lang="zh-CN" altLang="en-US" b="1" smtClean="0">
                <a:effectLst>
                  <a:outerShdw blurRad="38100" dist="38100" dir="2700000" algn="tl">
                    <a:srgbClr val="C0C0C0"/>
                  </a:outerShdw>
                </a:effectLst>
              </a:rPr>
              <a:t> 蜂窝系统的几何学</a:t>
            </a:r>
          </a:p>
          <a:p>
            <a:pPr marL="0" indent="0" algn="ctr" eaLnBrk="1" hangingPunct="1">
              <a:buFont typeface="Wingdings" pitchFamily="2" charset="2"/>
              <a:buNone/>
              <a:defRPr/>
            </a:pPr>
            <a:endParaRPr lang="en-US" altLang="zh-CN"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8"/>
          <p:cNvSpPr>
            <a:spLocks noGrp="1" noChangeArrowheads="1"/>
          </p:cNvSpPr>
          <p:nvPr>
            <p:ph type="title" idx="4294967295"/>
          </p:nvPr>
        </p:nvSpPr>
        <p:spPr/>
        <p:txBody>
          <a:bodyPr/>
          <a:lstStyle/>
          <a:p>
            <a:pPr eaLnBrk="1" hangingPunct="1"/>
            <a:endParaRPr lang="zh-CN" altLang="zh-CN" smtClean="0"/>
          </a:p>
        </p:txBody>
      </p:sp>
      <p:sp>
        <p:nvSpPr>
          <p:cNvPr id="5126" name="Rectangle 3"/>
          <p:cNvSpPr>
            <a:spLocks noGrp="1" noChangeArrowheads="1"/>
          </p:cNvSpPr>
          <p:nvPr>
            <p:ph type="body" sz="half" idx="4294967295"/>
          </p:nvPr>
        </p:nvSpPr>
        <p:spPr>
          <a:xfrm>
            <a:off x="914400" y="2057400"/>
            <a:ext cx="7427913" cy="4114800"/>
          </a:xfrm>
        </p:spPr>
        <p:txBody>
          <a:bodyPr/>
          <a:lstStyle/>
          <a:p>
            <a:pPr eaLnBrk="1" hangingPunct="1">
              <a:buFont typeface="Wingdings" pitchFamily="2" charset="2"/>
              <a:buNone/>
              <a:defRPr/>
            </a:pPr>
            <a:r>
              <a:rPr lang="zh-CN" altLang="en-US" sz="2800" b="1" dirty="0" smtClean="0"/>
              <a:t>［</a:t>
            </a:r>
            <a:r>
              <a:rPr lang="zh-CN" altLang="en-US" sz="2800" b="1" dirty="0" smtClean="0">
                <a:effectLst>
                  <a:outerShdw blurRad="38100" dist="38100" dir="2700000" algn="tl">
                    <a:srgbClr val="000000">
                      <a:alpha val="43137"/>
                    </a:srgbClr>
                  </a:outerShdw>
                </a:effectLst>
              </a:rPr>
              <a:t>重要距离</a:t>
            </a:r>
            <a:r>
              <a:rPr lang="en-US" altLang="zh-CN" sz="2800" b="1" dirty="0" smtClean="0">
                <a:effectLst>
                  <a:outerShdw blurRad="38100" dist="38100" dir="2700000" algn="tl">
                    <a:srgbClr val="000000">
                      <a:alpha val="43137"/>
                    </a:srgbClr>
                  </a:outerShdw>
                </a:effectLst>
                <a:latin typeface="Arial" charset="0"/>
              </a:rPr>
              <a:t>——</a:t>
            </a:r>
            <a:r>
              <a:rPr lang="zh-CN" altLang="en-US" sz="2800" b="1" dirty="0" smtClean="0">
                <a:effectLst>
                  <a:outerShdw blurRad="38100" dist="38100" dir="2700000" algn="tl">
                    <a:srgbClr val="000000">
                      <a:alpha val="43137"/>
                    </a:srgbClr>
                  </a:outerShdw>
                </a:effectLst>
              </a:rPr>
              <a:t>相邻小区的中心距</a:t>
            </a:r>
            <a:r>
              <a:rPr lang="zh-CN" altLang="en-US" sz="2800" b="1" dirty="0" smtClean="0"/>
              <a:t>］</a:t>
            </a:r>
          </a:p>
          <a:p>
            <a:pPr eaLnBrk="1" hangingPunct="1">
              <a:buFont typeface="Wingdings" pitchFamily="2" charset="2"/>
              <a:buNone/>
              <a:defRPr/>
            </a:pPr>
            <a:r>
              <a:rPr lang="zh-CN" altLang="en-US" sz="2800" dirty="0" smtClean="0"/>
              <a:t>       </a:t>
            </a:r>
            <a:r>
              <a:rPr lang="zh-CN" altLang="en-US" sz="2800" dirty="0" smtClean="0">
                <a:latin typeface="Arial" charset="0"/>
              </a:rPr>
              <a:t>“</a:t>
            </a:r>
            <a:r>
              <a:rPr lang="zh-CN" altLang="en-US" sz="2800" b="1" dirty="0" smtClean="0">
                <a:solidFill>
                  <a:srgbClr val="FF0000"/>
                </a:solidFill>
                <a:effectLst>
                  <a:outerShdw blurRad="38100" dist="38100" dir="2700000" algn="tl">
                    <a:srgbClr val="000000">
                      <a:alpha val="43137"/>
                    </a:srgbClr>
                  </a:outerShdw>
                </a:effectLst>
              </a:rPr>
              <a:t>向前行进一个小区</a:t>
            </a:r>
            <a:r>
              <a:rPr lang="zh-CN" altLang="en-US" sz="2800" dirty="0" smtClean="0">
                <a:latin typeface="Arial" charset="0"/>
              </a:rPr>
              <a:t>”</a:t>
            </a:r>
            <a:r>
              <a:rPr lang="zh-CN" altLang="en-US" sz="2800" b="1" dirty="0" smtClean="0"/>
              <a:t>指的是从本小区中</a:t>
            </a:r>
          </a:p>
          <a:p>
            <a:pPr eaLnBrk="1" hangingPunct="1">
              <a:buFont typeface="Wingdings" pitchFamily="2" charset="2"/>
              <a:buNone/>
              <a:defRPr/>
            </a:pPr>
            <a:r>
              <a:rPr lang="zh-CN" altLang="en-US" sz="2800" b="1" dirty="0" smtClean="0"/>
              <a:t>心出发沿某边垂线方向前进，直至到达相邻小</a:t>
            </a:r>
          </a:p>
          <a:p>
            <a:pPr eaLnBrk="1" hangingPunct="1">
              <a:buFont typeface="Wingdings" pitchFamily="2" charset="2"/>
              <a:buNone/>
              <a:defRPr/>
            </a:pPr>
            <a:r>
              <a:rPr lang="zh-CN" altLang="en-US" sz="2800" b="1" dirty="0" smtClean="0"/>
              <a:t>区的中心。若小区半径为</a:t>
            </a:r>
            <a:r>
              <a:rPr lang="en-US" altLang="zh-CN" sz="2800" b="1" dirty="0" smtClean="0">
                <a:latin typeface="Times New Roman" pitchFamily="18" charset="0"/>
              </a:rPr>
              <a:t>R</a:t>
            </a:r>
            <a:r>
              <a:rPr lang="zh-CN" altLang="en-US" sz="2800" b="1" dirty="0" smtClean="0"/>
              <a:t>，则行进距离</a:t>
            </a:r>
            <a:r>
              <a:rPr lang="en-US" altLang="zh-CN" sz="2800" b="1" dirty="0" smtClean="0">
                <a:latin typeface="Times New Roman" pitchFamily="18" charset="0"/>
              </a:rPr>
              <a:t>d </a:t>
            </a:r>
          </a:p>
          <a:p>
            <a:pPr eaLnBrk="1" hangingPunct="1">
              <a:buFont typeface="Wingdings" pitchFamily="2" charset="2"/>
              <a:buNone/>
              <a:defRPr/>
            </a:pPr>
            <a:r>
              <a:rPr lang="zh-CN" altLang="en-US" sz="2800" b="1" dirty="0" smtClean="0"/>
              <a:t>（相邻小区的中心距）为：</a:t>
            </a:r>
          </a:p>
          <a:p>
            <a:pPr eaLnBrk="1" hangingPunct="1">
              <a:buFont typeface="Wingdings" pitchFamily="2" charset="2"/>
              <a:buNone/>
              <a:defRPr/>
            </a:pPr>
            <a:r>
              <a:rPr lang="zh-CN" altLang="en-US" sz="2800" b="1" dirty="0" smtClean="0"/>
              <a:t>                   </a:t>
            </a:r>
          </a:p>
        </p:txBody>
      </p:sp>
      <p:sp>
        <p:nvSpPr>
          <p:cNvPr id="5127"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93195" name="Object 11"/>
          <p:cNvGraphicFramePr>
            <a:graphicFrameLocks noChangeAspect="1"/>
          </p:cNvGraphicFramePr>
          <p:nvPr/>
        </p:nvGraphicFramePr>
        <p:xfrm>
          <a:off x="2209800" y="4876800"/>
          <a:ext cx="1612900" cy="546100"/>
        </p:xfrm>
        <a:graphic>
          <a:graphicData uri="http://schemas.openxmlformats.org/presentationml/2006/ole">
            <p:oleObj spid="_x0000_s5122" name="公式" r:id="rId4" imgW="1358640" imgH="406080" progId="Equation.3">
              <p:embed/>
            </p:oleObj>
          </a:graphicData>
        </a:graphic>
      </p:graphicFrame>
      <p:graphicFrame>
        <p:nvGraphicFramePr>
          <p:cNvPr id="5123" name="Object 15"/>
          <p:cNvGraphicFramePr>
            <a:graphicFrameLocks noChangeAspect="1"/>
          </p:cNvGraphicFramePr>
          <p:nvPr>
            <p:ph sz="quarter" idx="4294967295"/>
          </p:nvPr>
        </p:nvGraphicFramePr>
        <p:xfrm>
          <a:off x="6629400" y="4343400"/>
          <a:ext cx="1073150" cy="935038"/>
        </p:xfrm>
        <a:graphic>
          <a:graphicData uri="http://schemas.openxmlformats.org/presentationml/2006/ole">
            <p:oleObj spid="_x0000_s5123" name="Visio" r:id="rId5" imgW="1073862" imgH="934603" progId="Visio.Drawing.11">
              <p:embed/>
            </p:oleObj>
          </a:graphicData>
        </a:graphic>
      </p:graphicFrame>
      <p:graphicFrame>
        <p:nvGraphicFramePr>
          <p:cNvPr id="5124" name="Object 18"/>
          <p:cNvGraphicFramePr>
            <a:graphicFrameLocks noChangeAspect="1"/>
          </p:cNvGraphicFramePr>
          <p:nvPr>
            <p:ph sz="quarter" idx="4294967295"/>
          </p:nvPr>
        </p:nvGraphicFramePr>
        <p:xfrm>
          <a:off x="5867400" y="4800600"/>
          <a:ext cx="1073150" cy="935038"/>
        </p:xfrm>
        <a:graphic>
          <a:graphicData uri="http://schemas.openxmlformats.org/presentationml/2006/ole">
            <p:oleObj spid="_x0000_s5124" name="Visio" r:id="rId6" imgW="1073862" imgH="934603" progId="Visio.Drawing.11">
              <p:embed/>
            </p:oleObj>
          </a:graphicData>
        </a:graphic>
      </p:graphicFrame>
      <p:sp>
        <p:nvSpPr>
          <p:cNvPr id="93203" name="Line 19"/>
          <p:cNvSpPr>
            <a:spLocks noChangeShapeType="1"/>
          </p:cNvSpPr>
          <p:nvPr/>
        </p:nvSpPr>
        <p:spPr bwMode="auto">
          <a:xfrm flipH="1" flipV="1">
            <a:off x="5867400" y="5257800"/>
            <a:ext cx="533400" cy="0"/>
          </a:xfrm>
          <a:prstGeom prst="line">
            <a:avLst/>
          </a:prstGeom>
          <a:noFill/>
          <a:ln w="19050">
            <a:solidFill>
              <a:schemeClr val="tx1"/>
            </a:solidFill>
            <a:round/>
            <a:headEnd/>
            <a:tailEnd type="triangle" w="med" len="med"/>
          </a:ln>
        </p:spPr>
        <p:txBody>
          <a:bodyPr/>
          <a:lstStyle/>
          <a:p>
            <a:endParaRPr lang="zh-CN" altLang="en-US"/>
          </a:p>
        </p:txBody>
      </p:sp>
      <p:sp>
        <p:nvSpPr>
          <p:cNvPr id="93204" name="Text Box 20"/>
          <p:cNvSpPr txBox="1">
            <a:spLocks noChangeArrowheads="1"/>
          </p:cNvSpPr>
          <p:nvPr/>
        </p:nvSpPr>
        <p:spPr bwMode="auto">
          <a:xfrm>
            <a:off x="5943600" y="5029200"/>
            <a:ext cx="381000" cy="366713"/>
          </a:xfrm>
          <a:prstGeom prst="rect">
            <a:avLst/>
          </a:prstGeom>
          <a:noFill/>
          <a:ln w="9525">
            <a:noFill/>
            <a:miter lim="800000"/>
            <a:headEnd/>
            <a:tailEnd/>
          </a:ln>
          <a:effectLst/>
        </p:spPr>
        <p:txBody>
          <a:bodyPr>
            <a:spAutoFit/>
          </a:bodyPr>
          <a:lstStyle/>
          <a:p>
            <a:pPr>
              <a:spcBef>
                <a:spcPct val="50000"/>
              </a:spcBef>
              <a:defRPr/>
            </a:pPr>
            <a:r>
              <a:rPr lang="en-US" altLang="zh-CN" b="1" i="1">
                <a:effectLst>
                  <a:outerShdw blurRad="38100" dist="38100" dir="2700000" algn="tl">
                    <a:srgbClr val="FFFFFF"/>
                  </a:outerShdw>
                </a:effectLst>
                <a:latin typeface="Times New Roman" pitchFamily="18" charset="0"/>
              </a:rPr>
              <a:t>R</a:t>
            </a:r>
          </a:p>
        </p:txBody>
      </p:sp>
      <p:sp>
        <p:nvSpPr>
          <p:cNvPr id="93205" name="Line 21"/>
          <p:cNvSpPr>
            <a:spLocks noChangeShapeType="1"/>
          </p:cNvSpPr>
          <p:nvPr/>
        </p:nvSpPr>
        <p:spPr bwMode="auto">
          <a:xfrm flipV="1">
            <a:off x="6400800" y="4800600"/>
            <a:ext cx="762000" cy="457200"/>
          </a:xfrm>
          <a:prstGeom prst="line">
            <a:avLst/>
          </a:prstGeom>
          <a:noFill/>
          <a:ln w="19050">
            <a:solidFill>
              <a:schemeClr val="tx1"/>
            </a:solidFill>
            <a:round/>
            <a:headEnd/>
            <a:tailEnd type="triangle" w="med" len="med"/>
          </a:ln>
        </p:spPr>
        <p:txBody>
          <a:bodyPr/>
          <a:lstStyle/>
          <a:p>
            <a:endParaRPr lang="zh-CN" altLang="en-US"/>
          </a:p>
        </p:txBody>
      </p:sp>
      <p:sp>
        <p:nvSpPr>
          <p:cNvPr id="93207" name="Text Box 23"/>
          <p:cNvSpPr txBox="1">
            <a:spLocks noChangeArrowheads="1"/>
          </p:cNvSpPr>
          <p:nvPr/>
        </p:nvSpPr>
        <p:spPr bwMode="auto">
          <a:xfrm>
            <a:off x="6553200" y="4800600"/>
            <a:ext cx="381000" cy="396875"/>
          </a:xfrm>
          <a:prstGeom prst="rect">
            <a:avLst/>
          </a:prstGeom>
          <a:noFill/>
          <a:ln w="9525">
            <a:noFill/>
            <a:miter lim="800000"/>
            <a:headEnd/>
            <a:tailEnd/>
          </a:ln>
          <a:effectLst/>
        </p:spPr>
        <p:txBody>
          <a:bodyPr>
            <a:spAutoFit/>
          </a:bodyPr>
          <a:lstStyle/>
          <a:p>
            <a:pPr>
              <a:spcBef>
                <a:spcPct val="50000"/>
              </a:spcBef>
              <a:defRPr/>
            </a:pPr>
            <a:r>
              <a:rPr lang="en-US" altLang="zh-CN" sz="2000" b="1" i="1">
                <a:effectLst>
                  <a:outerShdw blurRad="38100" dist="38100" dir="2700000" algn="tl">
                    <a:srgbClr val="FFFFFF"/>
                  </a:outerShdw>
                </a:effectLst>
                <a:latin typeface="Times New Roman" pitchFamily="18" charset="0"/>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20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3204"/>
                                        </p:tgtEl>
                                        <p:attrNameLst>
                                          <p:attrName>style.visibility</p:attrName>
                                        </p:attrNameLst>
                                      </p:cBhvr>
                                      <p:to>
                                        <p:strVal val="visible"/>
                                      </p:to>
                                    </p:set>
                                  </p:childTnLst>
                                </p:cTn>
                              </p:par>
                            </p:childTnLst>
                          </p:cTn>
                        </p:par>
                        <p:par>
                          <p:cTn id="10" fill="hold">
                            <p:stCondLst>
                              <p:cond delay="0"/>
                            </p:stCondLst>
                            <p:childTnLst>
                              <p:par>
                                <p:cTn id="11" presetID="26" presetClass="emph" presetSubtype="0" fill="hold" grpId="1" nodeType="afterEffect">
                                  <p:stCondLst>
                                    <p:cond delay="0"/>
                                  </p:stCondLst>
                                  <p:childTnLst>
                                    <p:animEffect transition="out" filter="fade">
                                      <p:cBhvr>
                                        <p:cTn id="12" dur="500" tmFilter="0, 0; .2, .5; .8, .5; 1, 0"/>
                                        <p:tgtEl>
                                          <p:spTgt spid="93204"/>
                                        </p:tgtEl>
                                      </p:cBhvr>
                                    </p:animEffect>
                                    <p:animScale>
                                      <p:cBhvr>
                                        <p:cTn id="13" dur="250" autoRev="1" fill="hold"/>
                                        <p:tgtEl>
                                          <p:spTgt spid="93204"/>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320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93207"/>
                                        </p:tgtEl>
                                        <p:attrNameLst>
                                          <p:attrName>style.visibility</p:attrName>
                                        </p:attrNameLst>
                                      </p:cBhvr>
                                      <p:to>
                                        <p:strVal val="visible"/>
                                      </p:to>
                                    </p:set>
                                  </p:childTnLst>
                                </p:cTn>
                              </p:par>
                            </p:childTnLst>
                          </p:cTn>
                        </p:par>
                        <p:par>
                          <p:cTn id="21" fill="hold">
                            <p:stCondLst>
                              <p:cond delay="0"/>
                            </p:stCondLst>
                            <p:childTnLst>
                              <p:par>
                                <p:cTn id="22" presetID="26" presetClass="emph" presetSubtype="0" fill="hold" grpId="1" nodeType="afterEffect">
                                  <p:stCondLst>
                                    <p:cond delay="0"/>
                                  </p:stCondLst>
                                  <p:childTnLst>
                                    <p:animEffect transition="out" filter="fade">
                                      <p:cBhvr>
                                        <p:cTn id="23" dur="500" tmFilter="0, 0; .2, .5; .8, .5; 1, 0"/>
                                        <p:tgtEl>
                                          <p:spTgt spid="93207"/>
                                        </p:tgtEl>
                                      </p:cBhvr>
                                    </p:animEffect>
                                    <p:animScale>
                                      <p:cBhvr>
                                        <p:cTn id="24" dur="250" autoRev="1" fill="hold"/>
                                        <p:tgtEl>
                                          <p:spTgt spid="93207"/>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nodeType="clickEffect">
                                  <p:stCondLst>
                                    <p:cond delay="0"/>
                                  </p:stCondLst>
                                  <p:childTnLst>
                                    <p:set>
                                      <p:cBhvr>
                                        <p:cTn id="28" dur="1" fill="hold">
                                          <p:stCondLst>
                                            <p:cond delay="0"/>
                                          </p:stCondLst>
                                        </p:cTn>
                                        <p:tgtEl>
                                          <p:spTgt spid="93195"/>
                                        </p:tgtEl>
                                        <p:attrNameLst>
                                          <p:attrName>style.visibility</p:attrName>
                                        </p:attrNameLst>
                                      </p:cBhvr>
                                      <p:to>
                                        <p:strVal val="visible"/>
                                      </p:to>
                                    </p:set>
                                    <p:anim calcmode="lin" valueType="num">
                                      <p:cBhvr>
                                        <p:cTn id="29" dur="2000" fill="hold"/>
                                        <p:tgtEl>
                                          <p:spTgt spid="93195"/>
                                        </p:tgtEl>
                                        <p:attrNameLst>
                                          <p:attrName>ppt_w</p:attrName>
                                        </p:attrNameLst>
                                      </p:cBhvr>
                                      <p:tavLst>
                                        <p:tav tm="0">
                                          <p:val>
                                            <p:strVal val="#ppt_w*0.70"/>
                                          </p:val>
                                        </p:tav>
                                        <p:tav tm="100000">
                                          <p:val>
                                            <p:strVal val="#ppt_w"/>
                                          </p:val>
                                        </p:tav>
                                      </p:tavLst>
                                    </p:anim>
                                    <p:anim calcmode="lin" valueType="num">
                                      <p:cBhvr>
                                        <p:cTn id="30" dur="2000" fill="hold"/>
                                        <p:tgtEl>
                                          <p:spTgt spid="93195"/>
                                        </p:tgtEl>
                                        <p:attrNameLst>
                                          <p:attrName>ppt_h</p:attrName>
                                        </p:attrNameLst>
                                      </p:cBhvr>
                                      <p:tavLst>
                                        <p:tav tm="0">
                                          <p:val>
                                            <p:strVal val="#ppt_h"/>
                                          </p:val>
                                        </p:tav>
                                        <p:tav tm="100000">
                                          <p:val>
                                            <p:strVal val="#ppt_h"/>
                                          </p:val>
                                        </p:tav>
                                      </p:tavLst>
                                    </p:anim>
                                    <p:animEffect transition="in" filter="fade">
                                      <p:cBhvr>
                                        <p:cTn id="31" dur="2000"/>
                                        <p:tgtEl>
                                          <p:spTgt spid="93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03" grpId="0" animBg="1"/>
      <p:bldP spid="93204" grpId="0"/>
      <p:bldP spid="93204" grpId="1"/>
      <p:bldP spid="93205" grpId="0" animBg="1"/>
      <p:bldP spid="93207" grpId="0"/>
      <p:bldP spid="9320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5" name="Rectangle 4"/>
          <p:cNvSpPr>
            <a:spLocks noGrp="1" noChangeArrowheads="1"/>
          </p:cNvSpPr>
          <p:nvPr>
            <p:ph type="title" idx="4294967295"/>
          </p:nvPr>
        </p:nvSpPr>
        <p:spPr/>
        <p:txBody>
          <a:bodyPr/>
          <a:lstStyle/>
          <a:p>
            <a:pPr eaLnBrk="1" hangingPunct="1"/>
            <a:endParaRPr lang="zh-CN" altLang="zh-CN" smtClean="0"/>
          </a:p>
        </p:txBody>
      </p:sp>
      <p:sp>
        <p:nvSpPr>
          <p:cNvPr id="6156" name="Rectangle 3"/>
          <p:cNvSpPr>
            <a:spLocks noGrp="1" noChangeArrowheads="1"/>
          </p:cNvSpPr>
          <p:nvPr>
            <p:ph type="body" sz="half" idx="4294967295"/>
          </p:nvPr>
        </p:nvSpPr>
        <p:spPr>
          <a:xfrm>
            <a:off x="304800" y="2057400"/>
            <a:ext cx="4191000" cy="4343400"/>
          </a:xfrm>
        </p:spPr>
        <p:txBody>
          <a:bodyPr/>
          <a:lstStyle/>
          <a:p>
            <a:pPr eaLnBrk="1" hangingPunct="1"/>
            <a:r>
              <a:rPr lang="zh-CN" altLang="en-US" sz="2800" b="1" smtClean="0"/>
              <a:t>同频复用距离（</a:t>
            </a:r>
            <a:r>
              <a:rPr lang="en-US" altLang="zh-CN" sz="2800" b="1" smtClean="0">
                <a:latin typeface="Times New Roman" pitchFamily="18" charset="0"/>
              </a:rPr>
              <a:t>D</a:t>
            </a:r>
            <a:r>
              <a:rPr lang="zh-CN" altLang="en-US" sz="2800" b="1" smtClean="0">
                <a:latin typeface="Times New Roman" pitchFamily="18" charset="0"/>
              </a:rPr>
              <a:t>）</a:t>
            </a:r>
            <a:r>
              <a:rPr lang="zh-CN" altLang="en-US" sz="2800" smtClean="0"/>
              <a:t>：</a:t>
            </a:r>
          </a:p>
          <a:p>
            <a:pPr eaLnBrk="1" hangingPunct="1">
              <a:buFont typeface="Wingdings" pitchFamily="2" charset="2"/>
              <a:buNone/>
            </a:pPr>
            <a:r>
              <a:rPr lang="zh-CN" altLang="en-US" sz="2800" smtClean="0"/>
              <a:t>   </a:t>
            </a:r>
          </a:p>
        </p:txBody>
      </p:sp>
      <p:sp>
        <p:nvSpPr>
          <p:cNvPr id="6157" name="Rectangle 5"/>
          <p:cNvSpPr>
            <a:spLocks noGrp="1" noChangeArrowheads="1"/>
          </p:cNvSpPr>
          <p:nvPr>
            <p:ph sz="half" idx="4294967295"/>
          </p:nvPr>
        </p:nvSpPr>
        <p:spPr>
          <a:xfrm>
            <a:off x="4800600" y="2017713"/>
            <a:ext cx="4154488" cy="4383087"/>
          </a:xfrm>
        </p:spPr>
        <p:txBody>
          <a:bodyPr/>
          <a:lstStyle/>
          <a:p>
            <a:pPr eaLnBrk="1" hangingPunct="1"/>
            <a:endParaRPr lang="zh-CN" altLang="zh-CN" sz="2800" smtClean="0"/>
          </a:p>
        </p:txBody>
      </p:sp>
      <p:graphicFrame>
        <p:nvGraphicFramePr>
          <p:cNvPr id="6146" name="Object 6"/>
          <p:cNvGraphicFramePr>
            <a:graphicFrameLocks noChangeAspect="1"/>
          </p:cNvGraphicFramePr>
          <p:nvPr/>
        </p:nvGraphicFramePr>
        <p:xfrm>
          <a:off x="7239000" y="2057400"/>
          <a:ext cx="1071563" cy="931863"/>
        </p:xfrm>
        <a:graphic>
          <a:graphicData uri="http://schemas.openxmlformats.org/presentationml/2006/ole">
            <p:oleObj spid="_x0000_s6146" name="Visio" r:id="rId4" imgW="1070852" imgH="931590" progId="Visio.Drawing.11">
              <p:embed/>
            </p:oleObj>
          </a:graphicData>
        </a:graphic>
      </p:graphicFrame>
      <p:graphicFrame>
        <p:nvGraphicFramePr>
          <p:cNvPr id="6147" name="Object 7"/>
          <p:cNvGraphicFramePr>
            <a:graphicFrameLocks noChangeAspect="1"/>
          </p:cNvGraphicFramePr>
          <p:nvPr/>
        </p:nvGraphicFramePr>
        <p:xfrm>
          <a:off x="4953000" y="5257800"/>
          <a:ext cx="1071563" cy="931863"/>
        </p:xfrm>
        <a:graphic>
          <a:graphicData uri="http://schemas.openxmlformats.org/presentationml/2006/ole">
            <p:oleObj spid="_x0000_s6147" name="Visio" r:id="rId5" imgW="1073862" imgH="934603" progId="Visio.Drawing.11">
              <p:embed/>
            </p:oleObj>
          </a:graphicData>
        </a:graphic>
      </p:graphicFrame>
      <p:graphicFrame>
        <p:nvGraphicFramePr>
          <p:cNvPr id="6148" name="Object 8"/>
          <p:cNvGraphicFramePr>
            <a:graphicFrameLocks noChangeAspect="1"/>
          </p:cNvGraphicFramePr>
          <p:nvPr/>
        </p:nvGraphicFramePr>
        <p:xfrm>
          <a:off x="7239000" y="2971800"/>
          <a:ext cx="1071563" cy="931863"/>
        </p:xfrm>
        <a:graphic>
          <a:graphicData uri="http://schemas.openxmlformats.org/presentationml/2006/ole">
            <p:oleObj spid="_x0000_s6148" name="Visio" r:id="rId6" imgW="1073862" imgH="934603" progId="Visio.Drawing.11">
              <p:embed/>
            </p:oleObj>
          </a:graphicData>
        </a:graphic>
      </p:graphicFrame>
      <p:graphicFrame>
        <p:nvGraphicFramePr>
          <p:cNvPr id="6149" name="Object 9"/>
          <p:cNvGraphicFramePr>
            <a:graphicFrameLocks noChangeAspect="1"/>
          </p:cNvGraphicFramePr>
          <p:nvPr/>
        </p:nvGraphicFramePr>
        <p:xfrm>
          <a:off x="7239000" y="3886200"/>
          <a:ext cx="1071563" cy="931863"/>
        </p:xfrm>
        <a:graphic>
          <a:graphicData uri="http://schemas.openxmlformats.org/presentationml/2006/ole">
            <p:oleObj spid="_x0000_s6149" name="Visio" r:id="rId7" imgW="1073862" imgH="934603" progId="Visio.Drawing.11">
              <p:embed/>
            </p:oleObj>
          </a:graphicData>
        </a:graphic>
      </p:graphicFrame>
      <p:graphicFrame>
        <p:nvGraphicFramePr>
          <p:cNvPr id="6150" name="Object 10"/>
          <p:cNvGraphicFramePr>
            <a:graphicFrameLocks noChangeAspect="1"/>
          </p:cNvGraphicFramePr>
          <p:nvPr/>
        </p:nvGraphicFramePr>
        <p:xfrm>
          <a:off x="6477000" y="4343400"/>
          <a:ext cx="1071563" cy="931863"/>
        </p:xfrm>
        <a:graphic>
          <a:graphicData uri="http://schemas.openxmlformats.org/presentationml/2006/ole">
            <p:oleObj spid="_x0000_s6150" name="Visio" r:id="rId8" imgW="1073862" imgH="934603" progId="Visio.Drawing.11">
              <p:embed/>
            </p:oleObj>
          </a:graphicData>
        </a:graphic>
      </p:graphicFrame>
      <p:graphicFrame>
        <p:nvGraphicFramePr>
          <p:cNvPr id="6151" name="Object 11"/>
          <p:cNvGraphicFramePr>
            <a:graphicFrameLocks noChangeAspect="1"/>
          </p:cNvGraphicFramePr>
          <p:nvPr/>
        </p:nvGraphicFramePr>
        <p:xfrm>
          <a:off x="5715000" y="4800600"/>
          <a:ext cx="1071563" cy="931863"/>
        </p:xfrm>
        <a:graphic>
          <a:graphicData uri="http://schemas.openxmlformats.org/presentationml/2006/ole">
            <p:oleObj spid="_x0000_s6151" name="Visio" r:id="rId9" imgW="1073862" imgH="934603" progId="Visio.Drawing.11">
              <p:embed/>
            </p:oleObj>
          </a:graphicData>
        </a:graphic>
      </p:graphicFrame>
      <p:sp>
        <p:nvSpPr>
          <p:cNvPr id="91148" name="Line 12"/>
          <p:cNvSpPr>
            <a:spLocks noChangeShapeType="1"/>
          </p:cNvSpPr>
          <p:nvPr/>
        </p:nvSpPr>
        <p:spPr bwMode="auto">
          <a:xfrm flipV="1">
            <a:off x="5486400" y="4343400"/>
            <a:ext cx="2286000" cy="1371600"/>
          </a:xfrm>
          <a:prstGeom prst="line">
            <a:avLst/>
          </a:prstGeom>
          <a:noFill/>
          <a:ln w="25400">
            <a:solidFill>
              <a:schemeClr val="hlink"/>
            </a:solidFill>
            <a:round/>
            <a:headEnd/>
            <a:tailEnd/>
          </a:ln>
        </p:spPr>
        <p:txBody>
          <a:bodyPr/>
          <a:lstStyle/>
          <a:p>
            <a:endParaRPr lang="zh-CN" altLang="en-US"/>
          </a:p>
        </p:txBody>
      </p:sp>
      <p:sp>
        <p:nvSpPr>
          <p:cNvPr id="91149" name="Line 13"/>
          <p:cNvSpPr>
            <a:spLocks noChangeShapeType="1"/>
          </p:cNvSpPr>
          <p:nvPr/>
        </p:nvSpPr>
        <p:spPr bwMode="auto">
          <a:xfrm flipV="1">
            <a:off x="7772400" y="2514600"/>
            <a:ext cx="0" cy="1828800"/>
          </a:xfrm>
          <a:prstGeom prst="line">
            <a:avLst/>
          </a:prstGeom>
          <a:noFill/>
          <a:ln w="25400">
            <a:solidFill>
              <a:schemeClr val="hlink"/>
            </a:solidFill>
            <a:round/>
            <a:headEnd/>
            <a:tailEnd/>
          </a:ln>
        </p:spPr>
        <p:txBody>
          <a:bodyPr/>
          <a:lstStyle/>
          <a:p>
            <a:endParaRPr lang="zh-CN" altLang="en-US"/>
          </a:p>
        </p:txBody>
      </p:sp>
      <p:sp>
        <p:nvSpPr>
          <p:cNvPr id="91150" name="Line 14"/>
          <p:cNvSpPr>
            <a:spLocks noChangeShapeType="1"/>
          </p:cNvSpPr>
          <p:nvPr/>
        </p:nvSpPr>
        <p:spPr bwMode="auto">
          <a:xfrm flipV="1">
            <a:off x="5486400" y="2514600"/>
            <a:ext cx="2286000" cy="3200400"/>
          </a:xfrm>
          <a:prstGeom prst="line">
            <a:avLst/>
          </a:prstGeom>
          <a:noFill/>
          <a:ln w="28575">
            <a:solidFill>
              <a:schemeClr val="hlink"/>
            </a:solidFill>
            <a:round/>
            <a:headEnd/>
            <a:tailEnd/>
          </a:ln>
        </p:spPr>
        <p:txBody>
          <a:bodyPr/>
          <a:lstStyle/>
          <a:p>
            <a:endParaRPr lang="zh-CN" altLang="en-US"/>
          </a:p>
        </p:txBody>
      </p:sp>
      <p:sp>
        <p:nvSpPr>
          <p:cNvPr id="91151" name="Text Box 15"/>
          <p:cNvSpPr txBox="1">
            <a:spLocks noChangeArrowheads="1"/>
          </p:cNvSpPr>
          <p:nvPr/>
        </p:nvSpPr>
        <p:spPr bwMode="auto">
          <a:xfrm>
            <a:off x="6248400" y="3657600"/>
            <a:ext cx="457200" cy="457200"/>
          </a:xfrm>
          <a:prstGeom prst="rect">
            <a:avLst/>
          </a:prstGeom>
          <a:noFill/>
          <a:ln w="9525">
            <a:noFill/>
            <a:miter lim="800000"/>
            <a:headEnd/>
            <a:tailEnd/>
          </a:ln>
          <a:effectLst/>
        </p:spPr>
        <p:txBody>
          <a:bodyPr>
            <a:spAutoFit/>
          </a:bodyPr>
          <a:lstStyle/>
          <a:p>
            <a:pPr>
              <a:spcBef>
                <a:spcPct val="50000"/>
              </a:spcBef>
              <a:defRPr/>
            </a:pPr>
            <a:r>
              <a:rPr lang="en-US" altLang="zh-CN" sz="2400" b="1">
                <a:effectLst>
                  <a:outerShdw blurRad="38100" dist="38100" dir="2700000" algn="tl">
                    <a:srgbClr val="FFFFFF"/>
                  </a:outerShdw>
                </a:effectLst>
                <a:latin typeface="Times New Roman" pitchFamily="18" charset="0"/>
              </a:rPr>
              <a:t>D</a:t>
            </a:r>
          </a:p>
        </p:txBody>
      </p:sp>
      <p:sp>
        <p:nvSpPr>
          <p:cNvPr id="91152" name="Line 16"/>
          <p:cNvSpPr>
            <a:spLocks noChangeShapeType="1"/>
          </p:cNvSpPr>
          <p:nvPr/>
        </p:nvSpPr>
        <p:spPr bwMode="auto">
          <a:xfrm>
            <a:off x="5486400" y="5715000"/>
            <a:ext cx="2286000" cy="0"/>
          </a:xfrm>
          <a:prstGeom prst="line">
            <a:avLst/>
          </a:prstGeom>
          <a:noFill/>
          <a:ln w="28575">
            <a:solidFill>
              <a:schemeClr val="tx1"/>
            </a:solidFill>
            <a:prstDash val="dash"/>
            <a:round/>
            <a:headEnd/>
            <a:tailEnd/>
          </a:ln>
        </p:spPr>
        <p:txBody>
          <a:bodyPr/>
          <a:lstStyle/>
          <a:p>
            <a:endParaRPr lang="zh-CN" altLang="en-US"/>
          </a:p>
        </p:txBody>
      </p:sp>
      <p:sp>
        <p:nvSpPr>
          <p:cNvPr id="91153" name="Line 17"/>
          <p:cNvSpPr>
            <a:spLocks noChangeShapeType="1"/>
          </p:cNvSpPr>
          <p:nvPr/>
        </p:nvSpPr>
        <p:spPr bwMode="auto">
          <a:xfrm flipV="1">
            <a:off x="7772400" y="4343400"/>
            <a:ext cx="0" cy="1371600"/>
          </a:xfrm>
          <a:prstGeom prst="line">
            <a:avLst/>
          </a:prstGeom>
          <a:noFill/>
          <a:ln w="28575">
            <a:solidFill>
              <a:schemeClr val="tx1"/>
            </a:solidFill>
            <a:prstDash val="dash"/>
            <a:round/>
            <a:headEnd/>
            <a:tailEnd/>
          </a:ln>
        </p:spPr>
        <p:txBody>
          <a:bodyPr/>
          <a:lstStyle/>
          <a:p>
            <a:endParaRPr lang="zh-CN" altLang="en-US"/>
          </a:p>
        </p:txBody>
      </p:sp>
      <p:sp>
        <p:nvSpPr>
          <p:cNvPr id="6164" name="Rectangle 19"/>
          <p:cNvSpPr>
            <a:spLocks noChangeArrowheads="1"/>
          </p:cNvSpPr>
          <p:nvPr/>
        </p:nvSpPr>
        <p:spPr bwMode="auto">
          <a:xfrm>
            <a:off x="0" y="297180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91154" name="Object 18"/>
          <p:cNvGraphicFramePr>
            <a:graphicFrameLocks noChangeAspect="1"/>
          </p:cNvGraphicFramePr>
          <p:nvPr/>
        </p:nvGraphicFramePr>
        <p:xfrm>
          <a:off x="152400" y="2590800"/>
          <a:ext cx="6400800" cy="914400"/>
        </p:xfrm>
        <a:graphic>
          <a:graphicData uri="http://schemas.openxmlformats.org/presentationml/2006/ole">
            <p:oleObj spid="_x0000_s6152" name="公式" r:id="rId10" imgW="7112000" imgH="914400" progId="Equation.3">
              <p:embed/>
            </p:oleObj>
          </a:graphicData>
        </a:graphic>
      </p:graphicFrame>
      <p:sp>
        <p:nvSpPr>
          <p:cNvPr id="6165" name="Rectangle 21"/>
          <p:cNvSpPr>
            <a:spLocks noChangeArrowheads="1"/>
          </p:cNvSpPr>
          <p:nvPr/>
        </p:nvSpPr>
        <p:spPr bwMode="auto">
          <a:xfrm>
            <a:off x="0" y="2957513"/>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91156" name="Object 20"/>
          <p:cNvGraphicFramePr>
            <a:graphicFrameLocks noChangeAspect="1"/>
          </p:cNvGraphicFramePr>
          <p:nvPr/>
        </p:nvGraphicFramePr>
        <p:xfrm>
          <a:off x="533400" y="3581400"/>
          <a:ext cx="3038475" cy="942975"/>
        </p:xfrm>
        <a:graphic>
          <a:graphicData uri="http://schemas.openxmlformats.org/presentationml/2006/ole">
            <p:oleObj spid="_x0000_s6153" name="公式" r:id="rId11" imgW="3035300" imgH="939800" progId="Equation.3">
              <p:embed/>
            </p:oleObj>
          </a:graphicData>
        </a:graphic>
      </p:graphicFrame>
      <p:sp>
        <p:nvSpPr>
          <p:cNvPr id="6166" name="Rectangle 23"/>
          <p:cNvSpPr>
            <a:spLocks noChangeArrowheads="1"/>
          </p:cNvSpPr>
          <p:nvPr/>
        </p:nvSpPr>
        <p:spPr bwMode="auto">
          <a:xfrm>
            <a:off x="0" y="3224213"/>
            <a:ext cx="9144000" cy="0"/>
          </a:xfrm>
          <a:prstGeom prst="rect">
            <a:avLst/>
          </a:prstGeom>
          <a:noFill/>
          <a:ln w="9525">
            <a:noFill/>
            <a:miter lim="800000"/>
            <a:headEnd/>
            <a:tailEnd/>
          </a:ln>
        </p:spPr>
        <p:txBody>
          <a:bodyPr wrap="none" anchor="ctr">
            <a:spAutoFit/>
          </a:bodyPr>
          <a:lstStyle/>
          <a:p>
            <a:endParaRPr lang="zh-CN" altLang="en-US"/>
          </a:p>
        </p:txBody>
      </p:sp>
      <p:sp>
        <p:nvSpPr>
          <p:cNvPr id="6167" name="Text Box 24"/>
          <p:cNvSpPr txBox="1">
            <a:spLocks noChangeArrowheads="1"/>
          </p:cNvSpPr>
          <p:nvPr/>
        </p:nvSpPr>
        <p:spPr bwMode="auto">
          <a:xfrm>
            <a:off x="685800" y="4724400"/>
            <a:ext cx="2057400" cy="366713"/>
          </a:xfrm>
          <a:prstGeom prst="rect">
            <a:avLst/>
          </a:prstGeom>
          <a:noFill/>
          <a:ln w="9525">
            <a:noFill/>
            <a:miter lim="800000"/>
            <a:headEnd/>
            <a:tailEnd/>
          </a:ln>
        </p:spPr>
        <p:txBody>
          <a:bodyPr>
            <a:spAutoFit/>
          </a:bodyPr>
          <a:lstStyle/>
          <a:p>
            <a:pPr>
              <a:spcBef>
                <a:spcPct val="50000"/>
              </a:spcBef>
            </a:pPr>
            <a:endParaRPr lang="zh-CN" altLang="zh-CN"/>
          </a:p>
        </p:txBody>
      </p:sp>
      <p:sp>
        <p:nvSpPr>
          <p:cNvPr id="6168" name="Rectangle 27"/>
          <p:cNvSpPr>
            <a:spLocks noChangeArrowheads="1"/>
          </p:cNvSpPr>
          <p:nvPr/>
        </p:nvSpPr>
        <p:spPr bwMode="auto">
          <a:xfrm>
            <a:off x="0" y="319563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91162" name="Object 26"/>
          <p:cNvGraphicFramePr>
            <a:graphicFrameLocks noChangeAspect="1"/>
          </p:cNvGraphicFramePr>
          <p:nvPr/>
        </p:nvGraphicFramePr>
        <p:xfrm>
          <a:off x="533400" y="4876800"/>
          <a:ext cx="2781300" cy="466725"/>
        </p:xfrm>
        <a:graphic>
          <a:graphicData uri="http://schemas.openxmlformats.org/presentationml/2006/ole">
            <p:oleObj spid="_x0000_s6154" name="公式" r:id="rId12" imgW="2781300" imgH="469900" progId="Equation.3">
              <p:embed/>
            </p:oleObj>
          </a:graphicData>
        </a:graphic>
      </p:graphicFrame>
      <p:sp>
        <p:nvSpPr>
          <p:cNvPr id="91164" name="Text Box 28"/>
          <p:cNvSpPr txBox="1">
            <a:spLocks noChangeArrowheads="1"/>
          </p:cNvSpPr>
          <p:nvPr/>
        </p:nvSpPr>
        <p:spPr bwMode="auto">
          <a:xfrm>
            <a:off x="6705600" y="4572000"/>
            <a:ext cx="533400" cy="457200"/>
          </a:xfrm>
          <a:prstGeom prst="rect">
            <a:avLst/>
          </a:prstGeom>
          <a:noFill/>
          <a:ln w="9525">
            <a:noFill/>
            <a:miter lim="800000"/>
            <a:headEnd/>
            <a:tailEnd/>
          </a:ln>
          <a:effectLst/>
        </p:spPr>
        <p:txBody>
          <a:bodyPr>
            <a:spAutoFit/>
          </a:bodyPr>
          <a:lstStyle/>
          <a:p>
            <a:pPr>
              <a:spcBef>
                <a:spcPct val="50000"/>
              </a:spcBef>
              <a:defRPr/>
            </a:pPr>
            <a:r>
              <a:rPr lang="en-US" altLang="zh-CN" sz="2400" b="1">
                <a:effectLst>
                  <a:outerShdw blurRad="38100" dist="38100" dir="2700000" algn="tl">
                    <a:srgbClr val="FFFFFF"/>
                  </a:outerShdw>
                </a:effectLst>
                <a:latin typeface="Times New Roman" pitchFamily="18" charset="0"/>
              </a:rPr>
              <a:t>i</a:t>
            </a:r>
            <a:r>
              <a:rPr lang="en-US" altLang="zh-CN" sz="2400" b="1">
                <a:effectLst>
                  <a:outerShdw blurRad="38100" dist="38100" dir="2700000" algn="tl">
                    <a:srgbClr val="FFFFFF"/>
                  </a:outerShdw>
                </a:effectLst>
                <a:latin typeface="Times New Roman" pitchFamily="18" charset="0"/>
                <a:cs typeface="Times New Roman" pitchFamily="18" charset="0"/>
              </a:rPr>
              <a:t>∙</a:t>
            </a:r>
            <a:r>
              <a:rPr lang="en-US" altLang="zh-CN" sz="2400" b="1">
                <a:effectLst>
                  <a:outerShdw blurRad="38100" dist="38100" dir="2700000" algn="tl">
                    <a:srgbClr val="FFFFFF"/>
                  </a:outerShdw>
                </a:effectLst>
                <a:latin typeface="Times New Roman" pitchFamily="18" charset="0"/>
              </a:rPr>
              <a:t>d</a:t>
            </a:r>
          </a:p>
        </p:txBody>
      </p:sp>
      <p:sp>
        <p:nvSpPr>
          <p:cNvPr id="91165" name="Text Box 29"/>
          <p:cNvSpPr txBox="1">
            <a:spLocks noChangeArrowheads="1"/>
          </p:cNvSpPr>
          <p:nvPr/>
        </p:nvSpPr>
        <p:spPr bwMode="auto">
          <a:xfrm>
            <a:off x="7543800" y="3200400"/>
            <a:ext cx="609600" cy="457200"/>
          </a:xfrm>
          <a:prstGeom prst="rect">
            <a:avLst/>
          </a:prstGeom>
          <a:noFill/>
          <a:ln w="9525">
            <a:noFill/>
            <a:miter lim="800000"/>
            <a:headEnd/>
            <a:tailEnd/>
          </a:ln>
          <a:effectLst/>
        </p:spPr>
        <p:txBody>
          <a:bodyPr>
            <a:spAutoFit/>
          </a:bodyPr>
          <a:lstStyle/>
          <a:p>
            <a:pPr>
              <a:spcBef>
                <a:spcPct val="50000"/>
              </a:spcBef>
              <a:defRPr/>
            </a:pPr>
            <a:r>
              <a:rPr lang="en-US" altLang="zh-CN" sz="2400" b="1">
                <a:effectLst>
                  <a:outerShdw blurRad="38100" dist="38100" dir="2700000" algn="tl">
                    <a:srgbClr val="FFFFFF"/>
                  </a:outerShdw>
                </a:effectLst>
                <a:latin typeface="Times New Roman" pitchFamily="18" charset="0"/>
              </a:rPr>
              <a:t>j</a:t>
            </a:r>
            <a:r>
              <a:rPr lang="en-US" altLang="zh-CN" sz="2400" b="1">
                <a:effectLst>
                  <a:outerShdw blurRad="38100" dist="38100" dir="2700000" algn="tl">
                    <a:srgbClr val="FFFFFF"/>
                  </a:outerShdw>
                </a:effectLst>
                <a:latin typeface="Times New Roman" pitchFamily="18" charset="0"/>
                <a:cs typeface="Times New Roman" pitchFamily="18" charset="0"/>
              </a:rPr>
              <a:t>∙</a:t>
            </a:r>
            <a:r>
              <a:rPr lang="en-US" altLang="zh-CN" sz="2400" b="1">
                <a:effectLst>
                  <a:outerShdw blurRad="38100" dist="38100" dir="2700000" algn="tl">
                    <a:srgbClr val="FFFFFF"/>
                  </a:outerShdw>
                </a:effectLst>
                <a:latin typeface="Times New Roman" pitchFamily="18" charset="0"/>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48"/>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grpId="1" nodeType="afterEffect">
                                  <p:stCondLst>
                                    <p:cond delay="0"/>
                                  </p:stCondLst>
                                  <p:childTnLst>
                                    <p:animEffect transition="out" filter="fade">
                                      <p:cBhvr>
                                        <p:cTn id="9" dur="1000" tmFilter="0, 0; .2, .5; .8, .5; 1, 0"/>
                                        <p:tgtEl>
                                          <p:spTgt spid="91148"/>
                                        </p:tgtEl>
                                      </p:cBhvr>
                                    </p:animEffect>
                                    <p:animScale>
                                      <p:cBhvr>
                                        <p:cTn id="10" dur="500" autoRev="1" fill="hold"/>
                                        <p:tgtEl>
                                          <p:spTgt spid="91148"/>
                                        </p:tgtEl>
                                      </p:cBhvr>
                                      <p:by x="105000" y="105000"/>
                                    </p:animScale>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9116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1149"/>
                                        </p:tgtEl>
                                        <p:attrNameLst>
                                          <p:attrName>style.visibility</p:attrName>
                                        </p:attrNameLst>
                                      </p:cBhvr>
                                      <p:to>
                                        <p:strVal val="visible"/>
                                      </p:to>
                                    </p:set>
                                  </p:childTnLst>
                                </p:cTn>
                              </p:par>
                            </p:childTnLst>
                          </p:cTn>
                        </p:par>
                        <p:par>
                          <p:cTn id="18" fill="hold">
                            <p:stCondLst>
                              <p:cond delay="0"/>
                            </p:stCondLst>
                            <p:childTnLst>
                              <p:par>
                                <p:cTn id="19" presetID="26" presetClass="emph" presetSubtype="0" fill="hold" grpId="1" nodeType="afterEffect">
                                  <p:stCondLst>
                                    <p:cond delay="0"/>
                                  </p:stCondLst>
                                  <p:childTnLst>
                                    <p:animEffect transition="out" filter="fade">
                                      <p:cBhvr>
                                        <p:cTn id="20" dur="1000" tmFilter="0, 0; .2, .5; .8, .5; 1, 0"/>
                                        <p:tgtEl>
                                          <p:spTgt spid="91149"/>
                                        </p:tgtEl>
                                      </p:cBhvr>
                                    </p:animEffect>
                                    <p:animScale>
                                      <p:cBhvr>
                                        <p:cTn id="21" dur="500" autoRev="1" fill="hold"/>
                                        <p:tgtEl>
                                          <p:spTgt spid="91149"/>
                                        </p:tgtEl>
                                      </p:cBhvr>
                                      <p:by x="105000" y="105000"/>
                                    </p:animScale>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911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1150"/>
                                        </p:tgtEl>
                                        <p:attrNameLst>
                                          <p:attrName>style.visibility</p:attrName>
                                        </p:attrNameLst>
                                      </p:cBhvr>
                                      <p:to>
                                        <p:strVal val="visible"/>
                                      </p:to>
                                    </p:set>
                                  </p:childTnLst>
                                </p:cTn>
                              </p:par>
                            </p:childTnLst>
                          </p:cTn>
                        </p:par>
                        <p:par>
                          <p:cTn id="29" fill="hold">
                            <p:stCondLst>
                              <p:cond delay="0"/>
                            </p:stCondLst>
                            <p:childTnLst>
                              <p:par>
                                <p:cTn id="30" presetID="26" presetClass="emph" presetSubtype="0" fill="hold" grpId="1" nodeType="afterEffect">
                                  <p:stCondLst>
                                    <p:cond delay="0"/>
                                  </p:stCondLst>
                                  <p:childTnLst>
                                    <p:animEffect transition="out" filter="fade">
                                      <p:cBhvr>
                                        <p:cTn id="31" dur="1000" tmFilter="0, 0; .2, .5; .8, .5; 1, 0"/>
                                        <p:tgtEl>
                                          <p:spTgt spid="91150"/>
                                        </p:tgtEl>
                                      </p:cBhvr>
                                    </p:animEffect>
                                    <p:animScale>
                                      <p:cBhvr>
                                        <p:cTn id="32" dur="500" autoRev="1" fill="hold"/>
                                        <p:tgtEl>
                                          <p:spTgt spid="91150"/>
                                        </p:tgtEl>
                                      </p:cBhvr>
                                      <p:by x="105000" y="105000"/>
                                    </p:animScale>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9115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115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9115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91154"/>
                                        </p:tgtEl>
                                        <p:attrNameLst>
                                          <p:attrName>style.visibility</p:attrName>
                                        </p:attrNameLst>
                                      </p:cBhvr>
                                      <p:to>
                                        <p:strVal val="visible"/>
                                      </p:to>
                                    </p:set>
                                    <p:animEffect transition="in" filter="blinds(horizontal)">
                                      <p:cBhvr>
                                        <p:cTn id="46" dur="1000"/>
                                        <p:tgtEl>
                                          <p:spTgt spid="9115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91156"/>
                                        </p:tgtEl>
                                        <p:attrNameLst>
                                          <p:attrName>style.visibility</p:attrName>
                                        </p:attrNameLst>
                                      </p:cBhvr>
                                      <p:to>
                                        <p:strVal val="visible"/>
                                      </p:to>
                                    </p:set>
                                    <p:animEffect transition="in" filter="blinds(horizontal)">
                                      <p:cBhvr>
                                        <p:cTn id="51" dur="500"/>
                                        <p:tgtEl>
                                          <p:spTgt spid="91156"/>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91162"/>
                                        </p:tgtEl>
                                        <p:attrNameLst>
                                          <p:attrName>style.visibility</p:attrName>
                                        </p:attrNameLst>
                                      </p:cBhvr>
                                      <p:to>
                                        <p:strVal val="visible"/>
                                      </p:to>
                                    </p:set>
                                    <p:anim calcmode="lin" valueType="num">
                                      <p:cBhvr>
                                        <p:cTn id="56" dur="1000" fill="hold"/>
                                        <p:tgtEl>
                                          <p:spTgt spid="91162"/>
                                        </p:tgtEl>
                                        <p:attrNameLst>
                                          <p:attrName>ppt_w</p:attrName>
                                        </p:attrNameLst>
                                      </p:cBhvr>
                                      <p:tavLst>
                                        <p:tav tm="0">
                                          <p:val>
                                            <p:strVal val="#ppt_w*0.70"/>
                                          </p:val>
                                        </p:tav>
                                        <p:tav tm="100000">
                                          <p:val>
                                            <p:strVal val="#ppt_w"/>
                                          </p:val>
                                        </p:tav>
                                      </p:tavLst>
                                    </p:anim>
                                    <p:anim calcmode="lin" valueType="num">
                                      <p:cBhvr>
                                        <p:cTn id="57" dur="1000" fill="hold"/>
                                        <p:tgtEl>
                                          <p:spTgt spid="91162"/>
                                        </p:tgtEl>
                                        <p:attrNameLst>
                                          <p:attrName>ppt_h</p:attrName>
                                        </p:attrNameLst>
                                      </p:cBhvr>
                                      <p:tavLst>
                                        <p:tav tm="0">
                                          <p:val>
                                            <p:strVal val="#ppt_h"/>
                                          </p:val>
                                        </p:tav>
                                        <p:tav tm="100000">
                                          <p:val>
                                            <p:strVal val="#ppt_h"/>
                                          </p:val>
                                        </p:tav>
                                      </p:tavLst>
                                    </p:anim>
                                    <p:animEffect transition="in" filter="fade">
                                      <p:cBhvr>
                                        <p:cTn id="58" dur="1000"/>
                                        <p:tgtEl>
                                          <p:spTgt spid="91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8" grpId="0" animBg="1"/>
      <p:bldP spid="91148" grpId="1" animBg="1"/>
      <p:bldP spid="91149" grpId="0" animBg="1"/>
      <p:bldP spid="91149" grpId="1" animBg="1"/>
      <p:bldP spid="91150" grpId="0" animBg="1"/>
      <p:bldP spid="91150" grpId="1" animBg="1"/>
      <p:bldP spid="91151" grpId="0"/>
      <p:bldP spid="91152" grpId="0" animBg="1"/>
      <p:bldP spid="91153" grpId="0" animBg="1"/>
      <p:bldP spid="91164" grpId="0"/>
      <p:bldP spid="9116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3"/>
          <p:cNvSpPr>
            <a:spLocks noGrp="1" noChangeArrowheads="1"/>
          </p:cNvSpPr>
          <p:nvPr>
            <p:ph type="title" idx="4294967295"/>
          </p:nvPr>
        </p:nvSpPr>
        <p:spPr/>
        <p:txBody>
          <a:bodyPr/>
          <a:lstStyle/>
          <a:p>
            <a:pPr eaLnBrk="1" hangingPunct="1"/>
            <a:endParaRPr lang="zh-CN" altLang="zh-CN" smtClean="0"/>
          </a:p>
        </p:txBody>
      </p:sp>
      <p:sp>
        <p:nvSpPr>
          <p:cNvPr id="96259" name="Rectangle 3"/>
          <p:cNvSpPr>
            <a:spLocks noGrp="1" noChangeArrowheads="1"/>
          </p:cNvSpPr>
          <p:nvPr>
            <p:ph type="body" sz="half" idx="4294967295"/>
          </p:nvPr>
        </p:nvSpPr>
        <p:spPr>
          <a:xfrm>
            <a:off x="685800" y="2057400"/>
            <a:ext cx="4038600" cy="4495800"/>
          </a:xfrm>
        </p:spPr>
        <p:txBody>
          <a:bodyPr/>
          <a:lstStyle/>
          <a:p>
            <a:pPr eaLnBrk="1" hangingPunct="1">
              <a:lnSpc>
                <a:spcPct val="80000"/>
              </a:lnSpc>
              <a:defRPr/>
            </a:pPr>
            <a:r>
              <a:rPr lang="zh-CN" altLang="en-US" sz="2400" b="1" dirty="0" smtClean="0">
                <a:effectLst>
                  <a:outerShdw blurRad="38100" dist="38100" dir="2700000" algn="tl">
                    <a:srgbClr val="000000">
                      <a:alpha val="43137"/>
                    </a:srgbClr>
                  </a:outerShdw>
                </a:effectLst>
                <a:latin typeface="Times New Roman" pitchFamily="18" charset="0"/>
              </a:rPr>
              <a:t>同频小区的分布</a:t>
            </a:r>
            <a:r>
              <a:rPr lang="zh-CN" altLang="en-US" sz="2400" dirty="0" smtClean="0">
                <a:latin typeface="Times New Roman" pitchFamily="18" charset="0"/>
              </a:rPr>
              <a:t>：</a:t>
            </a:r>
          </a:p>
          <a:p>
            <a:pPr eaLnBrk="1" hangingPunct="1">
              <a:lnSpc>
                <a:spcPct val="80000"/>
              </a:lnSpc>
              <a:buFont typeface="Wingdings" pitchFamily="2" charset="2"/>
              <a:buNone/>
              <a:defRPr/>
            </a:pPr>
            <a:r>
              <a:rPr lang="zh-CN" altLang="en-US" sz="2400" b="1" dirty="0" smtClean="0">
                <a:latin typeface="Times New Roman" pitchFamily="18" charset="0"/>
              </a:rPr>
              <a:t>    </a:t>
            </a:r>
            <a:r>
              <a:rPr lang="en-US" altLang="zh-CN" sz="2400" b="1" dirty="0" smtClean="0">
                <a:latin typeface="Times New Roman" pitchFamily="18" charset="0"/>
              </a:rPr>
              <a:t>N</a:t>
            </a:r>
            <a:r>
              <a:rPr lang="zh-CN" altLang="en-US" sz="2400" b="1" dirty="0" smtClean="0">
                <a:latin typeface="Times New Roman" pitchFamily="18" charset="0"/>
              </a:rPr>
              <a:t>＝</a:t>
            </a:r>
            <a:r>
              <a:rPr lang="en-US" altLang="zh-CN" sz="2400" b="1" dirty="0" smtClean="0">
                <a:latin typeface="Times New Roman" pitchFamily="18" charset="0"/>
              </a:rPr>
              <a:t>3</a:t>
            </a:r>
            <a:r>
              <a:rPr lang="zh-CN" altLang="en-US" sz="2400" b="1" dirty="0" smtClean="0">
                <a:latin typeface="Times New Roman" pitchFamily="18" charset="0"/>
              </a:rPr>
              <a:t>的情形如右图所示。</a:t>
            </a:r>
          </a:p>
          <a:p>
            <a:pPr eaLnBrk="1" hangingPunct="1">
              <a:lnSpc>
                <a:spcPct val="80000"/>
              </a:lnSpc>
              <a:buFont typeface="Wingdings" pitchFamily="2" charset="2"/>
              <a:buNone/>
              <a:defRPr/>
            </a:pPr>
            <a:endParaRPr lang="zh-CN" altLang="en-US" sz="2400" dirty="0" smtClean="0">
              <a:latin typeface="Times New Roman" pitchFamily="18" charset="0"/>
            </a:endParaRPr>
          </a:p>
          <a:p>
            <a:pPr eaLnBrk="1" hangingPunct="1">
              <a:lnSpc>
                <a:spcPct val="80000"/>
              </a:lnSpc>
              <a:buFont typeface="Wingdings" pitchFamily="2" charset="2"/>
              <a:buNone/>
              <a:defRPr/>
            </a:pPr>
            <a:r>
              <a:rPr lang="zh-CN" altLang="en-US" sz="2400" dirty="0" smtClean="0">
                <a:latin typeface="Times New Roman" pitchFamily="18" charset="0"/>
              </a:rPr>
              <a:t>  </a:t>
            </a:r>
            <a:r>
              <a:rPr lang="zh-CN" altLang="en-US" sz="2400" b="1" dirty="0" smtClean="0">
                <a:latin typeface="Times New Roman" pitchFamily="18" charset="0"/>
              </a:rPr>
              <a:t>［</a:t>
            </a:r>
            <a:r>
              <a:rPr lang="zh-CN" altLang="en-US" sz="2400" b="1" dirty="0" smtClean="0">
                <a:effectLst>
                  <a:outerShdw blurRad="38100" dist="38100" dir="2700000" algn="tl">
                    <a:srgbClr val="FFFFFF"/>
                  </a:outerShdw>
                </a:effectLst>
                <a:latin typeface="Times New Roman" pitchFamily="18" charset="0"/>
              </a:rPr>
              <a:t>结论</a:t>
            </a:r>
            <a:r>
              <a:rPr lang="zh-CN" altLang="en-US" sz="2400" b="1" dirty="0" smtClean="0">
                <a:latin typeface="Times New Roman" pitchFamily="18" charset="0"/>
              </a:rPr>
              <a:t>］</a:t>
            </a:r>
            <a:r>
              <a:rPr lang="zh-CN" altLang="en-US" sz="2400" dirty="0" smtClean="0">
                <a:latin typeface="Times New Roman" pitchFamily="18" charset="0"/>
              </a:rPr>
              <a:t>：</a:t>
            </a:r>
            <a:r>
              <a:rPr lang="zh-CN" altLang="en-US" sz="2400" b="1" dirty="0" smtClean="0">
                <a:latin typeface="Times New Roman" pitchFamily="18" charset="0"/>
              </a:rPr>
              <a:t>同频小区</a:t>
            </a:r>
            <a:r>
              <a:rPr lang="zh-CN" altLang="en-US" sz="2400" b="1" dirty="0" smtClean="0">
                <a:solidFill>
                  <a:schemeClr val="hlink"/>
                </a:solidFill>
                <a:effectLst>
                  <a:outerShdw blurRad="38100" dist="38100" dir="2700000" algn="tl">
                    <a:srgbClr val="000000"/>
                  </a:outerShdw>
                </a:effectLst>
                <a:latin typeface="Times New Roman" pitchFamily="18" charset="0"/>
              </a:rPr>
              <a:t>分层</a:t>
            </a:r>
          </a:p>
          <a:p>
            <a:pPr eaLnBrk="1" hangingPunct="1">
              <a:lnSpc>
                <a:spcPct val="80000"/>
              </a:lnSpc>
              <a:buFont typeface="Wingdings" pitchFamily="2" charset="2"/>
              <a:buNone/>
              <a:defRPr/>
            </a:pPr>
            <a:r>
              <a:rPr lang="zh-CN" altLang="en-US" sz="2400" b="1" dirty="0" smtClean="0">
                <a:solidFill>
                  <a:schemeClr val="hlink"/>
                </a:solidFill>
                <a:effectLst>
                  <a:outerShdw blurRad="38100" dist="38100" dir="2700000" algn="tl">
                    <a:srgbClr val="000000"/>
                  </a:outerShdw>
                </a:effectLst>
                <a:latin typeface="Times New Roman" pitchFamily="18" charset="0"/>
              </a:rPr>
              <a:t>    排布</a:t>
            </a:r>
            <a:r>
              <a:rPr lang="zh-CN" altLang="en-US" sz="2400" dirty="0" smtClean="0">
                <a:latin typeface="Times New Roman" pitchFamily="18" charset="0"/>
              </a:rPr>
              <a:t>。</a:t>
            </a: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rPr>
              <a:t>无论区群大小，</a:t>
            </a:r>
          </a:p>
          <a:p>
            <a:pPr eaLnBrk="1" hangingPunct="1">
              <a:lnSpc>
                <a:spcPct val="80000"/>
              </a:lnSpc>
              <a:buFont typeface="Wingdings" pitchFamily="2" charset="2"/>
              <a:buNone/>
              <a:defRPr/>
            </a:pP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rPr>
              <a:t>    第</a:t>
            </a:r>
            <a:r>
              <a:rPr lang="en-US" altLang="zh-CN" sz="2400" b="1" dirty="0" smtClean="0">
                <a:solidFill>
                  <a:srgbClr val="002060"/>
                </a:solidFill>
                <a:effectLst>
                  <a:outerShdw blurRad="38100" dist="38100" dir="2700000" algn="tl">
                    <a:srgbClr val="000000">
                      <a:alpha val="43137"/>
                    </a:srgbClr>
                  </a:outerShdw>
                </a:effectLst>
                <a:latin typeface="Times New Roman" pitchFamily="18" charset="0"/>
              </a:rPr>
              <a:t>1</a:t>
            </a: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rPr>
              <a:t>层共</a:t>
            </a:r>
            <a:r>
              <a:rPr lang="en-US" altLang="zh-CN" sz="2400" b="1" dirty="0" smtClean="0">
                <a:solidFill>
                  <a:srgbClr val="002060"/>
                </a:solidFill>
                <a:effectLst>
                  <a:outerShdw blurRad="38100" dist="38100" dir="2700000" algn="tl">
                    <a:srgbClr val="000000">
                      <a:alpha val="43137"/>
                    </a:srgbClr>
                  </a:outerShdw>
                </a:effectLst>
                <a:latin typeface="Times New Roman" pitchFamily="18" charset="0"/>
              </a:rPr>
              <a:t>6</a:t>
            </a: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rPr>
              <a:t>个，第</a:t>
            </a:r>
            <a:r>
              <a:rPr lang="en-US" altLang="zh-CN" sz="2400" b="1" dirty="0" smtClean="0">
                <a:solidFill>
                  <a:srgbClr val="002060"/>
                </a:solidFill>
                <a:effectLst>
                  <a:outerShdw blurRad="38100" dist="38100" dir="2700000" algn="tl">
                    <a:srgbClr val="000000">
                      <a:alpha val="43137"/>
                    </a:srgbClr>
                  </a:outerShdw>
                </a:effectLst>
                <a:latin typeface="Times New Roman" pitchFamily="18" charset="0"/>
              </a:rPr>
              <a:t>2</a:t>
            </a: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rPr>
              <a:t>层共</a:t>
            </a:r>
            <a:r>
              <a:rPr lang="en-US" altLang="zh-CN" sz="2400" b="1" dirty="0" smtClean="0">
                <a:solidFill>
                  <a:srgbClr val="002060"/>
                </a:solidFill>
                <a:effectLst>
                  <a:outerShdw blurRad="38100" dist="38100" dir="2700000" algn="tl">
                    <a:srgbClr val="000000">
                      <a:alpha val="43137"/>
                    </a:srgbClr>
                  </a:outerShdw>
                </a:effectLst>
                <a:latin typeface="Times New Roman" pitchFamily="18" charset="0"/>
              </a:rPr>
              <a:t>12</a:t>
            </a:r>
          </a:p>
          <a:p>
            <a:pPr eaLnBrk="1" hangingPunct="1">
              <a:lnSpc>
                <a:spcPct val="80000"/>
              </a:lnSpc>
              <a:buFont typeface="Wingdings" pitchFamily="2" charset="2"/>
              <a:buNone/>
              <a:defRPr/>
            </a:pPr>
            <a:r>
              <a:rPr lang="en-US" altLang="zh-CN" sz="2400" b="1" dirty="0" smtClean="0">
                <a:solidFill>
                  <a:srgbClr val="002060"/>
                </a:solidFill>
                <a:effectLst>
                  <a:outerShdw blurRad="38100" dist="38100" dir="2700000" algn="tl">
                    <a:srgbClr val="000000">
                      <a:alpha val="43137"/>
                    </a:srgbClr>
                  </a:outerShdw>
                </a:effectLst>
                <a:latin typeface="Times New Roman" pitchFamily="18" charset="0"/>
              </a:rPr>
              <a:t>    </a:t>
            </a: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rPr>
              <a:t>个，</a:t>
            </a:r>
            <a:r>
              <a:rPr lang="en-US" altLang="zh-CN" sz="2400" b="1" dirty="0" smtClean="0">
                <a:solidFill>
                  <a:srgbClr val="002060"/>
                </a:solidFill>
                <a:effectLst>
                  <a:outerShdw blurRad="38100" dist="38100" dir="2700000" algn="tl">
                    <a:srgbClr val="000000">
                      <a:alpha val="43137"/>
                    </a:srgbClr>
                  </a:outerShdw>
                </a:effectLst>
                <a:latin typeface="Times New Roman" pitchFamily="18" charset="0"/>
              </a:rPr>
              <a:t>…</a:t>
            </a: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rPr>
              <a:t>，第</a:t>
            </a:r>
            <a:r>
              <a:rPr lang="en-US" altLang="zh-CN" sz="2400" b="1" dirty="0" smtClean="0">
                <a:solidFill>
                  <a:srgbClr val="002060"/>
                </a:solidFill>
                <a:effectLst>
                  <a:outerShdw blurRad="38100" dist="38100" dir="2700000" algn="tl">
                    <a:srgbClr val="000000">
                      <a:alpha val="43137"/>
                    </a:srgbClr>
                  </a:outerShdw>
                </a:effectLst>
                <a:latin typeface="Times New Roman" pitchFamily="18" charset="0"/>
              </a:rPr>
              <a:t>n</a:t>
            </a: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rPr>
              <a:t>层共</a:t>
            </a:r>
            <a:r>
              <a:rPr lang="en-US" altLang="zh-CN" sz="2400" b="1" dirty="0" smtClean="0">
                <a:solidFill>
                  <a:srgbClr val="002060"/>
                </a:solidFill>
                <a:effectLst>
                  <a:outerShdw blurRad="38100" dist="38100" dir="2700000" algn="tl">
                    <a:srgbClr val="000000">
                      <a:alpha val="43137"/>
                    </a:srgbClr>
                  </a:outerShdw>
                </a:effectLst>
                <a:latin typeface="Times New Roman" pitchFamily="18" charset="0"/>
              </a:rPr>
              <a:t>6n</a:t>
            </a:r>
            <a:r>
              <a:rPr lang="zh-CN" altLang="en-US" sz="2400" b="1" dirty="0" smtClean="0">
                <a:solidFill>
                  <a:srgbClr val="002060"/>
                </a:solidFill>
                <a:effectLst>
                  <a:outerShdw blurRad="38100" dist="38100" dir="2700000" algn="tl">
                    <a:srgbClr val="000000">
                      <a:alpha val="43137"/>
                    </a:srgbClr>
                  </a:outerShdw>
                </a:effectLst>
                <a:latin typeface="Times New Roman" pitchFamily="18" charset="0"/>
              </a:rPr>
              <a:t>个。</a:t>
            </a:r>
          </a:p>
          <a:p>
            <a:pPr eaLnBrk="1" hangingPunct="1">
              <a:lnSpc>
                <a:spcPct val="80000"/>
              </a:lnSpc>
              <a:buFont typeface="Wingdings" pitchFamily="2" charset="2"/>
              <a:buNone/>
              <a:defRPr/>
            </a:pPr>
            <a:r>
              <a:rPr lang="zh-CN" altLang="en-US" sz="2400" b="1" dirty="0" smtClean="0">
                <a:latin typeface="Times New Roman" pitchFamily="18" charset="0"/>
              </a:rPr>
              <a:t>    各层同频小区分布在以</a:t>
            </a:r>
          </a:p>
          <a:p>
            <a:pPr eaLnBrk="1" hangingPunct="1">
              <a:lnSpc>
                <a:spcPct val="80000"/>
              </a:lnSpc>
              <a:buFont typeface="Wingdings" pitchFamily="2" charset="2"/>
              <a:buNone/>
              <a:defRPr/>
            </a:pPr>
            <a:r>
              <a:rPr lang="zh-CN" altLang="en-US" sz="2400" b="1" dirty="0" smtClean="0">
                <a:latin typeface="Times New Roman" pitchFamily="18" charset="0"/>
              </a:rPr>
              <a:t>    原始小区中心为中心的</a:t>
            </a:r>
          </a:p>
          <a:p>
            <a:pPr eaLnBrk="1" hangingPunct="1">
              <a:lnSpc>
                <a:spcPct val="80000"/>
              </a:lnSpc>
              <a:buFont typeface="Wingdings" pitchFamily="2" charset="2"/>
              <a:buNone/>
              <a:defRPr/>
            </a:pPr>
            <a:r>
              <a:rPr lang="zh-CN" altLang="en-US" sz="2400" b="1" dirty="0" smtClean="0">
                <a:latin typeface="Times New Roman" pitchFamily="18" charset="0"/>
              </a:rPr>
              <a:t>    同心圆上，同心圆半径</a:t>
            </a:r>
          </a:p>
          <a:p>
            <a:pPr eaLnBrk="1" hangingPunct="1">
              <a:lnSpc>
                <a:spcPct val="80000"/>
              </a:lnSpc>
              <a:buFont typeface="Wingdings" pitchFamily="2" charset="2"/>
              <a:buNone/>
              <a:defRPr/>
            </a:pPr>
            <a:r>
              <a:rPr lang="zh-CN" altLang="en-US" sz="2400" b="1" dirty="0" smtClean="0">
                <a:latin typeface="Times New Roman" pitchFamily="18" charset="0"/>
              </a:rPr>
              <a:t>    顺次为</a:t>
            </a:r>
            <a:r>
              <a:rPr lang="en-US" altLang="zh-CN" sz="2400" b="1" dirty="0" smtClean="0">
                <a:latin typeface="Times New Roman" pitchFamily="18" charset="0"/>
              </a:rPr>
              <a:t>D</a:t>
            </a:r>
            <a:r>
              <a:rPr lang="zh-CN" altLang="en-US" sz="2400" b="1" dirty="0" smtClean="0">
                <a:latin typeface="Times New Roman" pitchFamily="18" charset="0"/>
              </a:rPr>
              <a:t>、</a:t>
            </a:r>
            <a:r>
              <a:rPr lang="en-US" altLang="zh-CN" sz="2400" b="1" dirty="0" smtClean="0">
                <a:latin typeface="Times New Roman" pitchFamily="18" charset="0"/>
              </a:rPr>
              <a:t>2D</a:t>
            </a:r>
            <a:r>
              <a:rPr lang="zh-CN" altLang="en-US" sz="2400" b="1" dirty="0" smtClean="0">
                <a:latin typeface="Times New Roman" pitchFamily="18" charset="0"/>
              </a:rPr>
              <a:t>、</a:t>
            </a:r>
            <a:r>
              <a:rPr lang="en-US" altLang="zh-CN" sz="2400" b="1" dirty="0" smtClean="0">
                <a:latin typeface="Times New Roman" pitchFamily="18" charset="0"/>
              </a:rPr>
              <a:t>…</a:t>
            </a:r>
            <a:r>
              <a:rPr lang="zh-CN" altLang="en-US" sz="2400" b="1" dirty="0" smtClean="0">
                <a:latin typeface="Times New Roman" pitchFamily="18" charset="0"/>
              </a:rPr>
              <a:t>、</a:t>
            </a:r>
            <a:r>
              <a:rPr lang="en-US" altLang="zh-CN" sz="2400" b="1" dirty="0" err="1" smtClean="0">
                <a:latin typeface="Times New Roman" pitchFamily="18" charset="0"/>
              </a:rPr>
              <a:t>nD</a:t>
            </a:r>
            <a:r>
              <a:rPr lang="zh-CN" altLang="en-US" sz="2400" b="1" dirty="0" smtClean="0">
                <a:latin typeface="Times New Roman" pitchFamily="18" charset="0"/>
              </a:rPr>
              <a:t>。</a:t>
            </a:r>
          </a:p>
        </p:txBody>
      </p:sp>
      <p:graphicFrame>
        <p:nvGraphicFramePr>
          <p:cNvPr id="7170" name="Object 12"/>
          <p:cNvGraphicFramePr>
            <a:graphicFrameLocks noChangeAspect="1"/>
          </p:cNvGraphicFramePr>
          <p:nvPr>
            <p:ph sz="half" idx="4294967295"/>
          </p:nvPr>
        </p:nvGraphicFramePr>
        <p:xfrm>
          <a:off x="4953000" y="2057400"/>
          <a:ext cx="3810000" cy="3576638"/>
        </p:xfrm>
        <a:graphic>
          <a:graphicData uri="http://schemas.openxmlformats.org/presentationml/2006/ole">
            <p:oleObj spid="_x0000_s7170" name="Visio" r:id="rId4" imgW="3868916" imgH="3631592" progId="Visio.Drawing.11">
              <p:embed/>
            </p:oleObj>
          </a:graphicData>
        </a:graphic>
      </p:graphicFrame>
      <p:sp>
        <p:nvSpPr>
          <p:cNvPr id="7173" name="Text Box 15"/>
          <p:cNvSpPr txBox="1">
            <a:spLocks noChangeArrowheads="1"/>
          </p:cNvSpPr>
          <p:nvPr/>
        </p:nvSpPr>
        <p:spPr bwMode="auto">
          <a:xfrm>
            <a:off x="5029200" y="5791200"/>
            <a:ext cx="3733800" cy="457200"/>
          </a:xfrm>
          <a:prstGeom prst="rect">
            <a:avLst/>
          </a:prstGeom>
          <a:noFill/>
          <a:ln w="9525">
            <a:noFill/>
            <a:miter lim="800000"/>
            <a:headEnd/>
            <a:tailEnd/>
          </a:ln>
        </p:spPr>
        <p:txBody>
          <a:bodyPr>
            <a:spAutoFit/>
          </a:bodyPr>
          <a:lstStyle/>
          <a:p>
            <a:pPr>
              <a:spcBef>
                <a:spcPct val="50000"/>
              </a:spcBef>
            </a:pPr>
            <a:r>
              <a:rPr lang="en-US" altLang="zh-CN" sz="2400">
                <a:latin typeface="Times New Roman" pitchFamily="18" charset="0"/>
              </a:rPr>
              <a:t>  </a:t>
            </a:r>
            <a:r>
              <a:rPr lang="en-US" altLang="zh-CN" sz="2400" b="1">
                <a:latin typeface="Times New Roman" pitchFamily="18" charset="0"/>
              </a:rPr>
              <a:t>“</a:t>
            </a:r>
            <a:r>
              <a:rPr lang="zh-CN" altLang="en-US" sz="2400" b="1">
                <a:latin typeface="Times New Roman" pitchFamily="18" charset="0"/>
              </a:rPr>
              <a:t>第</a:t>
            </a:r>
            <a:r>
              <a:rPr lang="en-US" altLang="zh-CN" sz="2400" b="1">
                <a:latin typeface="Times New Roman" pitchFamily="18" charset="0"/>
              </a:rPr>
              <a:t>1</a:t>
            </a:r>
            <a:r>
              <a:rPr lang="zh-CN" altLang="en-US" sz="2400" b="1">
                <a:latin typeface="Times New Roman" pitchFamily="18" charset="0"/>
              </a:rPr>
              <a:t>层同频小区共有</a:t>
            </a:r>
            <a:r>
              <a:rPr lang="en-US" altLang="zh-CN" sz="2400" b="1">
                <a:latin typeface="Times New Roman" pitchFamily="18" charset="0"/>
              </a:rPr>
              <a:t>6</a:t>
            </a:r>
            <a:r>
              <a:rPr lang="zh-CN" altLang="en-US" sz="2400" b="1">
                <a:latin typeface="Times New Roman" pitchFamily="18" charset="0"/>
              </a:rPr>
              <a:t>个”</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内容占位符 5" descr="Image2.jpg"/>
          <p:cNvPicPr>
            <a:picLocks noGrp="1" noChangeAspect="1"/>
          </p:cNvPicPr>
          <p:nvPr>
            <p:ph idx="4294967295"/>
          </p:nvPr>
        </p:nvPicPr>
        <p:blipFill>
          <a:blip r:embed="rId2" cstate="print"/>
          <a:srcRect/>
          <a:stretch>
            <a:fillRect/>
          </a:stretch>
        </p:blipFill>
        <p:spPr>
          <a:xfrm>
            <a:off x="1143000" y="533400"/>
            <a:ext cx="6931025" cy="5815013"/>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
          <p:cNvSpPr>
            <a:spLocks noGrp="1" noChangeArrowheads="1"/>
          </p:cNvSpPr>
          <p:nvPr>
            <p:ph type="title" idx="4294967295"/>
          </p:nvPr>
        </p:nvSpPr>
        <p:spPr/>
        <p:txBody>
          <a:bodyPr/>
          <a:lstStyle/>
          <a:p>
            <a:pPr eaLnBrk="1" hangingPunct="1"/>
            <a:endParaRPr lang="zh-CN" altLang="zh-CN" smtClean="0"/>
          </a:p>
        </p:txBody>
      </p:sp>
      <p:sp>
        <p:nvSpPr>
          <p:cNvPr id="100355" name="Rectangle 3"/>
          <p:cNvSpPr>
            <a:spLocks noGrp="1" noChangeArrowheads="1"/>
          </p:cNvSpPr>
          <p:nvPr>
            <p:ph type="body" sz="half" idx="4294967295"/>
          </p:nvPr>
        </p:nvSpPr>
        <p:spPr>
          <a:xfrm>
            <a:off x="685800" y="2017713"/>
            <a:ext cx="3200400" cy="4114800"/>
          </a:xfrm>
        </p:spPr>
        <p:txBody>
          <a:bodyPr/>
          <a:lstStyle/>
          <a:p>
            <a:pPr eaLnBrk="1" hangingPunct="1">
              <a:defRPr/>
            </a:pPr>
            <a:r>
              <a:rPr lang="zh-CN" altLang="en-US" sz="2800" b="1" dirty="0" smtClean="0">
                <a:effectLst>
                  <a:outerShdw blurRad="38100" dist="38100" dir="2700000" algn="tl">
                    <a:srgbClr val="FFFFFF"/>
                  </a:outerShdw>
                </a:effectLst>
                <a:latin typeface="Times New Roman" pitchFamily="18" charset="0"/>
              </a:rPr>
              <a:t>教材</a:t>
            </a:r>
            <a:r>
              <a:rPr lang="en-US" altLang="zh-CN" sz="2800" b="1" dirty="0" smtClean="0">
                <a:effectLst>
                  <a:outerShdw blurRad="38100" dist="38100" dir="2700000" algn="tl">
                    <a:srgbClr val="FFFFFF"/>
                  </a:outerShdw>
                </a:effectLst>
                <a:latin typeface="Times New Roman" pitchFamily="18" charset="0"/>
              </a:rPr>
              <a:t>pp40 </a:t>
            </a:r>
            <a:r>
              <a:rPr lang="zh-CN" altLang="en-US" sz="2800" b="1" dirty="0" smtClean="0">
                <a:effectLst>
                  <a:outerShdw blurRad="38100" dist="38100" dir="2700000" algn="tl">
                    <a:srgbClr val="FFFFFF"/>
                  </a:outerShdw>
                </a:effectLst>
                <a:latin typeface="Times New Roman" pitchFamily="18" charset="0"/>
              </a:rPr>
              <a:t>图</a:t>
            </a:r>
            <a:r>
              <a:rPr lang="en-US" altLang="zh-CN" sz="2800" b="1" dirty="0" smtClean="0">
                <a:effectLst>
                  <a:outerShdw blurRad="38100" dist="38100" dir="2700000" algn="tl">
                    <a:srgbClr val="FFFFFF"/>
                  </a:outerShdw>
                </a:effectLst>
                <a:latin typeface="Times New Roman" pitchFamily="18" charset="0"/>
              </a:rPr>
              <a:t>3.2</a:t>
            </a:r>
          </a:p>
          <a:p>
            <a:pPr eaLnBrk="1" hangingPunct="1">
              <a:buFont typeface="Wingdings" pitchFamily="2" charset="2"/>
              <a:buNone/>
              <a:defRPr/>
            </a:pPr>
            <a:r>
              <a:rPr lang="en-US" altLang="zh-CN" sz="2800" dirty="0" smtClean="0">
                <a:latin typeface="Times New Roman" pitchFamily="18" charset="0"/>
              </a:rPr>
              <a:t>    </a:t>
            </a:r>
            <a:r>
              <a:rPr lang="en-US" altLang="zh-CN" sz="2800" b="1" dirty="0" smtClean="0">
                <a:latin typeface="Times New Roman" pitchFamily="18" charset="0"/>
              </a:rPr>
              <a:t>N</a:t>
            </a:r>
            <a:r>
              <a:rPr lang="zh-CN" altLang="en-US" sz="2800" b="1" dirty="0" smtClean="0">
                <a:latin typeface="Times New Roman" pitchFamily="18" charset="0"/>
              </a:rPr>
              <a:t>＝</a:t>
            </a:r>
            <a:r>
              <a:rPr lang="en-US" altLang="zh-CN" sz="2800" b="1" dirty="0" smtClean="0">
                <a:latin typeface="Times New Roman" pitchFamily="18" charset="0"/>
              </a:rPr>
              <a:t>19</a:t>
            </a:r>
            <a:r>
              <a:rPr lang="zh-CN" altLang="en-US" sz="2800" b="1" dirty="0" smtClean="0">
                <a:latin typeface="Times New Roman" pitchFamily="18" charset="0"/>
              </a:rPr>
              <a:t>（</a:t>
            </a:r>
            <a:r>
              <a:rPr lang="en-US" altLang="zh-CN" sz="2800" b="1" i="1" dirty="0" err="1" smtClean="0">
                <a:latin typeface="Times New Roman" pitchFamily="18" charset="0"/>
              </a:rPr>
              <a:t>i</a:t>
            </a:r>
            <a:r>
              <a:rPr lang="zh-CN" altLang="en-US" sz="2800" b="1" dirty="0" smtClean="0">
                <a:latin typeface="Times New Roman" pitchFamily="18" charset="0"/>
              </a:rPr>
              <a:t>＝</a:t>
            </a:r>
            <a:r>
              <a:rPr lang="en-US" altLang="zh-CN" sz="2800" b="1" dirty="0" smtClean="0">
                <a:latin typeface="Times New Roman" pitchFamily="18" charset="0"/>
              </a:rPr>
              <a:t>3</a:t>
            </a:r>
            <a:r>
              <a:rPr lang="zh-CN" altLang="en-US" sz="2800" b="1" dirty="0" smtClean="0">
                <a:latin typeface="Times New Roman" pitchFamily="18" charset="0"/>
              </a:rPr>
              <a:t>，</a:t>
            </a:r>
          </a:p>
          <a:p>
            <a:pPr eaLnBrk="1" hangingPunct="1">
              <a:buFont typeface="Wingdings" pitchFamily="2" charset="2"/>
              <a:buNone/>
              <a:defRPr/>
            </a:pPr>
            <a:r>
              <a:rPr lang="zh-CN" altLang="en-US" sz="2800" b="1" dirty="0" smtClean="0">
                <a:latin typeface="Times New Roman" pitchFamily="18" charset="0"/>
              </a:rPr>
              <a:t>     </a:t>
            </a:r>
            <a:r>
              <a:rPr lang="en-US" altLang="zh-CN" sz="2800" b="1" i="1" dirty="0" smtClean="0">
                <a:latin typeface="Times New Roman" pitchFamily="18" charset="0"/>
              </a:rPr>
              <a:t>j</a:t>
            </a:r>
            <a:r>
              <a:rPr lang="en-US" altLang="zh-CN" sz="2800" b="1" dirty="0" smtClean="0">
                <a:latin typeface="Times New Roman" pitchFamily="18" charset="0"/>
              </a:rPr>
              <a:t> </a:t>
            </a:r>
            <a:r>
              <a:rPr lang="zh-CN" altLang="en-US" sz="2800" b="1" dirty="0" smtClean="0">
                <a:latin typeface="Times New Roman" pitchFamily="18" charset="0"/>
              </a:rPr>
              <a:t>＝</a:t>
            </a:r>
            <a:r>
              <a:rPr lang="en-US" altLang="zh-CN" sz="2800" b="1" dirty="0" smtClean="0">
                <a:latin typeface="Times New Roman" pitchFamily="18" charset="0"/>
              </a:rPr>
              <a:t>2</a:t>
            </a:r>
            <a:r>
              <a:rPr lang="zh-CN" altLang="en-US" sz="2800" b="1" dirty="0" smtClean="0">
                <a:latin typeface="Times New Roman" pitchFamily="18" charset="0"/>
              </a:rPr>
              <a:t>）时的同频小区分布情形。</a:t>
            </a:r>
          </a:p>
          <a:p>
            <a:pPr eaLnBrk="1" hangingPunct="1">
              <a:buFont typeface="Wingdings" pitchFamily="2" charset="2"/>
              <a:buNone/>
              <a:defRPr/>
            </a:pPr>
            <a:r>
              <a:rPr lang="zh-CN" altLang="en-US" sz="2800" b="1" dirty="0" smtClean="0">
                <a:latin typeface="Times New Roman" pitchFamily="18" charset="0"/>
              </a:rPr>
              <a:t>    其中，红色边框</a:t>
            </a:r>
          </a:p>
          <a:p>
            <a:pPr eaLnBrk="1" hangingPunct="1">
              <a:buFont typeface="Wingdings" pitchFamily="2" charset="2"/>
              <a:buNone/>
              <a:defRPr/>
            </a:pPr>
            <a:r>
              <a:rPr lang="zh-CN" altLang="en-US" sz="2800" b="1" dirty="0" smtClean="0">
                <a:latin typeface="Times New Roman" pitchFamily="18" charset="0"/>
              </a:rPr>
              <a:t>    是区群边界。</a:t>
            </a:r>
          </a:p>
        </p:txBody>
      </p:sp>
      <p:sp>
        <p:nvSpPr>
          <p:cNvPr id="39940" name="Rectangle 7"/>
          <p:cNvSpPr>
            <a:spLocks noGrp="1" noChangeArrowheads="1"/>
          </p:cNvSpPr>
          <p:nvPr>
            <p:ph sz="half" idx="4294967295"/>
          </p:nvPr>
        </p:nvSpPr>
        <p:spPr>
          <a:xfrm>
            <a:off x="5145088" y="2017713"/>
            <a:ext cx="3810000" cy="4114800"/>
          </a:xfrm>
        </p:spPr>
        <p:txBody>
          <a:bodyPr/>
          <a:lstStyle/>
          <a:p>
            <a:pPr eaLnBrk="1" hangingPunct="1"/>
            <a:endParaRPr lang="zh-CN" altLang="zh-CN" sz="2800" smtClean="0"/>
          </a:p>
        </p:txBody>
      </p:sp>
      <p:pic>
        <p:nvPicPr>
          <p:cNvPr id="39941" name="Picture 5" descr="N=19"/>
          <p:cNvPicPr>
            <a:picLocks noChangeAspect="1" noChangeArrowheads="1"/>
          </p:cNvPicPr>
          <p:nvPr/>
        </p:nvPicPr>
        <p:blipFill>
          <a:blip r:embed="rId3" cstate="print"/>
          <a:srcRect/>
          <a:stretch>
            <a:fillRect/>
          </a:stretch>
        </p:blipFill>
        <p:spPr bwMode="auto">
          <a:xfrm>
            <a:off x="3962400" y="1905000"/>
            <a:ext cx="4743450"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p:txBody>
          <a:bodyPr/>
          <a:lstStyle/>
          <a:p>
            <a:pPr eaLnBrk="1" hangingPunct="1"/>
            <a:endParaRPr lang="zh-CN" altLang="zh-CN" smtClean="0"/>
          </a:p>
        </p:txBody>
      </p:sp>
      <p:sp>
        <p:nvSpPr>
          <p:cNvPr id="40963" name="Rectangle 3"/>
          <p:cNvSpPr>
            <a:spLocks noGrp="1" noChangeArrowheads="1"/>
          </p:cNvSpPr>
          <p:nvPr>
            <p:ph type="body" idx="4294967295"/>
          </p:nvPr>
        </p:nvSpPr>
        <p:spPr>
          <a:xfrm>
            <a:off x="762000" y="1981200"/>
            <a:ext cx="7772400" cy="4114800"/>
          </a:xfrm>
        </p:spPr>
        <p:txBody>
          <a:bodyPr/>
          <a:lstStyle/>
          <a:p>
            <a:pPr eaLnBrk="1" hangingPunct="1"/>
            <a:r>
              <a:rPr lang="en-US" altLang="zh-CN" b="1" dirty="0" smtClean="0">
                <a:latin typeface="Arial" charset="0"/>
              </a:rPr>
              <a:t>“</a:t>
            </a:r>
            <a:r>
              <a:rPr lang="zh-CN" altLang="en-US" b="1" dirty="0" smtClean="0"/>
              <a:t>蜂窝系统的几何学</a:t>
            </a:r>
            <a:r>
              <a:rPr lang="zh-CN" altLang="en-US" b="1" dirty="0" smtClean="0">
                <a:latin typeface="Arial" charset="0"/>
              </a:rPr>
              <a:t>”</a:t>
            </a:r>
            <a:r>
              <a:rPr lang="zh-CN" altLang="en-US" b="1" dirty="0" smtClean="0"/>
              <a:t>内容小结：</a:t>
            </a:r>
          </a:p>
          <a:p>
            <a:pPr eaLnBrk="1" hangingPunct="1">
              <a:buFont typeface="Wingdings" pitchFamily="2" charset="2"/>
              <a:buNone/>
            </a:pPr>
            <a:r>
              <a:rPr lang="zh-CN" altLang="en-US" b="1" dirty="0" smtClean="0"/>
              <a:t>   区群概念</a:t>
            </a:r>
          </a:p>
          <a:p>
            <a:pPr eaLnBrk="1" hangingPunct="1">
              <a:buFont typeface="Wingdings" pitchFamily="2" charset="2"/>
              <a:buNone/>
            </a:pPr>
            <a:r>
              <a:rPr lang="zh-CN" altLang="en-US" b="1" dirty="0" smtClean="0"/>
              <a:t>   区群大小公式</a:t>
            </a:r>
          </a:p>
          <a:p>
            <a:pPr eaLnBrk="1" hangingPunct="1">
              <a:buFont typeface="Wingdings" pitchFamily="2" charset="2"/>
              <a:buNone/>
            </a:pPr>
            <a:r>
              <a:rPr lang="zh-CN" altLang="en-US" b="1" dirty="0" smtClean="0"/>
              <a:t>   同频小区的确定</a:t>
            </a:r>
          </a:p>
          <a:p>
            <a:pPr eaLnBrk="1" hangingPunct="1">
              <a:buFont typeface="Wingdings" pitchFamily="2" charset="2"/>
              <a:buNone/>
            </a:pPr>
            <a:r>
              <a:rPr lang="zh-CN" altLang="en-US" b="1" dirty="0" smtClean="0"/>
              <a:t>   同频复用距离公式</a:t>
            </a:r>
          </a:p>
          <a:p>
            <a:pPr eaLnBrk="1" hangingPunct="1">
              <a:buFont typeface="Wingdings" pitchFamily="2" charset="2"/>
              <a:buNone/>
            </a:pPr>
            <a:r>
              <a:rPr lang="zh-CN" altLang="en-US" b="1" dirty="0" smtClean="0"/>
              <a:t>   同频小区的分层排布</a:t>
            </a:r>
            <a:r>
              <a:rPr lang="zh-CN" altLang="en-US" dirty="0" smtClean="0"/>
              <a:t>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smtClean="0">
                <a:effectLst>
                  <a:outerShdw blurRad="38100" dist="38100" dir="2700000" algn="tl">
                    <a:srgbClr val="000000">
                      <a:alpha val="43137"/>
                    </a:srgbClr>
                  </a:outerShdw>
                </a:effectLst>
              </a:rPr>
              <a:t>蜂窝网络规划的步骤</a:t>
            </a:r>
            <a:endParaRPr lang="zh-CN" altLang="en-US" sz="4000" b="1" dirty="0">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838200" y="2133600"/>
            <a:ext cx="7772400" cy="4114800"/>
          </a:xfrm>
        </p:spPr>
        <p:txBody>
          <a:bodyPr/>
          <a:lstStyle/>
          <a:p>
            <a:r>
              <a:rPr lang="en-US" altLang="zh-CN" b="1" dirty="0" smtClean="0">
                <a:latin typeface="Times New Roman" pitchFamily="18" charset="0"/>
                <a:cs typeface="Times New Roman" pitchFamily="18" charset="0"/>
              </a:rPr>
              <a:t>1</a:t>
            </a:r>
            <a:r>
              <a:rPr lang="zh-CN" altLang="en-US" b="1" dirty="0" smtClean="0">
                <a:latin typeface="Times New Roman" pitchFamily="18" charset="0"/>
                <a:cs typeface="Times New Roman" pitchFamily="18" charset="0"/>
              </a:rPr>
              <a:t>）确定小区半径</a:t>
            </a:r>
            <a:r>
              <a:rPr lang="en-US" altLang="zh-CN" b="1" dirty="0" smtClean="0">
                <a:latin typeface="Times New Roman" pitchFamily="18" charset="0"/>
                <a:cs typeface="Times New Roman" pitchFamily="18" charset="0"/>
              </a:rPr>
              <a:t>R</a:t>
            </a:r>
          </a:p>
          <a:p>
            <a:r>
              <a:rPr lang="en-US" altLang="zh-CN" b="1" dirty="0" smtClean="0">
                <a:latin typeface="Times New Roman" pitchFamily="18" charset="0"/>
                <a:cs typeface="Times New Roman" pitchFamily="18" charset="0"/>
              </a:rPr>
              <a:t>2</a:t>
            </a:r>
            <a:r>
              <a:rPr lang="zh-CN" altLang="en-US" b="1" dirty="0" smtClean="0">
                <a:latin typeface="Times New Roman" pitchFamily="18" charset="0"/>
                <a:cs typeface="Times New Roman" pitchFamily="18" charset="0"/>
              </a:rPr>
              <a:t>）确定区群大小</a:t>
            </a:r>
            <a:r>
              <a:rPr lang="en-US" altLang="zh-CN" b="1" dirty="0" smtClean="0">
                <a:latin typeface="Times New Roman" pitchFamily="18" charset="0"/>
                <a:cs typeface="Times New Roman" pitchFamily="18" charset="0"/>
              </a:rPr>
              <a:t>N</a:t>
            </a:r>
          </a:p>
          <a:p>
            <a:r>
              <a:rPr lang="en-US" altLang="zh-CN" b="1" dirty="0" smtClean="0">
                <a:latin typeface="Times New Roman" pitchFamily="18" charset="0"/>
                <a:cs typeface="Times New Roman" pitchFamily="18" charset="0"/>
              </a:rPr>
              <a:t>3</a:t>
            </a:r>
            <a:r>
              <a:rPr lang="zh-CN" altLang="en-US" b="1" dirty="0" smtClean="0">
                <a:latin typeface="Times New Roman" pitchFamily="18" charset="0"/>
                <a:cs typeface="Times New Roman" pitchFamily="18" charset="0"/>
              </a:rPr>
              <a:t>）确定同频小区</a:t>
            </a:r>
            <a:endParaRPr lang="en-US" altLang="zh-CN" b="1" dirty="0" smtClean="0">
              <a:latin typeface="Times New Roman" pitchFamily="18" charset="0"/>
              <a:cs typeface="Times New Roman" pitchFamily="18" charset="0"/>
            </a:endParaRPr>
          </a:p>
          <a:p>
            <a:r>
              <a:rPr lang="en-US" altLang="zh-CN" b="1" dirty="0" smtClean="0">
                <a:latin typeface="Times New Roman" pitchFamily="18" charset="0"/>
                <a:cs typeface="Times New Roman" pitchFamily="18" charset="0"/>
              </a:rPr>
              <a:t>4</a:t>
            </a:r>
            <a:r>
              <a:rPr lang="zh-CN" altLang="en-US" b="1" dirty="0" smtClean="0">
                <a:latin typeface="Times New Roman" pitchFamily="18" charset="0"/>
                <a:cs typeface="Times New Roman" pitchFamily="18" charset="0"/>
              </a:rPr>
              <a:t>）进行信道分配</a:t>
            </a:r>
            <a:endParaRPr lang="zh-CN" altLang="en-US" b="1" dirty="0">
              <a:latin typeface="Times New Roman" pitchFamily="18" charset="0"/>
              <a:cs typeface="Times New Roman" pitchFamily="18" charset="0"/>
            </a:endParaRPr>
          </a:p>
        </p:txBody>
      </p:sp>
      <p:sp>
        <p:nvSpPr>
          <p:cNvPr id="4" name="直角上箭头 3">
            <a:hlinkClick r:id="rId2" action="ppaction://hlinksldjump"/>
          </p:cNvPr>
          <p:cNvSpPr/>
          <p:nvPr/>
        </p:nvSpPr>
        <p:spPr>
          <a:xfrm>
            <a:off x="7924800" y="5715000"/>
            <a:ext cx="762000" cy="762000"/>
          </a:xfrm>
          <a:prstGeom prst="bentUpArrow">
            <a:avLst>
              <a:gd name="adj1" fmla="val 31957"/>
              <a:gd name="adj2" fmla="val 31956"/>
              <a:gd name="adj3" fmla="val 2847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p:txBody>
          <a:bodyPr/>
          <a:lstStyle/>
          <a:p>
            <a:pPr eaLnBrk="1" hangingPunct="1">
              <a:defRPr/>
            </a:pPr>
            <a:r>
              <a:rPr lang="zh-CN" altLang="en-US" sz="3600" b="1" dirty="0" smtClean="0">
                <a:effectLst>
                  <a:outerShdw blurRad="38100" dist="38100" dir="2700000" algn="tl">
                    <a:srgbClr val="000000">
                      <a:alpha val="43137"/>
                    </a:srgbClr>
                  </a:outerShdw>
                </a:effectLst>
              </a:rPr>
              <a:t>同频干扰和系统容量（</a:t>
            </a:r>
            <a:r>
              <a:rPr lang="zh-CN" altLang="en-US" sz="3600" b="1" dirty="0" smtClean="0">
                <a:effectLst>
                  <a:outerShdw blurRad="38100" dist="38100" dir="2700000" algn="tl">
                    <a:srgbClr val="000000">
                      <a:alpha val="43137"/>
                    </a:srgbClr>
                  </a:outerShdw>
                </a:effectLst>
                <a:latin typeface="Times New Roman" pitchFamily="18" charset="0"/>
              </a:rPr>
              <a:t>教材第</a:t>
            </a:r>
            <a:r>
              <a:rPr lang="en-US" altLang="zh-CN" sz="3600" b="1" dirty="0" smtClean="0">
                <a:effectLst>
                  <a:outerShdw blurRad="38100" dist="38100" dir="2700000" algn="tl">
                    <a:srgbClr val="000000">
                      <a:alpha val="43137"/>
                    </a:srgbClr>
                  </a:outerShdw>
                </a:effectLst>
                <a:latin typeface="Times New Roman" pitchFamily="18" charset="0"/>
              </a:rPr>
              <a:t>3.5</a:t>
            </a:r>
            <a:r>
              <a:rPr lang="zh-CN" altLang="en-US" sz="3600" b="1" dirty="0" smtClean="0">
                <a:effectLst>
                  <a:outerShdw blurRad="38100" dist="38100" dir="2700000" algn="tl">
                    <a:srgbClr val="000000">
                      <a:alpha val="43137"/>
                    </a:srgbClr>
                  </a:outerShdw>
                </a:effectLst>
                <a:latin typeface="Times New Roman" pitchFamily="18" charset="0"/>
              </a:rPr>
              <a:t>节</a:t>
            </a:r>
            <a:r>
              <a:rPr lang="zh-CN" altLang="en-US" sz="3600" b="1" dirty="0" smtClean="0">
                <a:effectLst>
                  <a:outerShdw blurRad="38100" dist="38100" dir="2700000" algn="tl">
                    <a:srgbClr val="000000">
                      <a:alpha val="43137"/>
                    </a:srgbClr>
                  </a:outerShdw>
                </a:effectLst>
              </a:rPr>
              <a:t>）</a:t>
            </a:r>
          </a:p>
        </p:txBody>
      </p:sp>
      <p:sp>
        <p:nvSpPr>
          <p:cNvPr id="41987" name="Rectangle 3"/>
          <p:cNvSpPr>
            <a:spLocks noGrp="1" noChangeArrowheads="1"/>
          </p:cNvSpPr>
          <p:nvPr>
            <p:ph type="body" idx="4294967295"/>
          </p:nvPr>
        </p:nvSpPr>
        <p:spPr>
          <a:xfrm>
            <a:off x="685800" y="2133600"/>
            <a:ext cx="7772400" cy="4114800"/>
          </a:xfrm>
        </p:spPr>
        <p:txBody>
          <a:bodyPr/>
          <a:lstStyle/>
          <a:p>
            <a:pPr eaLnBrk="1" hangingPunct="1"/>
            <a:r>
              <a:rPr lang="zh-CN" altLang="en-US" b="1" smtClean="0">
                <a:latin typeface="Times New Roman" pitchFamily="18" charset="0"/>
              </a:rPr>
              <a:t>蜂窝系统是自干扰系统</a:t>
            </a:r>
          </a:p>
          <a:p>
            <a:pPr eaLnBrk="1" hangingPunct="1"/>
            <a:r>
              <a:rPr lang="en-US" altLang="zh-CN" b="1" smtClean="0">
                <a:latin typeface="Times New Roman" pitchFamily="18" charset="0"/>
              </a:rPr>
              <a:t>FDMA</a:t>
            </a:r>
            <a:r>
              <a:rPr lang="zh-CN" altLang="en-US" b="1" smtClean="0">
                <a:latin typeface="Times New Roman" pitchFamily="18" charset="0"/>
              </a:rPr>
              <a:t>系统的干扰类型</a:t>
            </a:r>
          </a:p>
          <a:p>
            <a:pPr eaLnBrk="1" hangingPunct="1"/>
            <a:r>
              <a:rPr lang="zh-CN" altLang="en-US" b="1" smtClean="0">
                <a:latin typeface="Times New Roman" pitchFamily="18" charset="0"/>
              </a:rPr>
              <a:t>频率复用因子</a:t>
            </a:r>
            <a:r>
              <a:rPr lang="en-US" altLang="zh-CN" b="1" smtClean="0">
                <a:latin typeface="Times New Roman" pitchFamily="18" charset="0"/>
              </a:rPr>
              <a:t>1/N</a:t>
            </a:r>
            <a:endParaRPr lang="zh-CN" altLang="en-US" b="1" smtClean="0">
              <a:latin typeface="Times New Roman" pitchFamily="18" charset="0"/>
            </a:endParaRPr>
          </a:p>
          <a:p>
            <a:pPr eaLnBrk="1" hangingPunct="1"/>
            <a:r>
              <a:rPr lang="zh-CN" altLang="en-US" b="1" smtClean="0">
                <a:latin typeface="Times New Roman" pitchFamily="18" charset="0"/>
              </a:rPr>
              <a:t>同频复用比例（</a:t>
            </a:r>
            <a:r>
              <a:rPr lang="en-US" altLang="zh-CN" b="1" smtClean="0">
                <a:latin typeface="Times New Roman" pitchFamily="18" charset="0"/>
              </a:rPr>
              <a:t>Q</a:t>
            </a:r>
            <a:r>
              <a:rPr lang="zh-CN" altLang="en-US" b="1" smtClean="0">
                <a:latin typeface="Times New Roman" pitchFamily="18" charset="0"/>
              </a:rPr>
              <a:t>）</a:t>
            </a:r>
            <a:endParaRPr lang="en-US" altLang="zh-CN" b="1" smtClean="0">
              <a:latin typeface="Times New Roman" pitchFamily="18" charset="0"/>
            </a:endParaRPr>
          </a:p>
          <a:p>
            <a:pPr eaLnBrk="1" hangingPunct="1"/>
            <a:r>
              <a:rPr lang="zh-CN" altLang="en-US" b="1" smtClean="0">
                <a:latin typeface="Times New Roman" pitchFamily="18" charset="0"/>
                <a:hlinkClick r:id="rId3" action="ppaction://hlinksldjump"/>
              </a:rPr>
              <a:t>信干比的计算</a:t>
            </a:r>
            <a:endParaRPr lang="zh-CN" altLang="en-US" b="1" smtClean="0">
              <a:latin typeface="Times New Roman" pitchFamily="18" charset="0"/>
            </a:endParaRPr>
          </a:p>
          <a:p>
            <a:pPr eaLnBrk="1" hangingPunct="1"/>
            <a:endParaRPr lang="en-US" altLang="zh-CN" b="1" smtClean="0">
              <a:latin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p:txBody>
          <a:bodyPr/>
          <a:lstStyle/>
          <a:p>
            <a:pPr eaLnBrk="1" hangingPunct="1"/>
            <a:endParaRPr lang="zh-CN" altLang="zh-CN" smtClean="0"/>
          </a:p>
        </p:txBody>
      </p:sp>
      <p:sp>
        <p:nvSpPr>
          <p:cNvPr id="38915" name="Rectangle 3"/>
          <p:cNvSpPr>
            <a:spLocks noGrp="1" noChangeArrowheads="1"/>
          </p:cNvSpPr>
          <p:nvPr>
            <p:ph type="body" idx="4294967295"/>
          </p:nvPr>
        </p:nvSpPr>
        <p:spPr>
          <a:xfrm>
            <a:off x="762000" y="2057400"/>
            <a:ext cx="7620000" cy="4114800"/>
          </a:xfrm>
        </p:spPr>
        <p:txBody>
          <a:bodyPr/>
          <a:lstStyle/>
          <a:p>
            <a:pPr eaLnBrk="1" hangingPunct="1">
              <a:defRPr/>
            </a:pPr>
            <a:r>
              <a:rPr lang="zh-CN" altLang="en-US" b="1" smtClean="0">
                <a:latin typeface="Times New Roman" pitchFamily="18" charset="0"/>
              </a:rPr>
              <a:t>就蜂窝系统而言，最重要的干扰来自于系统本身。即由于频率的复用，系统中存在同频小区，它们相互之间存在着无法滤除的干扰。</a:t>
            </a:r>
          </a:p>
          <a:p>
            <a:pPr eaLnBrk="1" hangingPunct="1">
              <a:defRPr/>
            </a:pPr>
            <a:r>
              <a:rPr lang="en-US" altLang="zh-CN" b="1" smtClean="0">
                <a:solidFill>
                  <a:srgbClr val="FF0000"/>
                </a:solidFill>
                <a:effectLst>
                  <a:outerShdw blurRad="38100" dist="38100" dir="2700000" algn="tl">
                    <a:srgbClr val="C0C0C0"/>
                  </a:outerShdw>
                </a:effectLst>
                <a:latin typeface="Times New Roman" pitchFamily="18" charset="0"/>
              </a:rPr>
              <a:t>FDMA</a:t>
            </a:r>
            <a:r>
              <a:rPr lang="zh-CN" altLang="en-US" b="1" smtClean="0">
                <a:solidFill>
                  <a:srgbClr val="FF0000"/>
                </a:solidFill>
                <a:effectLst>
                  <a:outerShdw blurRad="38100" dist="38100" dir="2700000" algn="tl">
                    <a:srgbClr val="C0C0C0"/>
                  </a:outerShdw>
                </a:effectLst>
                <a:latin typeface="Times New Roman" pitchFamily="18" charset="0"/>
              </a:rPr>
              <a:t>系统</a:t>
            </a:r>
            <a:r>
              <a:rPr lang="zh-CN" altLang="en-US" b="1" smtClean="0">
                <a:latin typeface="Times New Roman" pitchFamily="18" charset="0"/>
              </a:rPr>
              <a:t>的主要干扰类型包括：</a:t>
            </a:r>
            <a:r>
              <a:rPr lang="zh-CN" altLang="en-US" b="1" smtClean="0">
                <a:solidFill>
                  <a:srgbClr val="FF0000"/>
                </a:solidFill>
                <a:effectLst>
                  <a:outerShdw blurRad="38100" dist="38100" dir="2700000" algn="tl">
                    <a:srgbClr val="C0C0C0"/>
                  </a:outerShdw>
                </a:effectLst>
                <a:latin typeface="Times New Roman" pitchFamily="18" charset="0"/>
              </a:rPr>
              <a:t>同频干扰和邻频干扰、互调干扰</a:t>
            </a:r>
            <a:r>
              <a:rPr lang="zh-CN" altLang="en-US" b="1" smtClean="0">
                <a:latin typeface="Times New Roman" pitchFamily="18" charset="0"/>
              </a:rPr>
              <a:t>。后两种相对影响要小一些，我们稍后会介绍邻频干扰。</a:t>
            </a:r>
            <a:endParaRPr lang="zh-CN" altLang="en-US" b="1"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p:txBody>
          <a:bodyPr/>
          <a:lstStyle/>
          <a:p>
            <a:pPr eaLnBrk="1" hangingPunct="1"/>
            <a:endParaRPr lang="zh-CN" altLang="zh-CN" smtClean="0"/>
          </a:p>
        </p:txBody>
      </p:sp>
      <p:sp>
        <p:nvSpPr>
          <p:cNvPr id="44035" name="Rectangle 3"/>
          <p:cNvSpPr>
            <a:spLocks noGrp="1" noChangeArrowheads="1"/>
          </p:cNvSpPr>
          <p:nvPr>
            <p:ph type="body" idx="4294967295"/>
          </p:nvPr>
        </p:nvSpPr>
        <p:spPr>
          <a:xfrm>
            <a:off x="609600" y="2057400"/>
            <a:ext cx="8077200" cy="4572000"/>
          </a:xfrm>
        </p:spPr>
        <p:txBody>
          <a:bodyPr/>
          <a:lstStyle/>
          <a:p>
            <a:pPr eaLnBrk="1" hangingPunct="1"/>
            <a:r>
              <a:rPr lang="zh-CN" altLang="en-US" b="1" dirty="0" smtClean="0">
                <a:effectLst>
                  <a:outerShdw blurRad="38100" dist="38100" dir="2700000" algn="tl">
                    <a:srgbClr val="000000">
                      <a:alpha val="43137"/>
                    </a:srgbClr>
                  </a:outerShdw>
                </a:effectLst>
                <a:latin typeface="Times New Roman" pitchFamily="18" charset="0"/>
              </a:rPr>
              <a:t>同频干扰（</a:t>
            </a:r>
            <a:r>
              <a:rPr lang="zh-CN" altLang="en-US" b="1" dirty="0" smtClean="0">
                <a:solidFill>
                  <a:srgbClr val="FF0000"/>
                </a:solidFill>
                <a:effectLst>
                  <a:outerShdw blurRad="38100" dist="38100" dir="2700000" algn="tl">
                    <a:srgbClr val="000000">
                      <a:alpha val="43137"/>
                    </a:srgbClr>
                  </a:outerShdw>
                </a:effectLst>
                <a:latin typeface="Times New Roman" pitchFamily="18" charset="0"/>
              </a:rPr>
              <a:t>与噪声不同！</a:t>
            </a:r>
            <a:r>
              <a:rPr lang="zh-CN" altLang="en-US" b="1" dirty="0" smtClean="0">
                <a:effectLst>
                  <a:outerShdw blurRad="38100" dist="38100" dir="2700000" algn="tl">
                    <a:srgbClr val="000000">
                      <a:alpha val="43137"/>
                    </a:srgbClr>
                  </a:outerShdw>
                </a:effectLst>
                <a:latin typeface="Times New Roman" pitchFamily="18" charset="0"/>
              </a:rPr>
              <a:t>）是不能简单地</a:t>
            </a:r>
            <a:endParaRPr lang="en-US" altLang="zh-CN" b="1" dirty="0" smtClean="0">
              <a:effectLst>
                <a:outerShdw blurRad="38100" dist="38100" dir="2700000" algn="tl">
                  <a:srgbClr val="000000">
                    <a:alpha val="43137"/>
                  </a:srgbClr>
                </a:outerShdw>
              </a:effectLst>
              <a:latin typeface="Times New Roman" pitchFamily="18" charset="0"/>
            </a:endParaRPr>
          </a:p>
          <a:p>
            <a:pPr eaLnBrk="1" hangingPunct="1">
              <a:buNone/>
            </a:pPr>
            <a:r>
              <a:rPr lang="zh-CN" altLang="en-US" b="1" dirty="0" smtClean="0">
                <a:effectLst>
                  <a:outerShdw blurRad="38100" dist="38100" dir="2700000" algn="tl">
                    <a:srgbClr val="000000">
                      <a:alpha val="43137"/>
                    </a:srgbClr>
                  </a:outerShdw>
                </a:effectLst>
                <a:latin typeface="Times New Roman" pitchFamily="18" charset="0"/>
              </a:rPr>
              <a:t>通过增加发射功率来克服的！</a:t>
            </a:r>
          </a:p>
          <a:p>
            <a:pPr eaLnBrk="1" hangingPunct="1">
              <a:buFont typeface="Wingdings" pitchFamily="2" charset="2"/>
              <a:buNone/>
            </a:pPr>
            <a:r>
              <a:rPr lang="zh-CN" altLang="en-US" dirty="0" smtClean="0">
                <a:latin typeface="Times New Roman" pitchFamily="18" charset="0"/>
              </a:rPr>
              <a:t>        </a:t>
            </a:r>
            <a:r>
              <a:rPr lang="zh-CN" altLang="en-US" b="1" dirty="0" smtClean="0">
                <a:latin typeface="Times New Roman" pitchFamily="18" charset="0"/>
              </a:rPr>
              <a:t>例如，考虑</a:t>
            </a:r>
            <a:r>
              <a:rPr lang="en-US" altLang="zh-CN" b="1" dirty="0" smtClean="0">
                <a:latin typeface="Times New Roman" pitchFamily="18" charset="0"/>
              </a:rPr>
              <a:t>FDMA/FDD</a:t>
            </a:r>
            <a:r>
              <a:rPr lang="zh-CN" altLang="en-US" b="1" dirty="0" smtClean="0">
                <a:latin typeface="Times New Roman" pitchFamily="18" charset="0"/>
              </a:rPr>
              <a:t>系统的前向（下</a:t>
            </a:r>
            <a:endParaRPr lang="en-US" altLang="zh-CN" b="1" dirty="0" smtClean="0">
              <a:latin typeface="Times New Roman" pitchFamily="18" charset="0"/>
            </a:endParaRPr>
          </a:p>
          <a:p>
            <a:pPr eaLnBrk="1" hangingPunct="1">
              <a:buFont typeface="Wingdings" pitchFamily="2" charset="2"/>
              <a:buNone/>
            </a:pPr>
            <a:r>
              <a:rPr lang="zh-CN" altLang="en-US" b="1" dirty="0" smtClean="0">
                <a:latin typeface="Times New Roman" pitchFamily="18" charset="0"/>
              </a:rPr>
              <a:t>行）链路。某</a:t>
            </a:r>
            <a:r>
              <a:rPr lang="en-US" altLang="zh-CN" b="1" dirty="0" smtClean="0">
                <a:latin typeface="Times New Roman" pitchFamily="18" charset="0"/>
              </a:rPr>
              <a:t>BS</a:t>
            </a:r>
            <a:r>
              <a:rPr lang="zh-CN" altLang="en-US" b="1" dirty="0" smtClean="0">
                <a:latin typeface="Times New Roman" pitchFamily="18" charset="0"/>
              </a:rPr>
              <a:t>发射功率的增加是可以适当</a:t>
            </a:r>
            <a:endParaRPr lang="en-US" altLang="zh-CN" b="1" dirty="0" smtClean="0">
              <a:latin typeface="Times New Roman" pitchFamily="18" charset="0"/>
            </a:endParaRPr>
          </a:p>
          <a:p>
            <a:pPr eaLnBrk="1" hangingPunct="1">
              <a:buFont typeface="Wingdings" pitchFamily="2" charset="2"/>
              <a:buNone/>
            </a:pPr>
            <a:r>
              <a:rPr lang="zh-CN" altLang="en-US" b="1" dirty="0" smtClean="0">
                <a:latin typeface="Times New Roman" pitchFamily="18" charset="0"/>
              </a:rPr>
              <a:t>提升本小区</a:t>
            </a:r>
            <a:r>
              <a:rPr lang="en-US" altLang="zh-CN" b="1" dirty="0" smtClean="0">
                <a:latin typeface="Times New Roman" pitchFamily="18" charset="0"/>
              </a:rPr>
              <a:t>MS</a:t>
            </a:r>
            <a:r>
              <a:rPr lang="zh-CN" altLang="en-US" b="1" dirty="0" smtClean="0">
                <a:latin typeface="Times New Roman" pitchFamily="18" charset="0"/>
              </a:rPr>
              <a:t>接收信号的</a:t>
            </a:r>
            <a:r>
              <a:rPr lang="en-US" altLang="zh-CN" b="1" dirty="0" smtClean="0">
                <a:latin typeface="Times New Roman" pitchFamily="18" charset="0"/>
              </a:rPr>
              <a:t>SIR</a:t>
            </a:r>
            <a:r>
              <a:rPr lang="zh-CN" altLang="en-US" b="1" dirty="0" smtClean="0">
                <a:latin typeface="Times New Roman" pitchFamily="18" charset="0"/>
              </a:rPr>
              <a:t>值，但同时也</a:t>
            </a:r>
            <a:endParaRPr lang="en-US" altLang="zh-CN" b="1" dirty="0" smtClean="0">
              <a:latin typeface="Times New Roman" pitchFamily="18" charset="0"/>
            </a:endParaRPr>
          </a:p>
          <a:p>
            <a:pPr eaLnBrk="1" hangingPunct="1">
              <a:buFont typeface="Wingdings" pitchFamily="2" charset="2"/>
              <a:buNone/>
            </a:pPr>
            <a:r>
              <a:rPr lang="zh-CN" altLang="en-US" b="1" dirty="0" smtClean="0">
                <a:latin typeface="Times New Roman" pitchFamily="18" charset="0"/>
              </a:rPr>
              <a:t>将意味着，它对别的采用相同载频工作的</a:t>
            </a:r>
            <a:r>
              <a:rPr lang="en-US" altLang="zh-CN" b="1" dirty="0" smtClean="0">
                <a:latin typeface="Times New Roman" pitchFamily="18" charset="0"/>
              </a:rPr>
              <a:t>BS</a:t>
            </a:r>
          </a:p>
          <a:p>
            <a:pPr eaLnBrk="1" hangingPunct="1">
              <a:buFont typeface="Wingdings" pitchFamily="2" charset="2"/>
              <a:buNone/>
            </a:pPr>
            <a:r>
              <a:rPr lang="zh-CN" altLang="en-US" b="1" dirty="0" smtClean="0">
                <a:latin typeface="Times New Roman" pitchFamily="18" charset="0"/>
              </a:rPr>
              <a:t>所覆盖小区上的</a:t>
            </a:r>
            <a:r>
              <a:rPr lang="en-US" altLang="zh-CN" b="1" dirty="0" smtClean="0">
                <a:latin typeface="Times New Roman" pitchFamily="18" charset="0"/>
              </a:rPr>
              <a:t>MS</a:t>
            </a:r>
            <a:r>
              <a:rPr lang="zh-CN" altLang="en-US" b="1" dirty="0" smtClean="0">
                <a:latin typeface="Times New Roman" pitchFamily="18" charset="0"/>
              </a:rPr>
              <a:t>会带来更为严重的同频</a:t>
            </a:r>
            <a:endParaRPr lang="en-US" altLang="zh-CN" b="1" dirty="0" smtClean="0">
              <a:latin typeface="Times New Roman" pitchFamily="18" charset="0"/>
            </a:endParaRPr>
          </a:p>
          <a:p>
            <a:pPr eaLnBrk="1" hangingPunct="1">
              <a:buFont typeface="Wingdings" pitchFamily="2" charset="2"/>
              <a:buNone/>
            </a:pPr>
            <a:r>
              <a:rPr lang="zh-CN" altLang="en-US" b="1" dirty="0" smtClean="0">
                <a:latin typeface="Times New Roman" pitchFamily="18" charset="0"/>
              </a:rPr>
              <a:t>干扰，会导致其</a:t>
            </a:r>
            <a:r>
              <a:rPr lang="en-US" altLang="zh-CN" b="1" dirty="0" smtClean="0">
                <a:latin typeface="Times New Roman" pitchFamily="18" charset="0"/>
              </a:rPr>
              <a:t>SIR</a:t>
            </a:r>
            <a:r>
              <a:rPr lang="zh-CN" altLang="en-US" b="1" dirty="0" smtClean="0">
                <a:latin typeface="Times New Roman" pitchFamily="18" charset="0"/>
              </a:rPr>
              <a:t>值的下降。</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p:txBody>
          <a:bodyPr/>
          <a:lstStyle/>
          <a:p>
            <a:pPr eaLnBrk="1" hangingPunct="1"/>
            <a:r>
              <a:rPr lang="zh-CN" altLang="en-US" sz="4000" b="1" smtClean="0"/>
              <a:t>回顾：蜂窝系统</a:t>
            </a:r>
          </a:p>
        </p:txBody>
      </p:sp>
      <p:sp>
        <p:nvSpPr>
          <p:cNvPr id="27651" name="Rectangle 3"/>
          <p:cNvSpPr>
            <a:spLocks noGrp="1" noChangeArrowheads="1"/>
          </p:cNvSpPr>
          <p:nvPr>
            <p:ph type="body" idx="4294967295"/>
          </p:nvPr>
        </p:nvSpPr>
        <p:spPr>
          <a:xfrm>
            <a:off x="762000" y="2133600"/>
            <a:ext cx="7772400" cy="4343400"/>
          </a:xfrm>
        </p:spPr>
        <p:txBody>
          <a:bodyPr/>
          <a:lstStyle/>
          <a:p>
            <a:pPr eaLnBrk="1" hangingPunct="1">
              <a:defRPr/>
            </a:pPr>
            <a:r>
              <a:rPr lang="zh-CN" altLang="en-US" sz="2800" b="1" dirty="0" smtClean="0"/>
              <a:t>从网络规模看，蜂窝网是一种</a:t>
            </a:r>
            <a:r>
              <a:rPr lang="zh-CN" altLang="en-US" sz="2800" b="1" dirty="0" smtClean="0">
                <a:solidFill>
                  <a:srgbClr val="FF0000"/>
                </a:solidFill>
                <a:effectLst>
                  <a:outerShdw blurRad="38100" dist="38100" dir="2700000" algn="tl">
                    <a:srgbClr val="FFFFFF"/>
                  </a:outerShdw>
                </a:effectLst>
              </a:rPr>
              <a:t>广域网络</a:t>
            </a:r>
            <a:r>
              <a:rPr lang="zh-CN" altLang="en-US" sz="2800" b="1" dirty="0" smtClean="0"/>
              <a:t>。</a:t>
            </a:r>
          </a:p>
          <a:p>
            <a:pPr eaLnBrk="1" hangingPunct="1">
              <a:defRPr/>
            </a:pPr>
            <a:r>
              <a:rPr lang="zh-CN" altLang="en-US" sz="2800" b="1" dirty="0" smtClean="0"/>
              <a:t>蜂窝网的最小组成单位：</a:t>
            </a:r>
            <a:r>
              <a:rPr lang="zh-CN" altLang="en-US" sz="2800" b="1" dirty="0" smtClean="0">
                <a:solidFill>
                  <a:srgbClr val="FF0000"/>
                </a:solidFill>
                <a:effectLst>
                  <a:outerShdw blurRad="38100" dist="38100" dir="2700000" algn="tl">
                    <a:srgbClr val="FFFFFF"/>
                  </a:outerShdw>
                </a:effectLst>
              </a:rPr>
              <a:t>小区（</a:t>
            </a:r>
            <a:r>
              <a:rPr lang="en-US" altLang="zh-CN" sz="2800" b="1" dirty="0" smtClean="0">
                <a:solidFill>
                  <a:srgbClr val="FF0000"/>
                </a:solidFill>
                <a:effectLst>
                  <a:outerShdw blurRad="38100" dist="38100" dir="2700000" algn="tl">
                    <a:srgbClr val="FFFFFF"/>
                  </a:outerShdw>
                </a:effectLst>
                <a:latin typeface="Times New Roman" pitchFamily="18" charset="0"/>
              </a:rPr>
              <a:t>cell</a:t>
            </a:r>
            <a:r>
              <a:rPr lang="zh-CN" altLang="en-US" sz="2800" b="1" dirty="0" smtClean="0">
                <a:solidFill>
                  <a:srgbClr val="FF0000"/>
                </a:solidFill>
                <a:effectLst>
                  <a:outerShdw blurRad="38100" dist="38100" dir="2700000" algn="tl">
                    <a:srgbClr val="FFFFFF"/>
                  </a:outerShdw>
                </a:effectLst>
              </a:rPr>
              <a:t>）</a:t>
            </a:r>
            <a:r>
              <a:rPr lang="zh-CN" altLang="en-US" sz="2800" b="1" dirty="0" smtClean="0"/>
              <a:t>。</a:t>
            </a:r>
          </a:p>
          <a:p>
            <a:pPr eaLnBrk="1" hangingPunct="1">
              <a:defRPr/>
            </a:pPr>
            <a:r>
              <a:rPr lang="zh-CN" altLang="en-US" sz="2800" b="1" dirty="0" smtClean="0">
                <a:latin typeface="Times New Roman" pitchFamily="18" charset="0"/>
              </a:rPr>
              <a:t>小区的覆盖由基站（</a:t>
            </a:r>
            <a:r>
              <a:rPr lang="en-US" altLang="zh-CN" sz="2800" b="1" dirty="0" smtClean="0">
                <a:latin typeface="Times New Roman" pitchFamily="18" charset="0"/>
              </a:rPr>
              <a:t>BS</a:t>
            </a:r>
            <a:r>
              <a:rPr lang="zh-CN" altLang="en-US" sz="2800" b="1" dirty="0" smtClean="0">
                <a:latin typeface="Times New Roman" pitchFamily="18" charset="0"/>
              </a:rPr>
              <a:t>）完成，即由基站保证位于</a:t>
            </a:r>
            <a:r>
              <a:rPr lang="zh-CN" altLang="en-US" sz="2800" b="1" dirty="0" smtClean="0">
                <a:solidFill>
                  <a:schemeClr val="tx2"/>
                </a:solidFill>
                <a:effectLst>
                  <a:outerShdw blurRad="38100" dist="38100" dir="2700000" algn="tl">
                    <a:srgbClr val="000000">
                      <a:alpha val="43137"/>
                    </a:srgbClr>
                  </a:outerShdw>
                </a:effectLst>
                <a:latin typeface="Times New Roman" pitchFamily="18" charset="0"/>
              </a:rPr>
              <a:t>小区边界上的</a:t>
            </a:r>
            <a:r>
              <a:rPr lang="zh-CN" altLang="en-US" sz="2800" b="1" dirty="0" smtClean="0">
                <a:latin typeface="Times New Roman" pitchFamily="18" charset="0"/>
              </a:rPr>
              <a:t>移动台（</a:t>
            </a:r>
            <a:r>
              <a:rPr lang="en-US" altLang="zh-CN" sz="2800" b="1" dirty="0" smtClean="0">
                <a:latin typeface="Times New Roman" pitchFamily="18" charset="0"/>
              </a:rPr>
              <a:t>MS</a:t>
            </a:r>
            <a:r>
              <a:rPr lang="zh-CN" altLang="en-US" sz="2800" b="1" dirty="0" smtClean="0">
                <a:latin typeface="Times New Roman" pitchFamily="18" charset="0"/>
              </a:rPr>
              <a:t>）可以</a:t>
            </a:r>
            <a:r>
              <a:rPr lang="zh-CN" altLang="en-US" sz="2800" b="1" dirty="0" smtClean="0">
                <a:solidFill>
                  <a:srgbClr val="FF0000"/>
                </a:solidFill>
                <a:effectLst>
                  <a:outerShdw blurRad="38100" dist="38100" dir="2700000" algn="tl">
                    <a:srgbClr val="FFFFFF"/>
                  </a:outerShdw>
                </a:effectLst>
                <a:latin typeface="Times New Roman" pitchFamily="18" charset="0"/>
              </a:rPr>
              <a:t>满足基本的信号干扰比（</a:t>
            </a:r>
            <a:r>
              <a:rPr lang="en-US" altLang="zh-CN" sz="2800" b="1" dirty="0" smtClean="0">
                <a:solidFill>
                  <a:srgbClr val="FF0000"/>
                </a:solidFill>
                <a:effectLst>
                  <a:outerShdw blurRad="38100" dist="38100" dir="2700000" algn="tl">
                    <a:srgbClr val="FFFFFF"/>
                  </a:outerShdw>
                </a:effectLst>
                <a:latin typeface="Times New Roman" pitchFamily="18" charset="0"/>
              </a:rPr>
              <a:t>SIR</a:t>
            </a:r>
            <a:r>
              <a:rPr lang="zh-CN" altLang="en-US" sz="2800" b="1" dirty="0" smtClean="0">
                <a:solidFill>
                  <a:srgbClr val="FF0000"/>
                </a:solidFill>
                <a:effectLst>
                  <a:outerShdw blurRad="38100" dist="38100" dir="2700000" algn="tl">
                    <a:srgbClr val="FFFFFF"/>
                  </a:outerShdw>
                </a:effectLst>
                <a:latin typeface="Times New Roman" pitchFamily="18" charset="0"/>
              </a:rPr>
              <a:t>）门限</a:t>
            </a:r>
            <a:r>
              <a:rPr lang="zh-CN" altLang="en-US" sz="2800" b="1" dirty="0" smtClean="0">
                <a:latin typeface="Times New Roman" pitchFamily="18" charset="0"/>
              </a:rPr>
              <a:t>。</a:t>
            </a:r>
          </a:p>
          <a:p>
            <a:pPr eaLnBrk="1" hangingPunct="1">
              <a:defRPr/>
            </a:pPr>
            <a:r>
              <a:rPr lang="zh-CN" altLang="en-US" sz="2800" b="1" dirty="0" smtClean="0">
                <a:latin typeface="Times New Roman" pitchFamily="18" charset="0"/>
              </a:rPr>
              <a:t>核心思想是</a:t>
            </a:r>
            <a:r>
              <a:rPr lang="zh-CN" altLang="en-US" sz="2800" b="1" dirty="0" smtClean="0">
                <a:solidFill>
                  <a:srgbClr val="FF0000"/>
                </a:solidFill>
                <a:effectLst>
                  <a:outerShdw blurRad="38100" dist="38100" dir="2700000" algn="tl">
                    <a:srgbClr val="FFFFFF"/>
                  </a:outerShdw>
                </a:effectLst>
                <a:latin typeface="Times New Roman" pitchFamily="18" charset="0"/>
              </a:rPr>
              <a:t>频率复用</a:t>
            </a:r>
            <a:r>
              <a:rPr lang="zh-CN" altLang="en-US" sz="2800" b="1" dirty="0" smtClean="0">
                <a:latin typeface="Times New Roman" pitchFamily="18" charset="0"/>
              </a:rPr>
              <a:t>！</a:t>
            </a:r>
          </a:p>
          <a:p>
            <a:pPr eaLnBrk="1" hangingPunct="1">
              <a:defRPr/>
            </a:pPr>
            <a:r>
              <a:rPr lang="zh-CN" altLang="en-US" sz="2800" b="1" dirty="0" smtClean="0">
                <a:latin typeface="Times New Roman" pitchFamily="18" charset="0"/>
              </a:rPr>
              <a:t>大区制系统是噪声受限（</a:t>
            </a:r>
            <a:r>
              <a:rPr lang="en-US" altLang="zh-CN" sz="2800" b="1" dirty="0" smtClean="0">
                <a:latin typeface="Times New Roman" pitchFamily="18" charset="0"/>
              </a:rPr>
              <a:t>noise-limited)</a:t>
            </a:r>
            <a:r>
              <a:rPr lang="zh-CN" altLang="en-US" sz="2800" b="1" dirty="0" smtClean="0">
                <a:latin typeface="Times New Roman" pitchFamily="18" charset="0"/>
              </a:rPr>
              <a:t>系统，而</a:t>
            </a:r>
            <a:r>
              <a:rPr lang="zh-CN" altLang="en-US" sz="2800" b="1" dirty="0" smtClean="0">
                <a:solidFill>
                  <a:srgbClr val="FF0000"/>
                </a:solidFill>
                <a:effectLst>
                  <a:outerShdw blurRad="38100" dist="38100" dir="2700000" algn="tl">
                    <a:srgbClr val="FFFFFF"/>
                  </a:outerShdw>
                </a:effectLst>
                <a:latin typeface="Times New Roman" pitchFamily="18" charset="0"/>
              </a:rPr>
              <a:t>蜂窝系统是干扰受限（</a:t>
            </a:r>
            <a:r>
              <a:rPr lang="en-US" altLang="zh-CN" sz="2800" b="1" dirty="0" smtClean="0">
                <a:solidFill>
                  <a:srgbClr val="FF0000"/>
                </a:solidFill>
                <a:effectLst>
                  <a:outerShdw blurRad="38100" dist="38100" dir="2700000" algn="tl">
                    <a:srgbClr val="FFFFFF"/>
                  </a:outerShdw>
                </a:effectLst>
                <a:latin typeface="Times New Roman" pitchFamily="18" charset="0"/>
              </a:rPr>
              <a:t>interference-limited</a:t>
            </a:r>
            <a:r>
              <a:rPr lang="zh-CN" altLang="en-US" sz="2800" b="1" dirty="0" smtClean="0">
                <a:solidFill>
                  <a:srgbClr val="FF0000"/>
                </a:solidFill>
                <a:effectLst>
                  <a:outerShdw blurRad="38100" dist="38100" dir="2700000" algn="tl">
                    <a:srgbClr val="FFFFFF"/>
                  </a:outerShdw>
                </a:effectLst>
                <a:latin typeface="Times New Roman" pitchFamily="18" charset="0"/>
              </a:rPr>
              <a:t>）系统</a:t>
            </a:r>
            <a:r>
              <a:rPr lang="zh-CN" altLang="en-US" sz="2800" b="1" dirty="0" smtClean="0">
                <a:latin typeface="Times New Roman" pitchFamily="18" charset="0"/>
              </a:rPr>
              <a: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3"/>
          <p:cNvSpPr>
            <a:spLocks noGrp="1"/>
          </p:cNvSpPr>
          <p:nvPr>
            <p:ph type="title" idx="4294967295"/>
          </p:nvPr>
        </p:nvSpPr>
        <p:spPr/>
        <p:txBody>
          <a:bodyPr/>
          <a:lstStyle/>
          <a:p>
            <a:endParaRPr lang="zh-CN" altLang="en-US" smtClean="0"/>
          </a:p>
        </p:txBody>
      </p:sp>
      <p:sp>
        <p:nvSpPr>
          <p:cNvPr id="5" name="内容占位符 4"/>
          <p:cNvSpPr>
            <a:spLocks noGrp="1"/>
          </p:cNvSpPr>
          <p:nvPr>
            <p:ph idx="4294967295"/>
          </p:nvPr>
        </p:nvSpPr>
        <p:spPr>
          <a:xfrm>
            <a:off x="762000" y="2057400"/>
            <a:ext cx="8001000" cy="4648200"/>
          </a:xfrm>
        </p:spPr>
        <p:txBody>
          <a:bodyPr/>
          <a:lstStyle/>
          <a:p>
            <a:pPr>
              <a:defRPr/>
            </a:pPr>
            <a:r>
              <a:rPr lang="zh-CN" altLang="en-US" b="1" dirty="0" smtClean="0">
                <a:effectLst>
                  <a:outerShdw blurRad="38100" dist="38100" dir="2700000" algn="tl">
                    <a:srgbClr val="000000">
                      <a:alpha val="43137"/>
                    </a:srgbClr>
                  </a:outerShdw>
                </a:effectLst>
              </a:rPr>
              <a:t>频率复用因子：</a:t>
            </a:r>
            <a:r>
              <a:rPr lang="en-US" altLang="zh-CN" b="1" dirty="0" smtClean="0">
                <a:effectLst>
                  <a:outerShdw blurRad="38100" dist="38100" dir="2700000" algn="tl">
                    <a:srgbClr val="000000">
                      <a:alpha val="43137"/>
                    </a:srgbClr>
                  </a:outerShdw>
                </a:effectLst>
              </a:rPr>
              <a:t>   </a:t>
            </a:r>
            <a:r>
              <a:rPr lang="zh-CN" altLang="en-US" b="1" dirty="0" smtClean="0">
                <a:latin typeface="Times New Roman" pitchFamily="18" charset="0"/>
                <a:cs typeface="Times New Roman" pitchFamily="18" charset="0"/>
              </a:rPr>
              <a:t>定义为区群大小（</a:t>
            </a:r>
            <a:r>
              <a:rPr lang="en-US" altLang="zh-CN" b="1" dirty="0" smtClean="0">
                <a:latin typeface="Times New Roman" pitchFamily="18" charset="0"/>
                <a:cs typeface="Times New Roman" pitchFamily="18" charset="0"/>
              </a:rPr>
              <a:t>N</a:t>
            </a:r>
            <a:r>
              <a:rPr lang="zh-CN" altLang="en-US" b="1" dirty="0" smtClean="0">
                <a:latin typeface="Times New Roman" pitchFamily="18" charset="0"/>
                <a:cs typeface="Times New Roman" pitchFamily="18" charset="0"/>
              </a:rPr>
              <a:t>）</a:t>
            </a:r>
            <a:endParaRPr lang="en-US" altLang="zh-CN" b="1" dirty="0" smtClean="0">
              <a:latin typeface="Times New Roman" pitchFamily="18" charset="0"/>
              <a:cs typeface="Times New Roman" pitchFamily="18" charset="0"/>
            </a:endParaRPr>
          </a:p>
          <a:p>
            <a:pPr>
              <a:buNone/>
              <a:defRPr/>
            </a:pPr>
            <a:r>
              <a:rPr lang="zh-CN" altLang="en-US" b="1" dirty="0" smtClean="0">
                <a:latin typeface="Times New Roman" pitchFamily="18" charset="0"/>
                <a:cs typeface="Times New Roman" pitchFamily="18" charset="0"/>
              </a:rPr>
              <a:t>的倒数，即</a:t>
            </a:r>
            <a:r>
              <a:rPr lang="en-US" altLang="zh-CN" b="1" dirty="0" smtClean="0">
                <a:latin typeface="Times New Roman" pitchFamily="18" charset="0"/>
                <a:cs typeface="Times New Roman" pitchFamily="18" charset="0"/>
              </a:rPr>
              <a:t>1/N</a:t>
            </a:r>
            <a:r>
              <a:rPr lang="zh-CN" altLang="en-US" b="1" dirty="0" smtClean="0">
                <a:latin typeface="Times New Roman" pitchFamily="18" charset="0"/>
                <a:cs typeface="Times New Roman" pitchFamily="18" charset="0"/>
              </a:rPr>
              <a:t>。</a:t>
            </a:r>
            <a:endParaRPr lang="en-US" altLang="zh-CN" b="1" dirty="0" smtClean="0">
              <a:latin typeface="Times New Roman" pitchFamily="18" charset="0"/>
              <a:cs typeface="Times New Roman" pitchFamily="18" charset="0"/>
            </a:endParaRPr>
          </a:p>
          <a:p>
            <a:pPr>
              <a:buNone/>
              <a:defRPr/>
            </a:pPr>
            <a:r>
              <a:rPr lang="en-US" altLang="zh-CN" b="1" dirty="0" smtClean="0">
                <a:latin typeface="Times New Roman" pitchFamily="18" charset="0"/>
                <a:cs typeface="Times New Roman" pitchFamily="18" charset="0"/>
              </a:rPr>
              <a:t>      </a:t>
            </a:r>
            <a:r>
              <a:rPr lang="zh-CN" altLang="en-US" b="1" dirty="0" smtClean="0">
                <a:latin typeface="Times New Roman" pitchFamily="18" charset="0"/>
                <a:cs typeface="Times New Roman" pitchFamily="18" charset="0"/>
              </a:rPr>
              <a:t>显然，这个因子的取值小于等</a:t>
            </a:r>
            <a:r>
              <a:rPr lang="en-US" altLang="zh-CN" b="1" dirty="0" smtClean="0">
                <a:latin typeface="Times New Roman" pitchFamily="18" charset="0"/>
                <a:cs typeface="Times New Roman" pitchFamily="18" charset="0"/>
              </a:rPr>
              <a:t> </a:t>
            </a:r>
            <a:r>
              <a:rPr lang="zh-CN" altLang="en-US" b="1" dirty="0" smtClean="0">
                <a:latin typeface="Times New Roman" pitchFamily="18" charset="0"/>
                <a:cs typeface="Times New Roman" pitchFamily="18" charset="0"/>
              </a:rPr>
              <a:t>于</a:t>
            </a:r>
            <a:r>
              <a:rPr lang="en-US" altLang="zh-CN" b="1" dirty="0" smtClean="0">
                <a:latin typeface="Times New Roman" pitchFamily="18" charset="0"/>
                <a:cs typeface="Times New Roman" pitchFamily="18" charset="0"/>
              </a:rPr>
              <a:t>1</a:t>
            </a:r>
            <a:r>
              <a:rPr lang="zh-CN" altLang="en-US" b="1" dirty="0" smtClean="0">
                <a:latin typeface="Times New Roman" pitchFamily="18" charset="0"/>
                <a:cs typeface="Times New Roman" pitchFamily="18" charset="0"/>
              </a:rPr>
              <a:t>。它</a:t>
            </a:r>
            <a:endParaRPr lang="en-US" altLang="zh-CN" b="1" dirty="0" smtClean="0">
              <a:latin typeface="Times New Roman" pitchFamily="18" charset="0"/>
              <a:cs typeface="Times New Roman" pitchFamily="18" charset="0"/>
            </a:endParaRPr>
          </a:p>
          <a:p>
            <a:pPr>
              <a:buNone/>
              <a:defRPr/>
            </a:pPr>
            <a:r>
              <a:rPr lang="zh-CN" altLang="en-US" b="1" dirty="0" smtClean="0">
                <a:latin typeface="Times New Roman" pitchFamily="18" charset="0"/>
                <a:cs typeface="Times New Roman" pitchFamily="18" charset="0"/>
              </a:rPr>
              <a:t>表示区群中的每个小区可分配到的系统可用</a:t>
            </a:r>
            <a:endParaRPr lang="en-US" altLang="zh-CN" b="1" dirty="0" smtClean="0">
              <a:latin typeface="Times New Roman" pitchFamily="18" charset="0"/>
              <a:cs typeface="Times New Roman" pitchFamily="18" charset="0"/>
            </a:endParaRPr>
          </a:p>
          <a:p>
            <a:pPr>
              <a:buNone/>
              <a:defRPr/>
            </a:pPr>
            <a:r>
              <a:rPr lang="zh-CN" altLang="en-US" b="1" dirty="0" smtClean="0">
                <a:latin typeface="Times New Roman" pitchFamily="18" charset="0"/>
                <a:cs typeface="Times New Roman" pitchFamily="18" charset="0"/>
              </a:rPr>
              <a:t>信道占总可用信道数的比例。</a:t>
            </a:r>
            <a:endParaRPr lang="en-US" altLang="zh-CN" b="1" dirty="0" smtClean="0">
              <a:latin typeface="Times New Roman" pitchFamily="18" charset="0"/>
              <a:cs typeface="Times New Roman" pitchFamily="18" charset="0"/>
            </a:endParaRPr>
          </a:p>
          <a:p>
            <a:pPr>
              <a:buFont typeface="Wingdings" pitchFamily="2" charset="2"/>
              <a:buNone/>
              <a:defRPr/>
            </a:pPr>
            <a:r>
              <a:rPr lang="en-US" altLang="zh-CN" b="1" dirty="0" smtClean="0">
                <a:latin typeface="Times New Roman" pitchFamily="18" charset="0"/>
                <a:cs typeface="Times New Roman" pitchFamily="18" charset="0"/>
              </a:rPr>
              <a:t>      </a:t>
            </a:r>
            <a:r>
              <a:rPr lang="zh-CN" altLang="en-US" b="1" dirty="0" smtClean="0">
                <a:latin typeface="Times New Roman" pitchFamily="18" charset="0"/>
                <a:cs typeface="Times New Roman" pitchFamily="18" charset="0"/>
              </a:rPr>
              <a:t>相同小区半径情况下，这个比例越大，</a:t>
            </a:r>
            <a:endParaRPr lang="en-US" altLang="zh-CN" b="1" dirty="0" smtClean="0">
              <a:latin typeface="Times New Roman" pitchFamily="18" charset="0"/>
              <a:cs typeface="Times New Roman" pitchFamily="18" charset="0"/>
            </a:endParaRPr>
          </a:p>
          <a:p>
            <a:pPr>
              <a:buFont typeface="Wingdings" pitchFamily="2" charset="2"/>
              <a:buNone/>
              <a:defRPr/>
            </a:pPr>
            <a:r>
              <a:rPr lang="zh-CN" altLang="en-US" b="1" dirty="0" smtClean="0">
                <a:latin typeface="Times New Roman" pitchFamily="18" charset="0"/>
                <a:cs typeface="Times New Roman" pitchFamily="18" charset="0"/>
              </a:rPr>
              <a:t>意味着频率复用程度越高，因为此时单位面</a:t>
            </a:r>
            <a:endParaRPr lang="en-US" altLang="zh-CN" b="1" dirty="0" smtClean="0">
              <a:latin typeface="Times New Roman" pitchFamily="18" charset="0"/>
              <a:cs typeface="Times New Roman" pitchFamily="18" charset="0"/>
            </a:endParaRPr>
          </a:p>
          <a:p>
            <a:pPr>
              <a:buFont typeface="Wingdings" pitchFamily="2" charset="2"/>
              <a:buNone/>
              <a:defRPr/>
            </a:pPr>
            <a:r>
              <a:rPr lang="zh-CN" altLang="en-US" b="1" dirty="0" smtClean="0">
                <a:latin typeface="Times New Roman" pitchFamily="18" charset="0"/>
                <a:cs typeface="Times New Roman" pitchFamily="18" charset="0"/>
              </a:rPr>
              <a:t>积上的可用信道数更多了。</a:t>
            </a:r>
            <a:endParaRPr lang="zh-CN" alt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idx="4294967295"/>
          </p:nvPr>
        </p:nvSpPr>
        <p:spPr/>
        <p:txBody>
          <a:bodyPr/>
          <a:lstStyle/>
          <a:p>
            <a:pPr eaLnBrk="1" hangingPunct="1"/>
            <a:endParaRPr lang="zh-CN" altLang="zh-CN" smtClean="0"/>
          </a:p>
        </p:txBody>
      </p:sp>
      <p:sp>
        <p:nvSpPr>
          <p:cNvPr id="8198" name="Rectangle 3"/>
          <p:cNvSpPr>
            <a:spLocks noGrp="1" noChangeArrowheads="1"/>
          </p:cNvSpPr>
          <p:nvPr>
            <p:ph type="body" idx="4294967295"/>
          </p:nvPr>
        </p:nvSpPr>
        <p:spPr>
          <a:xfrm>
            <a:off x="762000" y="2057400"/>
            <a:ext cx="7772400" cy="4114800"/>
          </a:xfrm>
        </p:spPr>
        <p:txBody>
          <a:bodyPr/>
          <a:lstStyle/>
          <a:p>
            <a:pPr eaLnBrk="1" hangingPunct="1"/>
            <a:r>
              <a:rPr lang="zh-CN" altLang="en-US" b="1" smtClean="0">
                <a:latin typeface="Times New Roman" pitchFamily="18" charset="0"/>
              </a:rPr>
              <a:t>同频复用比例（</a:t>
            </a:r>
            <a:r>
              <a:rPr lang="en-US" altLang="zh-CN" b="1" smtClean="0">
                <a:latin typeface="Times New Roman" pitchFamily="18" charset="0"/>
              </a:rPr>
              <a:t>Q</a:t>
            </a:r>
            <a:r>
              <a:rPr lang="zh-CN" altLang="en-US" b="1" smtClean="0">
                <a:latin typeface="Times New Roman" pitchFamily="18" charset="0"/>
              </a:rPr>
              <a:t>）：</a:t>
            </a:r>
          </a:p>
          <a:p>
            <a:pPr eaLnBrk="1" hangingPunct="1">
              <a:buFont typeface="Wingdings" pitchFamily="2" charset="2"/>
              <a:buNone/>
            </a:pPr>
            <a:r>
              <a:rPr lang="zh-CN" altLang="en-US" smtClean="0"/>
              <a:t>                </a:t>
            </a:r>
          </a:p>
        </p:txBody>
      </p:sp>
      <p:sp>
        <p:nvSpPr>
          <p:cNvPr id="8199"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8194" name="Object 4"/>
          <p:cNvGraphicFramePr>
            <a:graphicFrameLocks noChangeAspect="1"/>
          </p:cNvGraphicFramePr>
          <p:nvPr/>
        </p:nvGraphicFramePr>
        <p:xfrm>
          <a:off x="1219200" y="2667000"/>
          <a:ext cx="6946900" cy="1447800"/>
        </p:xfrm>
        <a:graphic>
          <a:graphicData uri="http://schemas.openxmlformats.org/presentationml/2006/ole">
            <p:oleObj spid="_x0000_s8194" name="公式" r:id="rId4" imgW="6946560" imgH="1447560" progId="Equation.3">
              <p:embed/>
            </p:oleObj>
          </a:graphicData>
        </a:graphic>
      </p:graphicFrame>
      <p:sp>
        <p:nvSpPr>
          <p:cNvPr id="8200" name="Rectangle 7"/>
          <p:cNvSpPr>
            <a:spLocks noChangeArrowheads="1"/>
          </p:cNvSpPr>
          <p:nvPr/>
        </p:nvSpPr>
        <p:spPr bwMode="auto">
          <a:xfrm>
            <a:off x="0" y="3224213"/>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8195" name="Object 6"/>
          <p:cNvGraphicFramePr>
            <a:graphicFrameLocks noChangeAspect="1"/>
          </p:cNvGraphicFramePr>
          <p:nvPr/>
        </p:nvGraphicFramePr>
        <p:xfrm>
          <a:off x="2971800" y="3581400"/>
          <a:ext cx="2019300" cy="409575"/>
        </p:xfrm>
        <a:graphic>
          <a:graphicData uri="http://schemas.openxmlformats.org/presentationml/2006/ole">
            <p:oleObj spid="_x0000_s8195" name="公式" r:id="rId5" imgW="2019300" imgH="406400" progId="Equation.3">
              <p:embed/>
            </p:oleObj>
          </a:graphicData>
        </a:graphic>
      </p:graphicFrame>
      <p:sp>
        <p:nvSpPr>
          <p:cNvPr id="8201" name="Rectangle 9"/>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8196" name="Object 8"/>
          <p:cNvGraphicFramePr>
            <a:graphicFrameLocks noChangeAspect="1"/>
          </p:cNvGraphicFramePr>
          <p:nvPr/>
        </p:nvGraphicFramePr>
        <p:xfrm>
          <a:off x="2971800" y="4191000"/>
          <a:ext cx="1781175" cy="447675"/>
        </p:xfrm>
        <a:graphic>
          <a:graphicData uri="http://schemas.openxmlformats.org/presentationml/2006/ole">
            <p:oleObj spid="_x0000_s8196" name="公式" r:id="rId6" imgW="1777229" imgH="444307" progId="Equation.3">
              <p:embed/>
            </p:oleObj>
          </a:graphicData>
        </a:graphic>
      </p:graphicFrame>
      <p:sp>
        <p:nvSpPr>
          <p:cNvPr id="8202" name="Text Box 10"/>
          <p:cNvSpPr txBox="1">
            <a:spLocks noChangeArrowheads="1"/>
          </p:cNvSpPr>
          <p:nvPr/>
        </p:nvSpPr>
        <p:spPr bwMode="auto">
          <a:xfrm>
            <a:off x="1143000" y="4724400"/>
            <a:ext cx="7467600" cy="1816100"/>
          </a:xfrm>
          <a:prstGeom prst="rect">
            <a:avLst/>
          </a:prstGeom>
          <a:noFill/>
          <a:ln w="9525">
            <a:noFill/>
            <a:miter lim="800000"/>
            <a:headEnd/>
            <a:tailEnd/>
          </a:ln>
        </p:spPr>
        <p:txBody>
          <a:bodyPr>
            <a:spAutoFit/>
          </a:bodyPr>
          <a:lstStyle/>
          <a:p>
            <a:pPr>
              <a:spcBef>
                <a:spcPct val="50000"/>
              </a:spcBef>
            </a:pPr>
            <a:r>
              <a:rPr lang="zh-CN" altLang="en-US" sz="2800" b="1">
                <a:latin typeface="Times New Roman" pitchFamily="18" charset="0"/>
              </a:rPr>
              <a:t>即，区群越大（</a:t>
            </a:r>
            <a:r>
              <a:rPr lang="en-US" altLang="zh-CN" sz="2800" b="1">
                <a:latin typeface="Times New Roman" pitchFamily="18" charset="0"/>
              </a:rPr>
              <a:t>N</a:t>
            </a:r>
            <a:r>
              <a:rPr lang="zh-CN" altLang="en-US" sz="2800" b="1">
                <a:latin typeface="Times New Roman" pitchFamily="18" charset="0"/>
              </a:rPr>
              <a:t>越大），同频复用比例（</a:t>
            </a:r>
            <a:r>
              <a:rPr lang="en-US" altLang="zh-CN" sz="2800" b="1">
                <a:latin typeface="Times New Roman" pitchFamily="18" charset="0"/>
              </a:rPr>
              <a:t>Q</a:t>
            </a:r>
            <a:r>
              <a:rPr lang="zh-CN" altLang="en-US" sz="2800" b="1">
                <a:latin typeface="Times New Roman" pitchFamily="18" charset="0"/>
              </a:rPr>
              <a:t>）越大；区群越小（</a:t>
            </a:r>
            <a:r>
              <a:rPr lang="en-US" altLang="zh-CN" sz="2800" b="1">
                <a:latin typeface="Times New Roman" pitchFamily="18" charset="0"/>
              </a:rPr>
              <a:t>N</a:t>
            </a:r>
            <a:r>
              <a:rPr lang="zh-CN" altLang="en-US" sz="2800" b="1">
                <a:latin typeface="Times New Roman" pitchFamily="18" charset="0"/>
              </a:rPr>
              <a:t>越小），同频复用比例（</a:t>
            </a:r>
            <a:r>
              <a:rPr lang="en-US" altLang="zh-CN" sz="2800" b="1">
                <a:latin typeface="Times New Roman" pitchFamily="18" charset="0"/>
              </a:rPr>
              <a:t>Q</a:t>
            </a:r>
            <a:r>
              <a:rPr lang="zh-CN" altLang="en-US" sz="2800" b="1">
                <a:latin typeface="Times New Roman" pitchFamily="18" charset="0"/>
              </a:rPr>
              <a:t>）越小。半径</a:t>
            </a:r>
            <a:r>
              <a:rPr lang="en-US" altLang="zh-CN" sz="2800" b="1">
                <a:latin typeface="Times New Roman" pitchFamily="18" charset="0"/>
              </a:rPr>
              <a:t>R</a:t>
            </a:r>
            <a:r>
              <a:rPr lang="zh-CN" altLang="en-US" sz="2800" b="1">
                <a:latin typeface="Times New Roman" pitchFamily="18" charset="0"/>
              </a:rPr>
              <a:t>一定时，</a:t>
            </a:r>
            <a:r>
              <a:rPr lang="en-US" altLang="zh-CN" sz="2800" b="1">
                <a:latin typeface="Times New Roman" pitchFamily="18" charset="0"/>
              </a:rPr>
              <a:t>N</a:t>
            </a:r>
            <a:r>
              <a:rPr lang="zh-CN" altLang="en-US" sz="2800" b="1">
                <a:latin typeface="Times New Roman" pitchFamily="18" charset="0"/>
              </a:rPr>
              <a:t>越大（</a:t>
            </a:r>
            <a:r>
              <a:rPr lang="en-US" altLang="zh-CN" sz="2800" b="1">
                <a:latin typeface="Times New Roman" pitchFamily="18" charset="0"/>
              </a:rPr>
              <a:t>/Q</a:t>
            </a:r>
            <a:r>
              <a:rPr lang="zh-CN" altLang="en-US" sz="2800" b="1">
                <a:latin typeface="Times New Roman" pitchFamily="18" charset="0"/>
              </a:rPr>
              <a:t>越大）意味着同频小区分布越稀疏；反之，则越密集。</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p:txBody>
          <a:bodyPr/>
          <a:lstStyle/>
          <a:p>
            <a:pPr eaLnBrk="1" hangingPunct="1"/>
            <a:endParaRPr lang="zh-CN" altLang="zh-CN" smtClean="0"/>
          </a:p>
        </p:txBody>
      </p:sp>
      <p:sp>
        <p:nvSpPr>
          <p:cNvPr id="46083" name="Rectangle 3"/>
          <p:cNvSpPr>
            <a:spLocks noGrp="1" noChangeArrowheads="1"/>
          </p:cNvSpPr>
          <p:nvPr>
            <p:ph type="body" idx="4294967295"/>
          </p:nvPr>
        </p:nvSpPr>
        <p:spPr>
          <a:xfrm>
            <a:off x="762000" y="2133600"/>
            <a:ext cx="7772400" cy="4114800"/>
          </a:xfrm>
        </p:spPr>
        <p:txBody>
          <a:bodyPr/>
          <a:lstStyle/>
          <a:p>
            <a:pPr eaLnBrk="1" hangingPunct="1"/>
            <a:r>
              <a:rPr lang="zh-CN" altLang="en-US" b="1" smtClean="0">
                <a:latin typeface="Times New Roman" pitchFamily="18" charset="0"/>
              </a:rPr>
              <a:t>教材</a:t>
            </a:r>
            <a:r>
              <a:rPr lang="en-US" altLang="zh-CN" b="1" smtClean="0">
                <a:latin typeface="Times New Roman" pitchFamily="18" charset="0"/>
              </a:rPr>
              <a:t>pp46</a:t>
            </a:r>
            <a:r>
              <a:rPr lang="zh-CN" altLang="en-US" b="1" smtClean="0">
                <a:latin typeface="Times New Roman" pitchFamily="18" charset="0"/>
              </a:rPr>
              <a:t>表</a:t>
            </a:r>
            <a:r>
              <a:rPr lang="en-US" altLang="zh-CN" b="1" smtClean="0">
                <a:latin typeface="Times New Roman" pitchFamily="18" charset="0"/>
              </a:rPr>
              <a:t>3.1</a:t>
            </a:r>
          </a:p>
        </p:txBody>
      </p:sp>
      <p:pic>
        <p:nvPicPr>
          <p:cNvPr id="46084" name="Picture 4" descr="Q"/>
          <p:cNvPicPr>
            <a:picLocks noChangeAspect="1" noChangeArrowheads="1"/>
          </p:cNvPicPr>
          <p:nvPr/>
        </p:nvPicPr>
        <p:blipFill>
          <a:blip r:embed="rId3" cstate="print"/>
          <a:srcRect/>
          <a:stretch>
            <a:fillRect/>
          </a:stretch>
        </p:blipFill>
        <p:spPr bwMode="auto">
          <a:xfrm>
            <a:off x="609600" y="2743200"/>
            <a:ext cx="8191500" cy="3009900"/>
          </a:xfrm>
          <a:prstGeom prst="rect">
            <a:avLst/>
          </a:prstGeom>
          <a:noFill/>
          <a:ln w="9525">
            <a:noFill/>
            <a:miter lim="800000"/>
            <a:headEnd/>
            <a:tailEnd/>
          </a:ln>
        </p:spPr>
      </p:pic>
      <p:sp>
        <p:nvSpPr>
          <p:cNvPr id="46085" name="Text Box 5"/>
          <p:cNvSpPr txBox="1">
            <a:spLocks noChangeArrowheads="1"/>
          </p:cNvSpPr>
          <p:nvPr/>
        </p:nvSpPr>
        <p:spPr bwMode="auto">
          <a:xfrm>
            <a:off x="304800" y="5791200"/>
            <a:ext cx="8610600" cy="1016000"/>
          </a:xfrm>
          <a:prstGeom prst="rect">
            <a:avLst/>
          </a:prstGeom>
          <a:noFill/>
          <a:ln w="9525">
            <a:noFill/>
            <a:miter lim="800000"/>
            <a:headEnd/>
            <a:tailEnd/>
          </a:ln>
        </p:spPr>
        <p:txBody>
          <a:bodyPr>
            <a:spAutoFit/>
          </a:bodyPr>
          <a:lstStyle/>
          <a:p>
            <a:pPr>
              <a:spcBef>
                <a:spcPct val="50000"/>
              </a:spcBef>
            </a:pPr>
            <a:r>
              <a:rPr lang="en-US" altLang="zh-CN" sz="2400"/>
              <a:t>   </a:t>
            </a:r>
            <a:r>
              <a:rPr lang="en-US" altLang="zh-CN" sz="2400" b="1">
                <a:latin typeface="Times New Roman" pitchFamily="18" charset="0"/>
              </a:rPr>
              <a:t>Cluster size</a:t>
            </a:r>
            <a:r>
              <a:rPr lang="zh-CN" altLang="en-US" sz="2400" b="1">
                <a:latin typeface="Times New Roman" pitchFamily="18" charset="0"/>
              </a:rPr>
              <a:t>：区群大小              </a:t>
            </a:r>
          </a:p>
          <a:p>
            <a:pPr>
              <a:spcBef>
                <a:spcPct val="50000"/>
              </a:spcBef>
            </a:pPr>
            <a:r>
              <a:rPr lang="zh-CN" altLang="en-US" sz="2400" b="1">
                <a:latin typeface="Times New Roman" pitchFamily="18" charset="0"/>
              </a:rPr>
              <a:t>    </a:t>
            </a:r>
            <a:r>
              <a:rPr lang="en-US" altLang="zh-CN" sz="2400" b="1">
                <a:latin typeface="Times New Roman" pitchFamily="18" charset="0"/>
              </a:rPr>
              <a:t>Co_channel Reuse Ratio</a:t>
            </a:r>
            <a:r>
              <a:rPr lang="zh-CN" altLang="en-US" sz="2400" b="1">
                <a:latin typeface="Times New Roman" pitchFamily="18" charset="0"/>
              </a:rPr>
              <a:t>：同信道（</a:t>
            </a:r>
            <a:r>
              <a:rPr lang="en-US" altLang="zh-CN" sz="2400" b="1">
                <a:latin typeface="Times New Roman" pitchFamily="18" charset="0"/>
              </a:rPr>
              <a:t>/</a:t>
            </a:r>
            <a:r>
              <a:rPr lang="zh-CN" altLang="en-US" sz="2400" b="1">
                <a:latin typeface="Times New Roman" pitchFamily="18" charset="0"/>
              </a:rPr>
              <a:t>同频）复用比例</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p:txBody>
          <a:bodyPr/>
          <a:lstStyle/>
          <a:p>
            <a:pPr eaLnBrk="1" hangingPunct="1"/>
            <a:endParaRPr lang="zh-CN" altLang="zh-CN" smtClean="0"/>
          </a:p>
        </p:txBody>
      </p:sp>
      <p:sp>
        <p:nvSpPr>
          <p:cNvPr id="108547" name="Rectangle 3"/>
          <p:cNvSpPr>
            <a:spLocks noGrp="1" noChangeArrowheads="1"/>
          </p:cNvSpPr>
          <p:nvPr>
            <p:ph type="body" idx="4294967295"/>
          </p:nvPr>
        </p:nvSpPr>
        <p:spPr>
          <a:xfrm>
            <a:off x="685800" y="2133600"/>
            <a:ext cx="7924800" cy="4114800"/>
          </a:xfrm>
        </p:spPr>
        <p:txBody>
          <a:bodyPr/>
          <a:lstStyle/>
          <a:p>
            <a:pPr eaLnBrk="1" hangingPunct="1">
              <a:defRPr/>
            </a:pPr>
            <a:r>
              <a:rPr lang="zh-CN" altLang="en-US" b="1" dirty="0" smtClean="0">
                <a:latin typeface="Times New Roman" pitchFamily="18" charset="0"/>
              </a:rPr>
              <a:t>例：某</a:t>
            </a:r>
            <a:r>
              <a:rPr lang="en-US" altLang="zh-CN" b="1" dirty="0" smtClean="0">
                <a:latin typeface="Times New Roman" pitchFamily="18" charset="0"/>
              </a:rPr>
              <a:t>FDMA</a:t>
            </a:r>
            <a:r>
              <a:rPr lang="zh-CN" altLang="en-US" b="1" dirty="0" smtClean="0">
                <a:latin typeface="Times New Roman" pitchFamily="18" charset="0"/>
              </a:rPr>
              <a:t>／</a:t>
            </a:r>
            <a:r>
              <a:rPr lang="en-US" altLang="zh-CN" b="1" dirty="0" smtClean="0">
                <a:latin typeface="Times New Roman" pitchFamily="18" charset="0"/>
              </a:rPr>
              <a:t>FDD</a:t>
            </a:r>
            <a:r>
              <a:rPr lang="zh-CN" altLang="en-US" b="1" dirty="0" smtClean="0">
                <a:latin typeface="Times New Roman" pitchFamily="18" charset="0"/>
              </a:rPr>
              <a:t>蜂窝系统，共有</a:t>
            </a:r>
            <a:r>
              <a:rPr lang="en-US" altLang="zh-CN" b="1" dirty="0" smtClean="0">
                <a:latin typeface="Times New Roman" pitchFamily="18" charset="0"/>
              </a:rPr>
              <a:t>21</a:t>
            </a:r>
            <a:r>
              <a:rPr lang="zh-CN" altLang="en-US" b="1" dirty="0" smtClean="0">
                <a:solidFill>
                  <a:schemeClr val="hlink"/>
                </a:solidFill>
                <a:effectLst>
                  <a:outerShdw blurRad="38100" dist="38100" dir="2700000" algn="tl">
                    <a:srgbClr val="000000"/>
                  </a:outerShdw>
                </a:effectLst>
                <a:latin typeface="Times New Roman" pitchFamily="18" charset="0"/>
              </a:rPr>
              <a:t>对</a:t>
            </a:r>
            <a:r>
              <a:rPr lang="zh-CN" altLang="en-US" b="1" dirty="0" smtClean="0">
                <a:latin typeface="Times New Roman" pitchFamily="18" charset="0"/>
              </a:rPr>
              <a:t>双工频道，考虑所有信道在区群内均匀分配，</a:t>
            </a:r>
            <a:r>
              <a:rPr lang="zh-CN" altLang="en-US" b="1" dirty="0" smtClean="0">
                <a:solidFill>
                  <a:schemeClr val="tx2"/>
                </a:solidFill>
                <a:effectLst>
                  <a:outerShdw blurRad="38100" dist="38100" dir="2700000" algn="tl">
                    <a:srgbClr val="000000">
                      <a:alpha val="43137"/>
                    </a:srgbClr>
                  </a:outerShdw>
                </a:effectLst>
                <a:latin typeface="Times New Roman" pitchFamily="18" charset="0"/>
              </a:rPr>
              <a:t>小区半径</a:t>
            </a:r>
            <a:r>
              <a:rPr lang="en-US" altLang="zh-CN" b="1" dirty="0" smtClean="0">
                <a:solidFill>
                  <a:schemeClr val="tx2"/>
                </a:solidFill>
                <a:effectLst>
                  <a:outerShdw blurRad="38100" dist="38100" dir="2700000" algn="tl">
                    <a:srgbClr val="000000">
                      <a:alpha val="43137"/>
                    </a:srgbClr>
                  </a:outerShdw>
                </a:effectLst>
                <a:latin typeface="Times New Roman" pitchFamily="18" charset="0"/>
              </a:rPr>
              <a:t>R</a:t>
            </a:r>
            <a:r>
              <a:rPr lang="zh-CN" altLang="en-US" b="1" dirty="0" smtClean="0">
                <a:solidFill>
                  <a:schemeClr val="tx2"/>
                </a:solidFill>
                <a:effectLst>
                  <a:outerShdw blurRad="38100" dist="38100" dir="2700000" algn="tl">
                    <a:srgbClr val="000000">
                      <a:alpha val="43137"/>
                    </a:srgbClr>
                  </a:outerShdw>
                </a:effectLst>
                <a:latin typeface="Times New Roman" pitchFamily="18" charset="0"/>
              </a:rPr>
              <a:t>一定</a:t>
            </a:r>
            <a:r>
              <a:rPr lang="zh-CN" altLang="en-US" b="1" dirty="0" smtClean="0">
                <a:latin typeface="Times New Roman" pitchFamily="18" charset="0"/>
              </a:rPr>
              <a:t>的情况下，以下两种区群配置，</a:t>
            </a:r>
            <a:r>
              <a:rPr lang="en-US" altLang="zh-CN" b="1" dirty="0" smtClean="0">
                <a:latin typeface="Times New Roman" pitchFamily="18" charset="0"/>
              </a:rPr>
              <a:t>D</a:t>
            </a:r>
            <a:r>
              <a:rPr lang="zh-CN" altLang="en-US" b="1" dirty="0" smtClean="0">
                <a:latin typeface="Times New Roman" pitchFamily="18" charset="0"/>
              </a:rPr>
              <a:t>分别为多少？</a:t>
            </a:r>
            <a:r>
              <a:rPr lang="en-US" altLang="zh-CN" b="1" dirty="0" smtClean="0">
                <a:latin typeface="Times New Roman" pitchFamily="18" charset="0"/>
              </a:rPr>
              <a:t>Q</a:t>
            </a:r>
            <a:r>
              <a:rPr lang="zh-CN" altLang="en-US" b="1" dirty="0" smtClean="0">
                <a:latin typeface="Times New Roman" pitchFamily="18" charset="0"/>
              </a:rPr>
              <a:t>呢？哪个具有更大的容量？（假设全部信道均被用于用户通话，且两种情况均可以保证用户正常通信</a:t>
            </a:r>
            <a:r>
              <a:rPr lang="en-US" altLang="zh-CN" b="1" dirty="0" smtClean="0">
                <a:latin typeface="Times New Roman" pitchFamily="18" charset="0"/>
              </a:rPr>
              <a:t>——</a:t>
            </a:r>
            <a:r>
              <a:rPr lang="zh-CN" altLang="en-US" b="1" dirty="0" smtClean="0">
                <a:latin typeface="Times New Roman" pitchFamily="18" charset="0"/>
              </a:rPr>
              <a:t>同频干扰的影响是可以忍受的）。   </a:t>
            </a:r>
            <a:r>
              <a:rPr lang="en-US" altLang="zh-CN" b="1" dirty="0" smtClean="0">
                <a:latin typeface="Times New Roman" pitchFamily="18" charset="0"/>
              </a:rPr>
              <a:t>1</a:t>
            </a:r>
            <a:r>
              <a:rPr lang="zh-CN" altLang="en-US" b="1" dirty="0" smtClean="0">
                <a:latin typeface="Times New Roman" pitchFamily="18" charset="0"/>
              </a:rPr>
              <a:t>）</a:t>
            </a:r>
            <a:r>
              <a:rPr lang="en-US" altLang="zh-CN" b="1" dirty="0" smtClean="0">
                <a:latin typeface="Times New Roman" pitchFamily="18" charset="0"/>
              </a:rPr>
              <a:t>N</a:t>
            </a:r>
            <a:r>
              <a:rPr lang="zh-CN" altLang="en-US" b="1" dirty="0" smtClean="0">
                <a:latin typeface="Times New Roman" pitchFamily="18" charset="0"/>
              </a:rPr>
              <a:t>＝</a:t>
            </a:r>
            <a:r>
              <a:rPr lang="en-US" altLang="zh-CN" b="1" dirty="0" smtClean="0">
                <a:latin typeface="Times New Roman" pitchFamily="18" charset="0"/>
              </a:rPr>
              <a:t>3</a:t>
            </a:r>
            <a:r>
              <a:rPr lang="zh-CN" altLang="en-US" b="1" dirty="0" smtClean="0">
                <a:latin typeface="Times New Roman" pitchFamily="18" charset="0"/>
              </a:rPr>
              <a:t>；</a:t>
            </a:r>
            <a:r>
              <a:rPr lang="en-US" altLang="zh-CN" b="1" dirty="0" smtClean="0">
                <a:latin typeface="Times New Roman" pitchFamily="18" charset="0"/>
              </a:rPr>
              <a:t>2</a:t>
            </a:r>
            <a:r>
              <a:rPr lang="zh-CN" altLang="en-US" b="1" dirty="0" smtClean="0">
                <a:latin typeface="Times New Roman" pitchFamily="18" charset="0"/>
              </a:rPr>
              <a:t>）</a:t>
            </a:r>
            <a:r>
              <a:rPr lang="en-US" altLang="zh-CN" b="1" dirty="0" smtClean="0">
                <a:latin typeface="Times New Roman" pitchFamily="18" charset="0"/>
              </a:rPr>
              <a:t>N</a:t>
            </a:r>
            <a:r>
              <a:rPr lang="zh-CN" altLang="en-US" b="1" dirty="0" smtClean="0">
                <a:latin typeface="Times New Roman" pitchFamily="18" charset="0"/>
              </a:rPr>
              <a:t>＝</a:t>
            </a:r>
            <a:r>
              <a:rPr lang="en-US" altLang="zh-CN" b="1" dirty="0" smtClean="0">
                <a:latin typeface="Times New Roman" pitchFamily="18" charset="0"/>
              </a:rPr>
              <a:t>7</a:t>
            </a:r>
            <a:r>
              <a:rPr lang="zh-CN" altLang="en-US" b="1" dirty="0" smtClean="0">
                <a:latin typeface="Times New Roman" pitchFamily="18" charset="0"/>
              </a:rPr>
              <a:t>。</a:t>
            </a:r>
            <a:endParaRPr lang="zh-CN" altLang="en-US" b="1" dirty="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p:txBody>
          <a:bodyPr/>
          <a:lstStyle/>
          <a:p>
            <a:pPr eaLnBrk="1" hangingPunct="1"/>
            <a:endParaRPr lang="zh-CN" altLang="zh-CN" smtClean="0"/>
          </a:p>
        </p:txBody>
      </p:sp>
      <p:sp>
        <p:nvSpPr>
          <p:cNvPr id="48131" name="Rectangle 3"/>
          <p:cNvSpPr>
            <a:spLocks noGrp="1" noChangeArrowheads="1"/>
          </p:cNvSpPr>
          <p:nvPr>
            <p:ph type="body" idx="4294967295"/>
          </p:nvPr>
        </p:nvSpPr>
        <p:spPr>
          <a:xfrm>
            <a:off x="685800" y="2133600"/>
            <a:ext cx="8077200" cy="4495800"/>
          </a:xfrm>
        </p:spPr>
        <p:txBody>
          <a:bodyPr/>
          <a:lstStyle/>
          <a:p>
            <a:pPr eaLnBrk="1" hangingPunct="1">
              <a:buFont typeface="Wingdings" pitchFamily="2" charset="2"/>
              <a:buNone/>
            </a:pPr>
            <a:r>
              <a:rPr lang="zh-CN" altLang="en-US" sz="2800" b="1" smtClean="0"/>
              <a:t>［解］</a:t>
            </a:r>
          </a:p>
          <a:p>
            <a:pPr eaLnBrk="1" hangingPunct="1">
              <a:buFont typeface="Wingdings" pitchFamily="2" charset="2"/>
              <a:buNone/>
            </a:pPr>
            <a:r>
              <a:rPr lang="zh-CN" altLang="en-US" sz="2800" smtClean="0"/>
              <a:t>  </a:t>
            </a:r>
            <a:r>
              <a:rPr lang="en-US" altLang="zh-CN" sz="2800" b="1" smtClean="0">
                <a:latin typeface="Times New Roman" pitchFamily="18" charset="0"/>
              </a:rPr>
              <a:t>1</a:t>
            </a:r>
            <a:r>
              <a:rPr lang="zh-CN" altLang="en-US" sz="2800" b="1" smtClean="0">
                <a:latin typeface="Times New Roman" pitchFamily="18" charset="0"/>
              </a:rPr>
              <a:t>）</a:t>
            </a:r>
            <a:r>
              <a:rPr lang="en-US" altLang="zh-CN" sz="2800" b="1" u="sng" smtClean="0">
                <a:latin typeface="Times New Roman" pitchFamily="18" charset="0"/>
              </a:rPr>
              <a:t>N</a:t>
            </a:r>
            <a:r>
              <a:rPr lang="zh-CN" altLang="en-US" sz="2800" b="1" u="sng" smtClean="0">
                <a:latin typeface="Times New Roman" pitchFamily="18" charset="0"/>
              </a:rPr>
              <a:t>＝</a:t>
            </a:r>
            <a:r>
              <a:rPr lang="en-US" altLang="zh-CN" sz="2800" b="1" u="sng" smtClean="0">
                <a:latin typeface="Times New Roman" pitchFamily="18" charset="0"/>
              </a:rPr>
              <a:t>3</a:t>
            </a:r>
            <a:r>
              <a:rPr lang="zh-CN" altLang="en-US" sz="2800" b="1" smtClean="0">
                <a:latin typeface="Times New Roman" pitchFamily="18" charset="0"/>
              </a:rPr>
              <a:t>，</a:t>
            </a:r>
            <a:r>
              <a:rPr lang="en-US" altLang="zh-CN" sz="2800" b="1" smtClean="0">
                <a:latin typeface="Times New Roman" pitchFamily="18" charset="0"/>
              </a:rPr>
              <a:t>D</a:t>
            </a:r>
            <a:r>
              <a:rPr lang="zh-CN" altLang="en-US" sz="2800" b="1" smtClean="0">
                <a:latin typeface="Times New Roman" pitchFamily="18" charset="0"/>
              </a:rPr>
              <a:t>＝</a:t>
            </a:r>
            <a:r>
              <a:rPr lang="en-US" altLang="zh-CN" sz="2800" b="1" smtClean="0">
                <a:latin typeface="Times New Roman" pitchFamily="18" charset="0"/>
              </a:rPr>
              <a:t>3R</a:t>
            </a:r>
            <a:r>
              <a:rPr lang="zh-CN" altLang="en-US" sz="2800" b="1" smtClean="0">
                <a:latin typeface="Times New Roman" pitchFamily="18" charset="0"/>
              </a:rPr>
              <a:t>，</a:t>
            </a:r>
            <a:r>
              <a:rPr lang="en-US" altLang="zh-CN" sz="2800" b="1" smtClean="0">
                <a:latin typeface="Times New Roman" pitchFamily="18" charset="0"/>
              </a:rPr>
              <a:t>Q</a:t>
            </a:r>
            <a:r>
              <a:rPr lang="zh-CN" altLang="en-US" sz="2800" b="1" smtClean="0">
                <a:latin typeface="Times New Roman" pitchFamily="18" charset="0"/>
              </a:rPr>
              <a:t>＝</a:t>
            </a:r>
            <a:r>
              <a:rPr lang="en-US" altLang="zh-CN" sz="2800" b="1" smtClean="0">
                <a:latin typeface="Times New Roman" pitchFamily="18" charset="0"/>
              </a:rPr>
              <a:t>3</a:t>
            </a:r>
            <a:r>
              <a:rPr lang="zh-CN" altLang="en-US" sz="2800" b="1" smtClean="0">
                <a:latin typeface="Times New Roman" pitchFamily="18" charset="0"/>
              </a:rPr>
              <a:t>；每个小区分配</a:t>
            </a:r>
            <a:r>
              <a:rPr lang="en-US" altLang="zh-CN" sz="2800" b="1" smtClean="0">
                <a:latin typeface="Times New Roman" pitchFamily="18" charset="0"/>
              </a:rPr>
              <a:t>7</a:t>
            </a:r>
            <a:r>
              <a:rPr lang="zh-CN" altLang="en-US" sz="2800" b="1" smtClean="0">
                <a:latin typeface="Times New Roman" pitchFamily="18" charset="0"/>
              </a:rPr>
              <a:t>对信道（频道）。</a:t>
            </a:r>
          </a:p>
          <a:p>
            <a:pPr eaLnBrk="1" hangingPunct="1">
              <a:buFont typeface="Wingdings" pitchFamily="2" charset="2"/>
              <a:buNone/>
            </a:pPr>
            <a:r>
              <a:rPr lang="zh-CN" altLang="en-US" sz="2800" b="1" smtClean="0">
                <a:latin typeface="Times New Roman" pitchFamily="18" charset="0"/>
              </a:rPr>
              <a:t>  </a:t>
            </a:r>
            <a:r>
              <a:rPr lang="en-US" altLang="zh-CN" sz="2800" b="1" smtClean="0">
                <a:latin typeface="Times New Roman" pitchFamily="18" charset="0"/>
              </a:rPr>
              <a:t>2</a:t>
            </a:r>
            <a:r>
              <a:rPr lang="zh-CN" altLang="en-US" sz="2800" b="1" smtClean="0">
                <a:latin typeface="Times New Roman" pitchFamily="18" charset="0"/>
              </a:rPr>
              <a:t>）</a:t>
            </a:r>
            <a:r>
              <a:rPr lang="en-US" altLang="zh-CN" sz="2800" b="1" u="sng" smtClean="0">
                <a:latin typeface="Times New Roman" pitchFamily="18" charset="0"/>
              </a:rPr>
              <a:t>N</a:t>
            </a:r>
            <a:r>
              <a:rPr lang="zh-CN" altLang="en-US" sz="2800" b="1" u="sng" smtClean="0">
                <a:latin typeface="Times New Roman" pitchFamily="18" charset="0"/>
              </a:rPr>
              <a:t>＝</a:t>
            </a:r>
            <a:r>
              <a:rPr lang="en-US" altLang="zh-CN" sz="2800" b="1" u="sng" smtClean="0">
                <a:latin typeface="Times New Roman" pitchFamily="18" charset="0"/>
              </a:rPr>
              <a:t>7</a:t>
            </a:r>
            <a:r>
              <a:rPr lang="zh-CN" altLang="en-US" sz="2800" b="1" smtClean="0">
                <a:latin typeface="Times New Roman" pitchFamily="18" charset="0"/>
              </a:rPr>
              <a:t>，</a:t>
            </a:r>
            <a:r>
              <a:rPr lang="en-US" altLang="zh-CN" sz="2800" b="1" smtClean="0">
                <a:latin typeface="Times New Roman" pitchFamily="18" charset="0"/>
              </a:rPr>
              <a:t>D</a:t>
            </a:r>
            <a:r>
              <a:rPr lang="zh-CN" altLang="en-US" sz="2800" b="1" smtClean="0">
                <a:latin typeface="Times New Roman" pitchFamily="18" charset="0"/>
              </a:rPr>
              <a:t>＝</a:t>
            </a:r>
            <a:r>
              <a:rPr lang="en-US" altLang="zh-CN" sz="2800" b="1" smtClean="0">
                <a:latin typeface="Times New Roman" pitchFamily="18" charset="0"/>
              </a:rPr>
              <a:t>4.58R</a:t>
            </a:r>
            <a:r>
              <a:rPr lang="zh-CN" altLang="en-US" sz="2800" b="1" smtClean="0">
                <a:latin typeface="Times New Roman" pitchFamily="18" charset="0"/>
              </a:rPr>
              <a:t>，</a:t>
            </a:r>
            <a:r>
              <a:rPr lang="en-US" altLang="zh-CN" sz="2800" b="1" smtClean="0">
                <a:latin typeface="Times New Roman" pitchFamily="18" charset="0"/>
              </a:rPr>
              <a:t>Q</a:t>
            </a:r>
            <a:r>
              <a:rPr lang="zh-CN" altLang="en-US" sz="2800" b="1" smtClean="0">
                <a:latin typeface="Times New Roman" pitchFamily="18" charset="0"/>
              </a:rPr>
              <a:t>＝</a:t>
            </a:r>
            <a:r>
              <a:rPr lang="en-US" altLang="zh-CN" sz="2800" b="1" smtClean="0">
                <a:latin typeface="Times New Roman" pitchFamily="18" charset="0"/>
              </a:rPr>
              <a:t>4.58</a:t>
            </a:r>
            <a:r>
              <a:rPr lang="zh-CN" altLang="en-US" sz="2800" b="1" smtClean="0">
                <a:latin typeface="Times New Roman" pitchFamily="18" charset="0"/>
              </a:rPr>
              <a:t>；每个小区分配</a:t>
            </a:r>
            <a:r>
              <a:rPr lang="en-US" altLang="zh-CN" sz="2800" b="1" smtClean="0">
                <a:latin typeface="Times New Roman" pitchFamily="18" charset="0"/>
              </a:rPr>
              <a:t>3</a:t>
            </a:r>
            <a:r>
              <a:rPr lang="zh-CN" altLang="en-US" sz="2800" b="1" smtClean="0">
                <a:latin typeface="Times New Roman" pitchFamily="18" charset="0"/>
              </a:rPr>
              <a:t>对信道（频道）。</a:t>
            </a:r>
          </a:p>
          <a:p>
            <a:pPr eaLnBrk="1" hangingPunct="1">
              <a:buFont typeface="Wingdings" pitchFamily="2" charset="2"/>
              <a:buNone/>
            </a:pPr>
            <a:r>
              <a:rPr lang="zh-CN" altLang="en-US" sz="2800" b="1" smtClean="0">
                <a:latin typeface="Times New Roman" pitchFamily="18" charset="0"/>
              </a:rPr>
              <a:t>  </a:t>
            </a:r>
            <a:r>
              <a:rPr lang="en-US" altLang="zh-CN" sz="2800" b="1" smtClean="0">
                <a:latin typeface="Times New Roman" pitchFamily="18" charset="0"/>
              </a:rPr>
              <a:t>R</a:t>
            </a:r>
            <a:r>
              <a:rPr lang="zh-CN" altLang="en-US" sz="2800" b="1" smtClean="0">
                <a:latin typeface="Times New Roman" pitchFamily="18" charset="0"/>
              </a:rPr>
              <a:t>一定时，小区覆盖面积一定。由于系统服务区</a:t>
            </a:r>
            <a:endParaRPr lang="en-US" altLang="zh-CN" sz="2800" b="1" smtClean="0">
              <a:latin typeface="Times New Roman" pitchFamily="18" charset="0"/>
            </a:endParaRPr>
          </a:p>
          <a:p>
            <a:pPr eaLnBrk="1" hangingPunct="1">
              <a:buFont typeface="Wingdings" pitchFamily="2" charset="2"/>
              <a:buNone/>
            </a:pPr>
            <a:r>
              <a:rPr lang="en-US" altLang="zh-CN" sz="2800" b="1" smtClean="0">
                <a:latin typeface="Times New Roman" pitchFamily="18" charset="0"/>
              </a:rPr>
              <a:t>  </a:t>
            </a:r>
            <a:r>
              <a:rPr lang="zh-CN" altLang="en-US" sz="2800" b="1" smtClean="0">
                <a:latin typeface="Times New Roman" pitchFamily="18" charset="0"/>
              </a:rPr>
              <a:t>域是给定的，覆盖整个服务区域所需的总小区数</a:t>
            </a:r>
          </a:p>
          <a:p>
            <a:pPr eaLnBrk="1" hangingPunct="1">
              <a:buFont typeface="Wingdings" pitchFamily="2" charset="2"/>
              <a:buNone/>
            </a:pPr>
            <a:r>
              <a:rPr lang="zh-CN" altLang="en-US" sz="2800" b="1" smtClean="0">
                <a:latin typeface="Times New Roman" pitchFamily="18" charset="0"/>
              </a:rPr>
              <a:t>  就是一定的，则</a:t>
            </a:r>
            <a:r>
              <a:rPr lang="en-US" altLang="zh-CN" sz="2800" b="1" smtClean="0">
                <a:latin typeface="Times New Roman" pitchFamily="18" charset="0"/>
              </a:rPr>
              <a:t>N</a:t>
            </a:r>
            <a:r>
              <a:rPr lang="zh-CN" altLang="en-US" sz="2800" b="1" smtClean="0">
                <a:latin typeface="Times New Roman" pitchFamily="18" charset="0"/>
              </a:rPr>
              <a:t>＝</a:t>
            </a:r>
            <a:r>
              <a:rPr lang="en-US" altLang="zh-CN" sz="2800" b="1" smtClean="0">
                <a:latin typeface="Times New Roman" pitchFamily="18" charset="0"/>
              </a:rPr>
              <a:t>3</a:t>
            </a:r>
            <a:r>
              <a:rPr lang="zh-CN" altLang="en-US" sz="2800" b="1" smtClean="0">
                <a:latin typeface="Times New Roman" pitchFamily="18" charset="0"/>
              </a:rPr>
              <a:t>时可用信道更多，系统容量</a:t>
            </a:r>
          </a:p>
          <a:p>
            <a:pPr eaLnBrk="1" hangingPunct="1">
              <a:buFont typeface="Wingdings" pitchFamily="2" charset="2"/>
              <a:buNone/>
            </a:pPr>
            <a:r>
              <a:rPr lang="zh-CN" altLang="en-US" sz="2800" b="1" smtClean="0">
                <a:latin typeface="Times New Roman" pitchFamily="18" charset="0"/>
              </a:rPr>
              <a:t>  更大。</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p:txBody>
          <a:bodyPr/>
          <a:lstStyle/>
          <a:p>
            <a:pPr eaLnBrk="1" hangingPunct="1"/>
            <a:endParaRPr lang="zh-CN" altLang="zh-CN" smtClean="0"/>
          </a:p>
        </p:txBody>
      </p:sp>
      <p:sp>
        <p:nvSpPr>
          <p:cNvPr id="111619" name="Rectangle 3"/>
          <p:cNvSpPr>
            <a:spLocks noGrp="1" noChangeArrowheads="1"/>
          </p:cNvSpPr>
          <p:nvPr>
            <p:ph type="body" idx="4294967295"/>
          </p:nvPr>
        </p:nvSpPr>
        <p:spPr>
          <a:xfrm>
            <a:off x="533400" y="2133600"/>
            <a:ext cx="8305800" cy="4419600"/>
          </a:xfrm>
        </p:spPr>
        <p:txBody>
          <a:bodyPr/>
          <a:lstStyle/>
          <a:p>
            <a:pPr eaLnBrk="1" hangingPunct="1">
              <a:lnSpc>
                <a:spcPct val="90000"/>
              </a:lnSpc>
              <a:defRPr/>
            </a:pPr>
            <a:r>
              <a:rPr lang="zh-CN" altLang="en-US" b="1" dirty="0" smtClean="0">
                <a:effectLst>
                  <a:outerShdw blurRad="38100" dist="38100" dir="2700000" algn="tl">
                    <a:srgbClr val="FFFFFF"/>
                  </a:outerShdw>
                </a:effectLst>
              </a:rPr>
              <a:t>总结</a:t>
            </a:r>
            <a:r>
              <a:rPr lang="zh-CN" altLang="en-US" b="1" dirty="0" smtClean="0"/>
              <a:t>：</a:t>
            </a:r>
          </a:p>
          <a:p>
            <a:pPr eaLnBrk="1" hangingPunct="1">
              <a:lnSpc>
                <a:spcPct val="90000"/>
              </a:lnSpc>
              <a:buFont typeface="Wingdings" pitchFamily="2" charset="2"/>
              <a:buNone/>
              <a:defRPr/>
            </a:pPr>
            <a:r>
              <a:rPr lang="zh-CN" altLang="en-US" b="1" dirty="0" smtClean="0"/>
              <a:t>   </a:t>
            </a:r>
            <a:r>
              <a:rPr lang="zh-CN" altLang="en-US" b="1" dirty="0" smtClean="0">
                <a:latin typeface="Times New Roman" pitchFamily="18" charset="0"/>
              </a:rPr>
              <a:t>从</a:t>
            </a:r>
            <a:r>
              <a:rPr lang="zh-CN" altLang="en-US" b="1" dirty="0" smtClean="0">
                <a:solidFill>
                  <a:srgbClr val="FF0000"/>
                </a:solidFill>
                <a:effectLst>
                  <a:outerShdw blurRad="38100" dist="38100" dir="2700000" algn="tl">
                    <a:srgbClr val="000000">
                      <a:alpha val="43137"/>
                    </a:srgbClr>
                  </a:outerShdw>
                </a:effectLst>
                <a:latin typeface="Times New Roman" pitchFamily="18" charset="0"/>
              </a:rPr>
              <a:t>提高容量的角度</a:t>
            </a:r>
            <a:r>
              <a:rPr lang="zh-CN" altLang="en-US" b="1" dirty="0" smtClean="0">
                <a:latin typeface="Times New Roman" pitchFamily="18" charset="0"/>
              </a:rPr>
              <a:t>出发，我们希望</a:t>
            </a:r>
            <a:r>
              <a:rPr lang="en-US" altLang="zh-CN" b="1" dirty="0" smtClean="0">
                <a:solidFill>
                  <a:srgbClr val="FF0000"/>
                </a:solidFill>
                <a:effectLst>
                  <a:outerShdw blurRad="38100" dist="38100" dir="2700000" algn="tl">
                    <a:srgbClr val="000000">
                      <a:alpha val="43137"/>
                    </a:srgbClr>
                  </a:outerShdw>
                </a:effectLst>
                <a:latin typeface="Times New Roman" pitchFamily="18" charset="0"/>
              </a:rPr>
              <a:t>N</a:t>
            </a:r>
            <a:r>
              <a:rPr lang="zh-CN" altLang="en-US" b="1" dirty="0" smtClean="0">
                <a:solidFill>
                  <a:srgbClr val="FF0000"/>
                </a:solidFill>
                <a:effectLst>
                  <a:outerShdw blurRad="38100" dist="38100" dir="2700000" algn="tl">
                    <a:srgbClr val="000000">
                      <a:alpha val="43137"/>
                    </a:srgbClr>
                  </a:outerShdw>
                </a:effectLst>
                <a:latin typeface="Times New Roman" pitchFamily="18" charset="0"/>
              </a:rPr>
              <a:t>越小</a:t>
            </a:r>
          </a:p>
          <a:p>
            <a:pPr eaLnBrk="1" hangingPunct="1">
              <a:lnSpc>
                <a:spcPct val="90000"/>
              </a:lnSpc>
              <a:buFont typeface="Wingdings" pitchFamily="2" charset="2"/>
              <a:buNone/>
              <a:defRPr/>
            </a:pPr>
            <a:r>
              <a:rPr lang="zh-CN" altLang="en-US" b="1" dirty="0" smtClean="0">
                <a:latin typeface="Times New Roman" pitchFamily="18" charset="0"/>
              </a:rPr>
              <a:t>  （</a:t>
            </a:r>
            <a:r>
              <a:rPr lang="en-US" altLang="zh-CN" b="1" dirty="0" smtClean="0">
                <a:latin typeface="Times New Roman" pitchFamily="18" charset="0"/>
              </a:rPr>
              <a:t>Q</a:t>
            </a:r>
            <a:r>
              <a:rPr lang="zh-CN" altLang="en-US" b="1" dirty="0" smtClean="0">
                <a:latin typeface="Times New Roman" pitchFamily="18" charset="0"/>
              </a:rPr>
              <a:t>也越小，即同频小区的分布越密集）</a:t>
            </a:r>
            <a:r>
              <a:rPr lang="zh-CN" altLang="en-US" b="1" dirty="0" smtClean="0">
                <a:solidFill>
                  <a:srgbClr val="FF0000"/>
                </a:solidFill>
                <a:effectLst>
                  <a:outerShdw blurRad="38100" dist="38100" dir="2700000" algn="tl">
                    <a:srgbClr val="000000">
                      <a:alpha val="43137"/>
                    </a:srgbClr>
                  </a:outerShdw>
                </a:effectLst>
                <a:latin typeface="Times New Roman" pitchFamily="18" charset="0"/>
              </a:rPr>
              <a:t>越</a:t>
            </a:r>
          </a:p>
          <a:p>
            <a:pPr eaLnBrk="1" hangingPunct="1">
              <a:lnSpc>
                <a:spcPct val="90000"/>
              </a:lnSpc>
              <a:buFont typeface="Wingdings" pitchFamily="2" charset="2"/>
              <a:buNone/>
              <a:defRPr/>
            </a:pPr>
            <a:r>
              <a:rPr lang="zh-CN" altLang="en-US" b="1" dirty="0" smtClean="0">
                <a:solidFill>
                  <a:srgbClr val="FF0000"/>
                </a:solidFill>
                <a:effectLst>
                  <a:outerShdw blurRad="38100" dist="38100" dir="2700000" algn="tl">
                    <a:srgbClr val="000000">
                      <a:alpha val="43137"/>
                    </a:srgbClr>
                  </a:outerShdw>
                </a:effectLst>
                <a:latin typeface="Times New Roman" pitchFamily="18" charset="0"/>
              </a:rPr>
              <a:t>    好</a:t>
            </a:r>
            <a:r>
              <a:rPr lang="zh-CN" altLang="en-US" b="1" dirty="0" smtClean="0">
                <a:latin typeface="Times New Roman" pitchFamily="18" charset="0"/>
              </a:rPr>
              <a:t>；从</a:t>
            </a:r>
            <a:r>
              <a:rPr lang="zh-CN" altLang="en-US" b="1" dirty="0" smtClean="0">
                <a:solidFill>
                  <a:srgbClr val="002060"/>
                </a:solidFill>
                <a:effectLst>
                  <a:outerShdw blurRad="38100" dist="38100" dir="2700000" algn="tl">
                    <a:srgbClr val="000000">
                      <a:alpha val="43137"/>
                    </a:srgbClr>
                  </a:outerShdw>
                </a:effectLst>
                <a:latin typeface="Times New Roman" pitchFamily="18" charset="0"/>
              </a:rPr>
              <a:t>减小干扰的角度</a:t>
            </a:r>
            <a:r>
              <a:rPr lang="zh-CN" altLang="en-US" b="1" dirty="0" smtClean="0">
                <a:latin typeface="Times New Roman" pitchFamily="18" charset="0"/>
              </a:rPr>
              <a:t>出发，我们希望</a:t>
            </a:r>
            <a:r>
              <a:rPr lang="en-US" altLang="zh-CN" b="1" dirty="0" smtClean="0">
                <a:solidFill>
                  <a:srgbClr val="002060"/>
                </a:solidFill>
                <a:effectLst>
                  <a:outerShdw blurRad="38100" dist="38100" dir="2700000" algn="tl">
                    <a:srgbClr val="000000">
                      <a:alpha val="43137"/>
                    </a:srgbClr>
                  </a:outerShdw>
                </a:effectLst>
                <a:latin typeface="Times New Roman" pitchFamily="18" charset="0"/>
              </a:rPr>
              <a:t>N</a:t>
            </a:r>
          </a:p>
          <a:p>
            <a:pPr eaLnBrk="1" hangingPunct="1">
              <a:lnSpc>
                <a:spcPct val="90000"/>
              </a:lnSpc>
              <a:buFont typeface="Wingdings" pitchFamily="2" charset="2"/>
              <a:buNone/>
              <a:defRPr/>
            </a:pPr>
            <a:r>
              <a:rPr lang="en-US" altLang="zh-CN" b="1" dirty="0" smtClean="0">
                <a:solidFill>
                  <a:srgbClr val="002060"/>
                </a:solidFill>
                <a:effectLst>
                  <a:outerShdw blurRad="38100" dist="38100" dir="2700000" algn="tl">
                    <a:srgbClr val="000000">
                      <a:alpha val="43137"/>
                    </a:srgbClr>
                  </a:outerShdw>
                </a:effectLst>
                <a:latin typeface="Times New Roman" pitchFamily="18" charset="0"/>
              </a:rPr>
              <a:t>    </a:t>
            </a:r>
            <a:r>
              <a:rPr lang="zh-CN" altLang="en-US" b="1" dirty="0" smtClean="0">
                <a:solidFill>
                  <a:srgbClr val="002060"/>
                </a:solidFill>
                <a:effectLst>
                  <a:outerShdw blurRad="38100" dist="38100" dir="2700000" algn="tl">
                    <a:srgbClr val="000000">
                      <a:alpha val="43137"/>
                    </a:srgbClr>
                  </a:outerShdw>
                </a:effectLst>
                <a:latin typeface="Times New Roman" pitchFamily="18" charset="0"/>
              </a:rPr>
              <a:t>越大</a:t>
            </a:r>
            <a:r>
              <a:rPr lang="zh-CN" altLang="en-US" b="1" dirty="0" smtClean="0">
                <a:latin typeface="Times New Roman" pitchFamily="18" charset="0"/>
              </a:rPr>
              <a:t>（</a:t>
            </a:r>
            <a:r>
              <a:rPr lang="en-US" altLang="zh-CN" b="1" dirty="0" smtClean="0">
                <a:latin typeface="Times New Roman" pitchFamily="18" charset="0"/>
              </a:rPr>
              <a:t>Q</a:t>
            </a:r>
            <a:r>
              <a:rPr lang="zh-CN" altLang="en-US" b="1" dirty="0" smtClean="0">
                <a:latin typeface="Times New Roman" pitchFamily="18" charset="0"/>
              </a:rPr>
              <a:t>也越大，即同频小区分布越稀疏）</a:t>
            </a:r>
          </a:p>
          <a:p>
            <a:pPr eaLnBrk="1" hangingPunct="1">
              <a:lnSpc>
                <a:spcPct val="90000"/>
              </a:lnSpc>
              <a:buFont typeface="Wingdings" pitchFamily="2" charset="2"/>
              <a:buNone/>
              <a:defRPr/>
            </a:pPr>
            <a:r>
              <a:rPr lang="zh-CN" altLang="en-US" b="1" dirty="0" smtClean="0">
                <a:latin typeface="Times New Roman" pitchFamily="18" charset="0"/>
              </a:rPr>
              <a:t>    </a:t>
            </a:r>
            <a:r>
              <a:rPr lang="zh-CN" altLang="en-US" b="1" dirty="0" smtClean="0">
                <a:solidFill>
                  <a:srgbClr val="002060"/>
                </a:solidFill>
                <a:effectLst>
                  <a:outerShdw blurRad="38100" dist="38100" dir="2700000" algn="tl">
                    <a:srgbClr val="000000">
                      <a:alpha val="43137"/>
                    </a:srgbClr>
                  </a:outerShdw>
                </a:effectLst>
                <a:latin typeface="Times New Roman" pitchFamily="18" charset="0"/>
              </a:rPr>
              <a:t>越好</a:t>
            </a:r>
            <a:r>
              <a:rPr lang="zh-CN" altLang="en-US" b="1" dirty="0" smtClean="0">
                <a:latin typeface="Times New Roman" pitchFamily="18" charset="0"/>
              </a:rPr>
              <a:t>。</a:t>
            </a:r>
          </a:p>
          <a:p>
            <a:pPr eaLnBrk="1" hangingPunct="1">
              <a:lnSpc>
                <a:spcPct val="90000"/>
              </a:lnSpc>
              <a:buFont typeface="Wingdings" pitchFamily="2" charset="2"/>
              <a:buNone/>
              <a:defRPr/>
            </a:pPr>
            <a:r>
              <a:rPr lang="zh-CN" altLang="en-US" b="1" dirty="0" smtClean="0">
                <a:latin typeface="Times New Roman" pitchFamily="18" charset="0"/>
              </a:rPr>
              <a:t>   所以，</a:t>
            </a:r>
            <a:r>
              <a:rPr lang="zh-CN" altLang="en-US" b="1" dirty="0" smtClean="0">
                <a:effectLst>
                  <a:outerShdw blurRad="38100" dist="38100" dir="2700000" algn="tl">
                    <a:srgbClr val="000000">
                      <a:alpha val="43137"/>
                    </a:srgbClr>
                  </a:outerShdw>
                </a:effectLst>
                <a:latin typeface="Times New Roman" pitchFamily="18" charset="0"/>
              </a:rPr>
              <a:t>蜂窝系统要在控制干扰水平的前提</a:t>
            </a:r>
          </a:p>
          <a:p>
            <a:pPr eaLnBrk="1" hangingPunct="1">
              <a:lnSpc>
                <a:spcPct val="90000"/>
              </a:lnSpc>
              <a:buFont typeface="Wingdings" pitchFamily="2" charset="2"/>
              <a:buNone/>
              <a:defRPr/>
            </a:pPr>
            <a:r>
              <a:rPr lang="zh-CN" altLang="en-US" b="1" dirty="0" smtClean="0">
                <a:effectLst>
                  <a:outerShdw blurRad="38100" dist="38100" dir="2700000" algn="tl">
                    <a:srgbClr val="000000">
                      <a:alpha val="43137"/>
                    </a:srgbClr>
                  </a:outerShdw>
                </a:effectLst>
                <a:latin typeface="Times New Roman" pitchFamily="18" charset="0"/>
              </a:rPr>
              <a:t>   下，尽可能地采用小的区群（</a:t>
            </a:r>
            <a:r>
              <a:rPr lang="en-US" altLang="zh-CN" b="1" dirty="0" smtClean="0">
                <a:effectLst>
                  <a:outerShdw blurRad="38100" dist="38100" dir="2700000" algn="tl">
                    <a:srgbClr val="000000">
                      <a:alpha val="43137"/>
                    </a:srgbClr>
                  </a:outerShdw>
                </a:effectLst>
                <a:latin typeface="Times New Roman" pitchFamily="18" charset="0"/>
              </a:rPr>
              <a:t>N</a:t>
            </a:r>
            <a:r>
              <a:rPr lang="zh-CN" altLang="en-US" b="1" dirty="0" smtClean="0">
                <a:effectLst>
                  <a:outerShdw blurRad="38100" dist="38100" dir="2700000" algn="tl">
                    <a:srgbClr val="000000">
                      <a:alpha val="43137"/>
                    </a:srgbClr>
                  </a:outerShdw>
                </a:effectLst>
                <a:latin typeface="Times New Roman" pitchFamily="18" charset="0"/>
              </a:rPr>
              <a:t>值要小）</a:t>
            </a:r>
            <a:r>
              <a:rPr lang="zh-CN" altLang="en-US" b="1" dirty="0" smtClean="0">
                <a:latin typeface="Times New Roman" pitchFamily="18" charset="0"/>
              </a:rPr>
              <a:t>。</a:t>
            </a:r>
          </a:p>
        </p:txBody>
      </p:sp>
      <p:sp>
        <p:nvSpPr>
          <p:cNvPr id="49156" name="AutoShape 5">
            <a:hlinkClick r:id="rId3" action="ppaction://hlinksldjump"/>
          </p:cNvPr>
          <p:cNvSpPr>
            <a:spLocks noChangeArrowheads="1"/>
          </p:cNvSpPr>
          <p:nvPr/>
        </p:nvSpPr>
        <p:spPr bwMode="auto">
          <a:xfrm>
            <a:off x="8382000" y="6324600"/>
            <a:ext cx="533400" cy="3810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p:txBody>
          <a:bodyPr/>
          <a:lstStyle/>
          <a:p>
            <a:pPr eaLnBrk="1" hangingPunct="1">
              <a:defRPr/>
            </a:pPr>
            <a:r>
              <a:rPr lang="zh-CN" altLang="en-US" b="1" dirty="0" smtClean="0"/>
              <a:t/>
            </a:r>
            <a:br>
              <a:rPr lang="zh-CN" altLang="en-US" b="1" dirty="0" smtClean="0"/>
            </a:br>
            <a:r>
              <a:rPr lang="zh-CN" altLang="en-US" b="1" dirty="0" smtClean="0">
                <a:effectLst>
                  <a:outerShdw blurRad="38100" dist="38100" dir="2700000" algn="tl">
                    <a:srgbClr val="000000">
                      <a:alpha val="43137"/>
                    </a:srgbClr>
                  </a:outerShdw>
                </a:effectLst>
              </a:rPr>
              <a:t>信干比计算</a:t>
            </a:r>
            <a:endParaRPr lang="zh-CN" altLang="zh-CN" dirty="0" smtClean="0">
              <a:effectLst>
                <a:outerShdw blurRad="38100" dist="38100" dir="2700000" algn="tl">
                  <a:srgbClr val="000000">
                    <a:alpha val="43137"/>
                  </a:srgbClr>
                </a:outerShdw>
              </a:effectLst>
            </a:endParaRPr>
          </a:p>
        </p:txBody>
      </p:sp>
      <p:sp>
        <p:nvSpPr>
          <p:cNvPr id="112643" name="Rectangle 3"/>
          <p:cNvSpPr>
            <a:spLocks noGrp="1" noChangeArrowheads="1"/>
          </p:cNvSpPr>
          <p:nvPr>
            <p:ph type="body" idx="4294967295"/>
          </p:nvPr>
        </p:nvSpPr>
        <p:spPr>
          <a:xfrm>
            <a:off x="533400" y="2057400"/>
            <a:ext cx="8305800" cy="4572000"/>
          </a:xfrm>
        </p:spPr>
        <p:txBody>
          <a:bodyPr/>
          <a:lstStyle/>
          <a:p>
            <a:pPr eaLnBrk="1" hangingPunct="1">
              <a:lnSpc>
                <a:spcPct val="80000"/>
              </a:lnSpc>
              <a:buFont typeface="Wingdings" pitchFamily="2" charset="2"/>
              <a:buNone/>
              <a:defRPr/>
            </a:pPr>
            <a:r>
              <a:rPr lang="en-US" altLang="zh-CN" sz="2800" b="1" dirty="0" smtClean="0">
                <a:latin typeface="Times New Roman" pitchFamily="18" charset="0"/>
              </a:rPr>
              <a:t>1</a:t>
            </a:r>
            <a:r>
              <a:rPr lang="zh-CN" altLang="en-US" sz="2800" b="1" dirty="0" smtClean="0">
                <a:latin typeface="Times New Roman" pitchFamily="18" charset="0"/>
              </a:rPr>
              <a:t>）</a:t>
            </a:r>
            <a:r>
              <a:rPr lang="zh-CN" altLang="en-US" sz="2800" b="1" dirty="0" smtClean="0">
                <a:effectLst>
                  <a:outerShdw blurRad="38100" dist="38100" dir="2700000" algn="tl">
                    <a:srgbClr val="000000">
                      <a:alpha val="43137"/>
                    </a:srgbClr>
                  </a:outerShdw>
                </a:effectLst>
                <a:latin typeface="Times New Roman" pitchFamily="18" charset="0"/>
              </a:rPr>
              <a:t>信干比</a:t>
            </a:r>
            <a:r>
              <a:rPr lang="zh-CN" altLang="en-US" sz="2800" b="1" dirty="0" smtClean="0">
                <a:latin typeface="Times New Roman" pitchFamily="18" charset="0"/>
              </a:rPr>
              <a:t>（</a:t>
            </a:r>
            <a:r>
              <a:rPr lang="en-US" altLang="zh-CN" sz="2800" b="1" dirty="0" smtClean="0">
                <a:effectLst>
                  <a:outerShdw blurRad="38100" dist="38100" dir="2700000" algn="tl">
                    <a:srgbClr val="FFFFFF"/>
                  </a:outerShdw>
                </a:effectLst>
                <a:latin typeface="Times New Roman" pitchFamily="18" charset="0"/>
              </a:rPr>
              <a:t>S</a:t>
            </a:r>
            <a:r>
              <a:rPr lang="en-US" altLang="zh-CN" sz="2800" b="1" dirty="0" smtClean="0">
                <a:latin typeface="Times New Roman" pitchFamily="18" charset="0"/>
              </a:rPr>
              <a:t>ignal-to-</a:t>
            </a:r>
            <a:r>
              <a:rPr lang="en-US" altLang="zh-CN" sz="2800" b="1" dirty="0" smtClean="0">
                <a:effectLst>
                  <a:outerShdw blurRad="38100" dist="38100" dir="2700000" algn="tl">
                    <a:srgbClr val="FFFFFF"/>
                  </a:outerShdw>
                </a:effectLst>
                <a:latin typeface="Times New Roman" pitchFamily="18" charset="0"/>
              </a:rPr>
              <a:t>I</a:t>
            </a:r>
            <a:r>
              <a:rPr lang="en-US" altLang="zh-CN" sz="2800" b="1" dirty="0" smtClean="0">
                <a:latin typeface="Times New Roman" pitchFamily="18" charset="0"/>
              </a:rPr>
              <a:t>nterference </a:t>
            </a:r>
            <a:r>
              <a:rPr lang="en-US" altLang="zh-CN" sz="2800" b="1" dirty="0" smtClean="0">
                <a:effectLst>
                  <a:outerShdw blurRad="38100" dist="38100" dir="2700000" algn="tl">
                    <a:srgbClr val="FFFFFF"/>
                  </a:outerShdw>
                </a:effectLst>
                <a:latin typeface="Times New Roman" pitchFamily="18" charset="0"/>
              </a:rPr>
              <a:t>R</a:t>
            </a:r>
            <a:r>
              <a:rPr lang="en-US" altLang="zh-CN" sz="2800" b="1" dirty="0" smtClean="0">
                <a:latin typeface="Times New Roman" pitchFamily="18" charset="0"/>
              </a:rPr>
              <a:t>atio</a:t>
            </a:r>
            <a:r>
              <a:rPr lang="zh-CN" altLang="en-US" sz="2800" b="1" dirty="0" smtClean="0">
                <a:latin typeface="Times New Roman" pitchFamily="18" charset="0"/>
              </a:rPr>
              <a:t>）指的是在</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蜂窝系统特定接收机处</a:t>
            </a:r>
            <a:r>
              <a:rPr lang="zh-CN" altLang="en-US" sz="2800" b="1" dirty="0" smtClean="0">
                <a:effectLst>
                  <a:outerShdw blurRad="38100" dist="38100" dir="2700000" algn="tl">
                    <a:srgbClr val="000000">
                      <a:alpha val="43137"/>
                    </a:srgbClr>
                  </a:outerShdw>
                </a:effectLst>
                <a:latin typeface="Times New Roman" pitchFamily="18" charset="0"/>
              </a:rPr>
              <a:t>有用信号（平均）功率</a:t>
            </a:r>
            <a:r>
              <a:rPr lang="en-US" altLang="zh-CN" sz="2800" b="1" dirty="0" smtClean="0">
                <a:effectLst>
                  <a:outerShdw blurRad="38100" dist="38100" dir="2700000" algn="tl">
                    <a:srgbClr val="000000">
                      <a:alpha val="43137"/>
                    </a:srgbClr>
                  </a:outerShdw>
                </a:effectLst>
                <a:latin typeface="Times New Roman" pitchFamily="18" charset="0"/>
              </a:rPr>
              <a:t> </a:t>
            </a:r>
            <a:r>
              <a:rPr lang="zh-CN" altLang="en-US" sz="2800" b="1" dirty="0" smtClean="0">
                <a:effectLst>
                  <a:outerShdw blurRad="38100" dist="38100" dir="2700000" algn="tl">
                    <a:srgbClr val="000000">
                      <a:alpha val="43137"/>
                    </a:srgbClr>
                  </a:outerShdw>
                </a:effectLst>
                <a:latin typeface="Times New Roman" pitchFamily="18" charset="0"/>
              </a:rPr>
              <a:t>和同</a:t>
            </a:r>
            <a:endParaRPr lang="en-US" altLang="zh-CN" sz="2800" b="1" dirty="0" smtClean="0">
              <a:effectLst>
                <a:outerShdw blurRad="38100" dist="38100" dir="2700000" algn="tl">
                  <a:srgbClr val="000000">
                    <a:alpha val="43137"/>
                  </a:srgbClr>
                </a:outerShdw>
              </a:effectLst>
              <a:latin typeface="Times New Roman" pitchFamily="18" charset="0"/>
            </a:endParaRPr>
          </a:p>
          <a:p>
            <a:pPr eaLnBrk="1" hangingPunct="1">
              <a:lnSpc>
                <a:spcPct val="80000"/>
              </a:lnSpc>
              <a:buFont typeface="Wingdings" pitchFamily="2" charset="2"/>
              <a:buNone/>
              <a:defRPr/>
            </a:pPr>
            <a:r>
              <a:rPr lang="zh-CN" altLang="en-US" sz="2800" b="1" smtClean="0">
                <a:effectLst>
                  <a:outerShdw blurRad="38100" dist="38100" dir="2700000" algn="tl">
                    <a:srgbClr val="000000">
                      <a:alpha val="43137"/>
                    </a:srgbClr>
                  </a:outerShdw>
                </a:effectLst>
                <a:latin typeface="Times New Roman" pitchFamily="18" charset="0"/>
              </a:rPr>
              <a:t>频</a:t>
            </a:r>
            <a:r>
              <a:rPr lang="zh-CN" altLang="en-US" sz="2800" b="1" smtClean="0">
                <a:effectLst>
                  <a:outerShdw blurRad="38100" dist="38100" dir="2700000" algn="tl">
                    <a:srgbClr val="000000">
                      <a:alpha val="43137"/>
                    </a:srgbClr>
                  </a:outerShdw>
                </a:effectLst>
                <a:latin typeface="Times New Roman" pitchFamily="18" charset="0"/>
              </a:rPr>
              <a:t>干扰</a:t>
            </a:r>
            <a:r>
              <a:rPr lang="zh-CN" altLang="en-US" sz="2800" b="1" dirty="0" smtClean="0">
                <a:effectLst>
                  <a:outerShdw blurRad="38100" dist="38100" dir="2700000" algn="tl">
                    <a:srgbClr val="000000">
                      <a:alpha val="43137"/>
                    </a:srgbClr>
                  </a:outerShdw>
                </a:effectLst>
                <a:latin typeface="Times New Roman" pitchFamily="18" charset="0"/>
              </a:rPr>
              <a:t>（平均）功率的比值</a:t>
            </a:r>
            <a:r>
              <a:rPr lang="zh-CN" altLang="en-US" sz="2800" b="1" dirty="0" smtClean="0">
                <a:latin typeface="Times New Roman" pitchFamily="18" charset="0"/>
              </a:rPr>
              <a:t>。常简记作，</a:t>
            </a:r>
            <a:r>
              <a:rPr lang="en-US" altLang="zh-CN" sz="2800" b="1" dirty="0" smtClean="0">
                <a:effectLst>
                  <a:outerShdw blurRad="38100" dist="38100" dir="2700000" algn="tl">
                    <a:srgbClr val="000000">
                      <a:alpha val="43137"/>
                    </a:srgbClr>
                  </a:outerShdw>
                </a:effectLst>
                <a:latin typeface="Times New Roman" pitchFamily="18" charset="0"/>
              </a:rPr>
              <a:t> S</a:t>
            </a:r>
            <a:r>
              <a:rPr lang="zh-CN" altLang="en-US" sz="2800" b="1" dirty="0" smtClean="0">
                <a:effectLst>
                  <a:outerShdw blurRad="38100" dist="38100" dir="2700000" algn="tl">
                    <a:srgbClr val="000000">
                      <a:alpha val="43137"/>
                    </a:srgbClr>
                  </a:outerShdw>
                </a:effectLst>
                <a:latin typeface="Times New Roman" pitchFamily="18" charset="0"/>
              </a:rPr>
              <a:t>／</a:t>
            </a:r>
            <a:r>
              <a:rPr lang="en-US" altLang="zh-CN" sz="2800" b="1" dirty="0" smtClean="0">
                <a:effectLst>
                  <a:outerShdw blurRad="38100" dist="38100" dir="2700000" algn="tl">
                    <a:srgbClr val="000000">
                      <a:alpha val="43137"/>
                    </a:srgbClr>
                  </a:outerShdw>
                </a:effectLst>
                <a:latin typeface="Times New Roman" pitchFamily="18" charset="0"/>
              </a:rPr>
              <a:t>I</a:t>
            </a:r>
            <a:r>
              <a:rPr lang="zh-CN" altLang="en-US" sz="2800" b="1" dirty="0" smtClean="0">
                <a:latin typeface="Times New Roman" pitchFamily="18" charset="0"/>
              </a:rPr>
              <a:t>或</a:t>
            </a:r>
            <a:r>
              <a:rPr lang="en-US" altLang="zh-CN" sz="2800" b="1" dirty="0" smtClean="0">
                <a:effectLst>
                  <a:outerShdw blurRad="38100" dist="38100" dir="2700000" algn="tl">
                    <a:srgbClr val="000000">
                      <a:alpha val="43137"/>
                    </a:srgbClr>
                  </a:outerShdw>
                </a:effectLst>
                <a:latin typeface="Times New Roman" pitchFamily="18" charset="0"/>
              </a:rPr>
              <a:t> </a:t>
            </a:r>
          </a:p>
          <a:p>
            <a:pPr eaLnBrk="1" hangingPunct="1">
              <a:lnSpc>
                <a:spcPct val="80000"/>
              </a:lnSpc>
              <a:buFont typeface="Wingdings" pitchFamily="2" charset="2"/>
              <a:buNone/>
              <a:defRPr/>
            </a:pPr>
            <a:r>
              <a:rPr lang="en-US" altLang="zh-CN" sz="2800" b="1" dirty="0" smtClean="0">
                <a:effectLst>
                  <a:outerShdw blurRad="38100" dist="38100" dir="2700000" algn="tl">
                    <a:srgbClr val="000000">
                      <a:alpha val="43137"/>
                    </a:srgbClr>
                  </a:outerShdw>
                </a:effectLst>
                <a:latin typeface="Times New Roman" pitchFamily="18" charset="0"/>
              </a:rPr>
              <a:t>SIR</a:t>
            </a:r>
            <a:r>
              <a:rPr lang="zh-CN" altLang="en-US" sz="2800" b="1" dirty="0" smtClean="0">
                <a:latin typeface="Times New Roman" pitchFamily="18" charset="0"/>
              </a:rPr>
              <a:t>。</a:t>
            </a:r>
          </a:p>
          <a:p>
            <a:pPr eaLnBrk="1" hangingPunct="1">
              <a:lnSpc>
                <a:spcPct val="80000"/>
              </a:lnSpc>
              <a:buFont typeface="Wingdings" pitchFamily="2" charset="2"/>
              <a:buNone/>
              <a:defRPr/>
            </a:pPr>
            <a:r>
              <a:rPr lang="en-US" altLang="zh-CN" sz="2800" b="1" dirty="0" smtClean="0">
                <a:latin typeface="Times New Roman" pitchFamily="18" charset="0"/>
              </a:rPr>
              <a:t>2</a:t>
            </a:r>
            <a:r>
              <a:rPr lang="zh-CN" altLang="en-US" sz="2800" b="1" dirty="0" smtClean="0">
                <a:latin typeface="Times New Roman" pitchFamily="18" charset="0"/>
              </a:rPr>
              <a:t>）信干比的估算</a:t>
            </a:r>
          </a:p>
          <a:p>
            <a:pPr eaLnBrk="1" hangingPunct="1">
              <a:lnSpc>
                <a:spcPct val="80000"/>
              </a:lnSpc>
              <a:buFont typeface="Wingdings" pitchFamily="2" charset="2"/>
              <a:buNone/>
              <a:defRPr/>
            </a:pPr>
            <a:r>
              <a:rPr lang="zh-CN" altLang="en-US" sz="2800" b="1" dirty="0" smtClean="0">
                <a:latin typeface="Times New Roman" pitchFamily="18" charset="0"/>
              </a:rPr>
              <a:t>        下面来进行</a:t>
            </a:r>
            <a:r>
              <a:rPr lang="zh-CN" altLang="en-US" sz="2800" b="1" u="sng" dirty="0" smtClean="0">
                <a:solidFill>
                  <a:srgbClr val="FF0000"/>
                </a:solidFill>
                <a:effectLst>
                  <a:outerShdw blurRad="38100" dist="38100" dir="2700000" algn="tl">
                    <a:srgbClr val="000000">
                      <a:alpha val="43137"/>
                    </a:srgbClr>
                  </a:outerShdw>
                </a:effectLst>
                <a:latin typeface="Times New Roman" pitchFamily="18" charset="0"/>
              </a:rPr>
              <a:t>前向链路</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的最差信干比</a:t>
            </a:r>
            <a:r>
              <a:rPr lang="zh-CN" altLang="en-US" sz="2800" b="1" dirty="0" smtClean="0">
                <a:latin typeface="Times New Roman" pitchFamily="18" charset="0"/>
              </a:rPr>
              <a:t>估算。先来</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作一些假定： </a:t>
            </a:r>
            <a:r>
              <a:rPr lang="en-US" altLang="zh-CN" sz="2800" b="1" dirty="0" err="1" smtClean="0">
                <a:latin typeface="Times New Roman" pitchFamily="18" charset="0"/>
              </a:rPr>
              <a:t>i</a:t>
            </a:r>
            <a:r>
              <a:rPr lang="en-US" altLang="zh-CN" sz="2800" b="1" dirty="0" smtClean="0">
                <a:latin typeface="Times New Roman" pitchFamily="18" charset="0"/>
              </a:rPr>
              <a:t>.  </a:t>
            </a:r>
            <a:r>
              <a:rPr lang="zh-CN" altLang="en-US" sz="2800" b="1" dirty="0" smtClean="0">
                <a:latin typeface="Times New Roman" pitchFamily="18" charset="0"/>
              </a:rPr>
              <a:t>所有基站均位于小区中心，基站天</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线为全向天线 且发射功率相同，设为</a:t>
            </a:r>
            <a:r>
              <a:rPr lang="en-US" altLang="zh-CN" sz="2800" b="1" dirty="0" smtClean="0">
                <a:latin typeface="Times New Roman" pitchFamily="18" charset="0"/>
              </a:rPr>
              <a:t>P</a:t>
            </a:r>
            <a:r>
              <a:rPr lang="en-US" altLang="zh-CN" sz="2800" b="1" baseline="-25000" dirty="0" smtClean="0">
                <a:latin typeface="Times New Roman" pitchFamily="18" charset="0"/>
              </a:rPr>
              <a:t>t</a:t>
            </a:r>
            <a:r>
              <a:rPr lang="zh-CN" altLang="en-US" sz="2800" b="1" dirty="0" smtClean="0">
                <a:latin typeface="Times New Roman" pitchFamily="18" charset="0"/>
              </a:rPr>
              <a:t>； </a:t>
            </a:r>
            <a:r>
              <a:rPr lang="en-US" altLang="zh-CN" sz="2800" b="1" dirty="0" smtClean="0">
                <a:latin typeface="Times New Roman" pitchFamily="18" charset="0"/>
              </a:rPr>
              <a:t>ii.</a:t>
            </a:r>
            <a:r>
              <a:rPr lang="zh-CN" altLang="en-US" sz="2800" b="1" dirty="0" smtClean="0">
                <a:latin typeface="Times New Roman" pitchFamily="18" charset="0"/>
              </a:rPr>
              <a:t>所有小</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区半径都相同，并等于</a:t>
            </a:r>
            <a:r>
              <a:rPr lang="en-US" altLang="zh-CN" sz="2800" b="1" dirty="0" smtClean="0">
                <a:latin typeface="Times New Roman" pitchFamily="18" charset="0"/>
              </a:rPr>
              <a:t>R</a:t>
            </a:r>
            <a:r>
              <a:rPr lang="zh-CN" altLang="en-US" sz="2800" b="1" dirty="0" smtClean="0">
                <a:latin typeface="Times New Roman" pitchFamily="18" charset="0"/>
              </a:rPr>
              <a:t>；</a:t>
            </a:r>
            <a:r>
              <a:rPr lang="en-US" altLang="zh-CN" sz="2800" b="1" dirty="0" smtClean="0">
                <a:latin typeface="Times New Roman" pitchFamily="18" charset="0"/>
              </a:rPr>
              <a:t>iii. </a:t>
            </a:r>
            <a:r>
              <a:rPr lang="zh-CN" altLang="en-US" sz="2800" b="1" dirty="0" smtClean="0">
                <a:latin typeface="Times New Roman" pitchFamily="18" charset="0"/>
              </a:rPr>
              <a:t>整个系</a:t>
            </a:r>
            <a:r>
              <a:rPr lang="en-US" altLang="zh-CN" sz="2800" b="1" dirty="0" smtClean="0">
                <a:latin typeface="Times New Roman" pitchFamily="18" charset="0"/>
              </a:rPr>
              <a:t> </a:t>
            </a:r>
            <a:r>
              <a:rPr lang="zh-CN" altLang="en-US" sz="2800" b="1" dirty="0" smtClean="0">
                <a:latin typeface="Times New Roman" pitchFamily="18" charset="0"/>
              </a:rPr>
              <a:t>统服务区域的</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地理环境为平坦地面，则</a:t>
            </a:r>
            <a:r>
              <a:rPr lang="zh-CN" altLang="en-US" sz="2800" b="1" dirty="0" smtClean="0">
                <a:solidFill>
                  <a:schemeClr val="tx2"/>
                </a:solidFill>
                <a:effectLst>
                  <a:outerShdw blurRad="38100" dist="38100" dir="2700000" algn="tl">
                    <a:srgbClr val="000000">
                      <a:alpha val="43137"/>
                    </a:srgbClr>
                  </a:outerShdw>
                </a:effectLst>
                <a:latin typeface="Times New Roman" pitchFamily="18" charset="0"/>
              </a:rPr>
              <a:t>路径损</a:t>
            </a:r>
            <a:r>
              <a:rPr lang="en-US" altLang="zh-CN" sz="2800" b="1" dirty="0" smtClean="0">
                <a:solidFill>
                  <a:schemeClr val="tx2"/>
                </a:solidFill>
                <a:effectLst>
                  <a:outerShdw blurRad="38100" dist="38100" dir="2700000" algn="tl">
                    <a:srgbClr val="000000">
                      <a:alpha val="43137"/>
                    </a:srgbClr>
                  </a:outerShdw>
                </a:effectLst>
                <a:latin typeface="Times New Roman" pitchFamily="18" charset="0"/>
              </a:rPr>
              <a:t> </a:t>
            </a:r>
            <a:r>
              <a:rPr lang="zh-CN" altLang="en-US" sz="2800" b="1" dirty="0" smtClean="0">
                <a:solidFill>
                  <a:schemeClr val="tx2"/>
                </a:solidFill>
                <a:effectLst>
                  <a:outerShdw blurRad="38100" dist="38100" dir="2700000" algn="tl">
                    <a:srgbClr val="000000">
                      <a:alpha val="43137"/>
                    </a:srgbClr>
                  </a:outerShdw>
                </a:effectLst>
                <a:latin typeface="Times New Roman" pitchFamily="18" charset="0"/>
              </a:rPr>
              <a:t>耗因子</a:t>
            </a:r>
            <a:r>
              <a:rPr lang="en-US" altLang="zh-CN" sz="2800" b="1" dirty="0" smtClean="0">
                <a:latin typeface="Times New Roman" pitchFamily="18" charset="0"/>
              </a:rPr>
              <a:t>n=4</a:t>
            </a:r>
            <a:r>
              <a:rPr lang="zh-CN" altLang="en-US" sz="2800" b="1" dirty="0" smtClean="0">
                <a:latin typeface="Times New Roman" pitchFamily="18" charset="0"/>
              </a:rPr>
              <a:t>；</a:t>
            </a:r>
            <a:r>
              <a:rPr lang="en-US" altLang="zh-CN" sz="2800" b="1" dirty="0" smtClean="0">
                <a:latin typeface="Times New Roman" pitchFamily="18" charset="0"/>
              </a:rPr>
              <a:t>iv. </a:t>
            </a:r>
          </a:p>
          <a:p>
            <a:pPr eaLnBrk="1" hangingPunct="1">
              <a:lnSpc>
                <a:spcPct val="80000"/>
              </a:lnSpc>
              <a:buFont typeface="Wingdings" pitchFamily="2" charset="2"/>
              <a:buNone/>
              <a:defRPr/>
            </a:pPr>
            <a:r>
              <a:rPr lang="en-US" altLang="zh-CN" sz="2800" b="1" dirty="0" smtClean="0">
                <a:latin typeface="Times New Roman" pitchFamily="18" charset="0"/>
              </a:rPr>
              <a:t>D&gt;&gt;R</a:t>
            </a:r>
            <a:r>
              <a:rPr lang="zh-CN" altLang="en-US" sz="2800" b="1" dirty="0" smtClean="0">
                <a:latin typeface="Times New Roman" pitchFamily="18" charset="0"/>
              </a:rPr>
              <a: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idx="4294967295"/>
          </p:nvPr>
        </p:nvSpPr>
        <p:spPr/>
        <p:txBody>
          <a:bodyPr/>
          <a:lstStyle/>
          <a:p>
            <a:pPr eaLnBrk="1" hangingPunct="1">
              <a:defRPr/>
            </a:pPr>
            <a:r>
              <a:rPr lang="zh-CN" altLang="en-US" sz="3600" b="1" dirty="0" smtClean="0">
                <a:effectLst>
                  <a:outerShdw blurRad="38100" dist="38100" dir="2700000" algn="tl">
                    <a:srgbClr val="000000">
                      <a:alpha val="43137"/>
                    </a:srgbClr>
                  </a:outerShdw>
                </a:effectLst>
              </a:rPr>
              <a:t>平坦地面且无阻挡时的传播情况</a:t>
            </a:r>
          </a:p>
        </p:txBody>
      </p:sp>
      <p:pic>
        <p:nvPicPr>
          <p:cNvPr id="51203" name="Picture 5" descr="F4_7"/>
          <p:cNvPicPr>
            <a:picLocks noChangeAspect="1" noChangeArrowheads="1"/>
          </p:cNvPicPr>
          <p:nvPr/>
        </p:nvPicPr>
        <p:blipFill>
          <a:blip r:embed="rId2" cstate="print">
            <a:lum bright="-20000" contrast="40000"/>
          </a:blip>
          <a:srcRect/>
          <a:stretch>
            <a:fillRect/>
          </a:stretch>
        </p:blipFill>
        <p:spPr bwMode="auto">
          <a:xfrm>
            <a:off x="762000" y="2133600"/>
            <a:ext cx="7848600" cy="40592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idx="4294967295"/>
          </p:nvPr>
        </p:nvSpPr>
        <p:spPr/>
        <p:txBody>
          <a:bodyPr/>
          <a:lstStyle/>
          <a:p>
            <a:pPr eaLnBrk="1" hangingPunct="1"/>
            <a:endParaRPr lang="zh-CN" altLang="zh-CN" smtClean="0"/>
          </a:p>
        </p:txBody>
      </p:sp>
      <p:sp>
        <p:nvSpPr>
          <p:cNvPr id="9220" name="Rectangle 3"/>
          <p:cNvSpPr>
            <a:spLocks noGrp="1" noChangeArrowheads="1"/>
          </p:cNvSpPr>
          <p:nvPr>
            <p:ph type="body" idx="4294967295"/>
          </p:nvPr>
        </p:nvSpPr>
        <p:spPr>
          <a:xfrm>
            <a:off x="685800" y="2209800"/>
            <a:ext cx="8001000" cy="4267200"/>
          </a:xfrm>
        </p:spPr>
        <p:txBody>
          <a:bodyPr/>
          <a:lstStyle/>
          <a:p>
            <a:pPr eaLnBrk="1" hangingPunct="1">
              <a:lnSpc>
                <a:spcPct val="90000"/>
              </a:lnSpc>
              <a:buFont typeface="Wingdings" pitchFamily="2" charset="2"/>
              <a:buNone/>
            </a:pPr>
            <a:r>
              <a:rPr lang="zh-CN" altLang="en-US" b="1" smtClean="0"/>
              <a:t>［估算中要用到的重要关系］</a:t>
            </a:r>
          </a:p>
          <a:p>
            <a:pPr eaLnBrk="1" hangingPunct="1">
              <a:lnSpc>
                <a:spcPct val="90000"/>
              </a:lnSpc>
              <a:buFont typeface="Wingdings" pitchFamily="2" charset="2"/>
              <a:buNone/>
            </a:pPr>
            <a:r>
              <a:rPr lang="zh-CN" altLang="en-US" smtClean="0"/>
              <a:t>      </a:t>
            </a:r>
            <a:r>
              <a:rPr lang="zh-CN" altLang="en-US" b="1" smtClean="0">
                <a:latin typeface="Times New Roman" pitchFamily="18" charset="0"/>
              </a:rPr>
              <a:t>发射载频一定时，存在</a:t>
            </a:r>
            <a:r>
              <a:rPr lang="en-US" altLang="zh-CN" b="1" smtClean="0">
                <a:latin typeface="Times New Roman" pitchFamily="18" charset="0"/>
              </a:rPr>
              <a:t>LOS</a:t>
            </a:r>
            <a:r>
              <a:rPr lang="zh-CN" altLang="en-US" b="1" smtClean="0">
                <a:latin typeface="Times New Roman" pitchFamily="18" charset="0"/>
              </a:rPr>
              <a:t>路径、同时</a:t>
            </a:r>
            <a:endParaRPr lang="en-US" altLang="zh-CN" b="1" smtClean="0">
              <a:latin typeface="Times New Roman" pitchFamily="18" charset="0"/>
            </a:endParaRPr>
          </a:p>
          <a:p>
            <a:pPr eaLnBrk="1" hangingPunct="1">
              <a:lnSpc>
                <a:spcPct val="90000"/>
              </a:lnSpc>
              <a:buFont typeface="Wingdings" pitchFamily="2" charset="2"/>
              <a:buNone/>
            </a:pPr>
            <a:r>
              <a:rPr lang="zh-CN" altLang="en-US" b="1" smtClean="0">
                <a:latin typeface="Times New Roman" pitchFamily="18" charset="0"/>
              </a:rPr>
              <a:t>存在地面反射的情况下，假设接收机与发射</a:t>
            </a:r>
            <a:endParaRPr lang="en-US" altLang="zh-CN" b="1" smtClean="0">
              <a:latin typeface="Times New Roman" pitchFamily="18" charset="0"/>
            </a:endParaRPr>
          </a:p>
          <a:p>
            <a:pPr eaLnBrk="1" hangingPunct="1">
              <a:lnSpc>
                <a:spcPct val="90000"/>
              </a:lnSpc>
              <a:buFont typeface="Wingdings" pitchFamily="2" charset="2"/>
              <a:buNone/>
            </a:pPr>
            <a:r>
              <a:rPr lang="zh-CN" altLang="en-US" b="1" smtClean="0">
                <a:latin typeface="Times New Roman" pitchFamily="18" charset="0"/>
              </a:rPr>
              <a:t>机之间的距离为</a:t>
            </a:r>
            <a:r>
              <a:rPr lang="en-US" altLang="zh-CN" b="1" i="1" smtClean="0">
                <a:latin typeface="Times New Roman" pitchFamily="18" charset="0"/>
              </a:rPr>
              <a:t>d</a:t>
            </a:r>
            <a:r>
              <a:rPr lang="zh-CN" altLang="en-US" b="1" smtClean="0">
                <a:latin typeface="Times New Roman" pitchFamily="18" charset="0"/>
              </a:rPr>
              <a:t>， 则接收功率</a:t>
            </a:r>
            <a:r>
              <a:rPr lang="en-US" altLang="zh-CN" b="1" smtClean="0">
                <a:latin typeface="Times New Roman" pitchFamily="18" charset="0"/>
              </a:rPr>
              <a:t>P</a:t>
            </a:r>
            <a:r>
              <a:rPr lang="en-US" altLang="zh-CN" b="1" baseline="-25000" smtClean="0">
                <a:latin typeface="Times New Roman" pitchFamily="18" charset="0"/>
              </a:rPr>
              <a:t>r</a:t>
            </a:r>
            <a:r>
              <a:rPr lang="zh-CN" altLang="en-US" b="1" smtClean="0">
                <a:latin typeface="Times New Roman" pitchFamily="18" charset="0"/>
              </a:rPr>
              <a:t>与发射功</a:t>
            </a:r>
            <a:endParaRPr lang="en-US" altLang="zh-CN" b="1" smtClean="0">
              <a:latin typeface="Times New Roman" pitchFamily="18" charset="0"/>
            </a:endParaRPr>
          </a:p>
          <a:p>
            <a:pPr eaLnBrk="1" hangingPunct="1">
              <a:lnSpc>
                <a:spcPct val="90000"/>
              </a:lnSpc>
              <a:buFont typeface="Wingdings" pitchFamily="2" charset="2"/>
              <a:buNone/>
            </a:pPr>
            <a:r>
              <a:rPr lang="zh-CN" altLang="en-US" b="1" smtClean="0">
                <a:latin typeface="Times New Roman" pitchFamily="18" charset="0"/>
              </a:rPr>
              <a:t>率</a:t>
            </a:r>
            <a:r>
              <a:rPr lang="en-US" altLang="zh-CN" b="1" smtClean="0">
                <a:latin typeface="Times New Roman" pitchFamily="18" charset="0"/>
              </a:rPr>
              <a:t>P</a:t>
            </a:r>
            <a:r>
              <a:rPr lang="en-US" altLang="zh-CN" b="1" baseline="-25000" smtClean="0">
                <a:latin typeface="Times New Roman" pitchFamily="18" charset="0"/>
              </a:rPr>
              <a:t>t</a:t>
            </a:r>
            <a:r>
              <a:rPr lang="zh-CN" altLang="en-US" b="1" smtClean="0">
                <a:latin typeface="Times New Roman" pitchFamily="18" charset="0"/>
              </a:rPr>
              <a:t>之间的关系如 </a:t>
            </a:r>
            <a:r>
              <a:rPr lang="en-US" altLang="zh-CN" b="1" smtClean="0">
                <a:latin typeface="Times New Roman" pitchFamily="18" charset="0"/>
              </a:rPr>
              <a:t>pp85</a:t>
            </a:r>
            <a:r>
              <a:rPr lang="zh-CN" altLang="en-US" b="1" smtClean="0">
                <a:latin typeface="Times New Roman" pitchFamily="18" charset="0"/>
              </a:rPr>
              <a:t>式（</a:t>
            </a:r>
            <a:r>
              <a:rPr lang="en-US" altLang="zh-CN" b="1" smtClean="0">
                <a:latin typeface="Times New Roman" pitchFamily="18" charset="0"/>
              </a:rPr>
              <a:t>4.52</a:t>
            </a:r>
            <a:r>
              <a:rPr lang="zh-CN" altLang="en-US" b="1" smtClean="0">
                <a:latin typeface="Times New Roman" pitchFamily="18" charset="0"/>
              </a:rPr>
              <a:t>）所示。假</a:t>
            </a:r>
            <a:endParaRPr lang="en-US" altLang="zh-CN" b="1" smtClean="0">
              <a:latin typeface="Times New Roman" pitchFamily="18" charset="0"/>
            </a:endParaRPr>
          </a:p>
          <a:p>
            <a:pPr eaLnBrk="1" hangingPunct="1">
              <a:lnSpc>
                <a:spcPct val="90000"/>
              </a:lnSpc>
              <a:buFont typeface="Wingdings" pitchFamily="2" charset="2"/>
              <a:buNone/>
            </a:pPr>
            <a:r>
              <a:rPr lang="zh-CN" altLang="en-US" b="1" smtClean="0">
                <a:latin typeface="Times New Roman" pitchFamily="18" charset="0"/>
              </a:rPr>
              <a:t>定</a:t>
            </a:r>
            <a:r>
              <a:rPr lang="en-US" altLang="zh-CN" b="1" smtClean="0">
                <a:latin typeface="Times New Roman" pitchFamily="18" charset="0"/>
              </a:rPr>
              <a:t>G</a:t>
            </a:r>
            <a:r>
              <a:rPr lang="en-US" altLang="zh-CN" b="1" baseline="-25000" smtClean="0">
                <a:latin typeface="Times New Roman" pitchFamily="18" charset="0"/>
              </a:rPr>
              <a:t>t</a:t>
            </a:r>
            <a:r>
              <a:rPr lang="zh-CN" altLang="en-US" b="1" smtClean="0">
                <a:latin typeface="Times New Roman" pitchFamily="18" charset="0"/>
              </a:rPr>
              <a:t>、</a:t>
            </a:r>
            <a:r>
              <a:rPr lang="en-US" altLang="zh-CN" b="1" smtClean="0">
                <a:latin typeface="Times New Roman" pitchFamily="18" charset="0"/>
              </a:rPr>
              <a:t>G</a:t>
            </a:r>
            <a:r>
              <a:rPr lang="en-US" altLang="zh-CN" b="1" baseline="-25000" smtClean="0">
                <a:latin typeface="Times New Roman" pitchFamily="18" charset="0"/>
              </a:rPr>
              <a:t>r</a:t>
            </a:r>
            <a:r>
              <a:rPr lang="zh-CN" altLang="en-US" b="1" smtClean="0">
                <a:latin typeface="Times New Roman" pitchFamily="18" charset="0"/>
              </a:rPr>
              <a:t>、</a:t>
            </a:r>
            <a:r>
              <a:rPr lang="en-US" altLang="zh-CN" b="1" smtClean="0">
                <a:latin typeface="Times New Roman" pitchFamily="18" charset="0"/>
              </a:rPr>
              <a:t>h</a:t>
            </a:r>
            <a:r>
              <a:rPr lang="en-US" altLang="zh-CN" b="1" baseline="-25000" smtClean="0">
                <a:latin typeface="Times New Roman" pitchFamily="18" charset="0"/>
              </a:rPr>
              <a:t>t</a:t>
            </a:r>
            <a:r>
              <a:rPr lang="zh-CN" altLang="en-US" b="1" smtClean="0">
                <a:latin typeface="Times New Roman" pitchFamily="18" charset="0"/>
              </a:rPr>
              <a:t>、 </a:t>
            </a:r>
            <a:r>
              <a:rPr lang="en-US" altLang="zh-CN" b="1" smtClean="0">
                <a:latin typeface="Times New Roman" pitchFamily="18" charset="0"/>
              </a:rPr>
              <a:t>h </a:t>
            </a:r>
            <a:r>
              <a:rPr lang="en-US" altLang="zh-CN" b="1" baseline="-25000" smtClean="0">
                <a:latin typeface="Times New Roman" pitchFamily="18" charset="0"/>
              </a:rPr>
              <a:t>r</a:t>
            </a:r>
            <a:r>
              <a:rPr lang="zh-CN" altLang="en-US" b="1" smtClean="0">
                <a:latin typeface="Times New Roman" pitchFamily="18" charset="0"/>
              </a:rPr>
              <a:t>为常数，则</a:t>
            </a:r>
          </a:p>
          <a:p>
            <a:pPr eaLnBrk="1" hangingPunct="1">
              <a:lnSpc>
                <a:spcPct val="90000"/>
              </a:lnSpc>
              <a:buFont typeface="Wingdings" pitchFamily="2" charset="2"/>
              <a:buNone/>
            </a:pPr>
            <a:r>
              <a:rPr lang="zh-CN" altLang="en-US" b="1" smtClean="0">
                <a:latin typeface="Times New Roman" pitchFamily="18" charset="0"/>
              </a:rPr>
              <a:t>                         </a:t>
            </a:r>
          </a:p>
          <a:p>
            <a:pPr eaLnBrk="1" hangingPunct="1">
              <a:lnSpc>
                <a:spcPct val="90000"/>
              </a:lnSpc>
              <a:buFont typeface="Wingdings" pitchFamily="2" charset="2"/>
              <a:buNone/>
            </a:pPr>
            <a:r>
              <a:rPr lang="zh-CN" altLang="en-US" b="1" smtClean="0"/>
              <a:t>              </a:t>
            </a:r>
            <a:endParaRPr lang="zh-CN" altLang="en-US" b="1" baseline="-25000" smtClean="0"/>
          </a:p>
        </p:txBody>
      </p:sp>
      <p:sp>
        <p:nvSpPr>
          <p:cNvPr id="9221"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9222"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9218" name="Object 6"/>
          <p:cNvGraphicFramePr>
            <a:graphicFrameLocks noChangeAspect="1"/>
          </p:cNvGraphicFramePr>
          <p:nvPr/>
        </p:nvGraphicFramePr>
        <p:xfrm>
          <a:off x="1905000" y="5562600"/>
          <a:ext cx="5680075" cy="1066800"/>
        </p:xfrm>
        <a:graphic>
          <a:graphicData uri="http://schemas.openxmlformats.org/presentationml/2006/ole">
            <p:oleObj spid="_x0000_s9218" name="公式" r:id="rId4" imgW="2209680" imgH="419040" progId="Equation.3">
              <p:embed/>
            </p:oleObj>
          </a:graphicData>
        </a:graphic>
      </p:graphicFrame>
      <p:sp>
        <p:nvSpPr>
          <p:cNvPr id="7" name="椭圆形标注 6"/>
          <p:cNvSpPr/>
          <p:nvPr/>
        </p:nvSpPr>
        <p:spPr>
          <a:xfrm>
            <a:off x="6629400" y="5105400"/>
            <a:ext cx="2362200" cy="609600"/>
          </a:xfrm>
          <a:prstGeom prst="wedgeEllipseCallout">
            <a:avLst>
              <a:gd name="adj1" fmla="val -15173"/>
              <a:gd name="adj2" fmla="val 8225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accent3"/>
                </a:solidFill>
              </a:rPr>
              <a:t>路径损耗指数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grpId="1" nodeType="clickEffect">
                                  <p:stCondLst>
                                    <p:cond delay="0"/>
                                  </p:stCondLst>
                                  <p:childTnLst>
                                    <p:animEffect transition="out" filter="fade">
                                      <p:cBhvr>
                                        <p:cTn id="13" dur="500" tmFilter="0, 0; .2, .5; .8, .5; 1, 0"/>
                                        <p:tgtEl>
                                          <p:spTgt spid="7"/>
                                        </p:tgtEl>
                                      </p:cBhvr>
                                    </p:animEffect>
                                    <p:animScale>
                                      <p:cBhvr>
                                        <p:cTn id="14"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idx="4294967295"/>
          </p:nvPr>
        </p:nvSpPr>
        <p:spPr/>
        <p:txBody>
          <a:bodyPr/>
          <a:lstStyle/>
          <a:p>
            <a:pPr eaLnBrk="1" hangingPunct="1"/>
            <a:endParaRPr lang="zh-CN" altLang="zh-CN" smtClean="0"/>
          </a:p>
        </p:txBody>
      </p:sp>
      <p:sp>
        <p:nvSpPr>
          <p:cNvPr id="160773" name="Rectangle 5"/>
          <p:cNvSpPr>
            <a:spLocks noGrp="1" noChangeArrowheads="1"/>
          </p:cNvSpPr>
          <p:nvPr>
            <p:ph type="body" sz="half" idx="4294967295"/>
          </p:nvPr>
        </p:nvSpPr>
        <p:spPr>
          <a:xfrm>
            <a:off x="685800" y="1981200"/>
            <a:ext cx="4114800" cy="4648200"/>
          </a:xfrm>
        </p:spPr>
        <p:txBody>
          <a:bodyPr/>
          <a:lstStyle/>
          <a:p>
            <a:pPr eaLnBrk="1" hangingPunct="1">
              <a:lnSpc>
                <a:spcPct val="90000"/>
              </a:lnSpc>
              <a:defRPr/>
            </a:pPr>
            <a:r>
              <a:rPr lang="zh-CN" altLang="en-US" sz="2800" b="1" dirty="0" smtClean="0">
                <a:effectLst>
                  <a:outerShdw blurRad="38100" dist="38100" dir="2700000" algn="tl">
                    <a:srgbClr val="C0C0C0"/>
                  </a:outerShdw>
                </a:effectLst>
              </a:rPr>
              <a:t>最差</a:t>
            </a:r>
            <a:r>
              <a:rPr lang="zh-CN" altLang="en-US" sz="2800" b="1" dirty="0" smtClean="0"/>
              <a:t>信干比</a:t>
            </a:r>
            <a:r>
              <a:rPr lang="zh-CN" altLang="en-US" sz="2800" dirty="0" smtClean="0"/>
              <a:t>：</a:t>
            </a:r>
            <a:endParaRPr lang="en-US" altLang="zh-CN" sz="2800" dirty="0" smtClean="0"/>
          </a:p>
          <a:p>
            <a:pPr eaLnBrk="1" hangingPunct="1">
              <a:lnSpc>
                <a:spcPct val="90000"/>
              </a:lnSpc>
              <a:buNone/>
              <a:defRPr/>
            </a:pPr>
            <a:r>
              <a:rPr lang="en-US" altLang="zh-CN" sz="2400" b="1" dirty="0" smtClean="0">
                <a:effectLst>
                  <a:outerShdw blurRad="38100" dist="38100" dir="2700000" algn="tl">
                    <a:srgbClr val="C0C0C0"/>
                  </a:outerShdw>
                </a:effectLst>
                <a:latin typeface="Times New Roman" pitchFamily="18" charset="0"/>
              </a:rPr>
              <a:t>1.</a:t>
            </a:r>
            <a:r>
              <a:rPr lang="zh-CN" altLang="en-US" sz="2400" b="1" dirty="0" smtClean="0">
                <a:latin typeface="Times New Roman" pitchFamily="18" charset="0"/>
              </a:rPr>
              <a:t>对应于最坏的有用信号接收</a:t>
            </a:r>
            <a:endParaRPr lang="en-US" altLang="zh-CN" sz="2400" b="1" dirty="0" smtClean="0">
              <a:latin typeface="Times New Roman" pitchFamily="18" charset="0"/>
            </a:endParaRPr>
          </a:p>
          <a:p>
            <a:pPr eaLnBrk="1" hangingPunct="1">
              <a:lnSpc>
                <a:spcPct val="90000"/>
              </a:lnSpc>
              <a:buNone/>
              <a:defRPr/>
            </a:pPr>
            <a:r>
              <a:rPr lang="zh-CN" altLang="en-US" sz="2400" b="1" dirty="0" smtClean="0">
                <a:latin typeface="Times New Roman" pitchFamily="18" charset="0"/>
              </a:rPr>
              <a:t>情形，如图</a:t>
            </a:r>
            <a:r>
              <a:rPr lang="zh-CN" altLang="en-US" sz="2400" b="1" dirty="0" smtClean="0">
                <a:solidFill>
                  <a:schemeClr val="tx2"/>
                </a:solidFill>
                <a:effectLst>
                  <a:outerShdw blurRad="38100" dist="38100" dir="2700000" algn="tl">
                    <a:srgbClr val="C0C0C0"/>
                  </a:outerShdw>
                </a:effectLst>
                <a:latin typeface="Times New Roman" pitchFamily="18" charset="0"/>
              </a:rPr>
              <a:t>蓝点</a:t>
            </a:r>
            <a:r>
              <a:rPr lang="zh-CN" altLang="en-US" sz="2400" b="1" dirty="0" smtClean="0">
                <a:latin typeface="Times New Roman" pitchFamily="18" charset="0"/>
              </a:rPr>
              <a:t>所示的</a:t>
            </a:r>
            <a:r>
              <a:rPr lang="en-US" altLang="zh-CN" sz="2400" b="1" dirty="0" smtClean="0">
                <a:latin typeface="Times New Roman" pitchFamily="18" charset="0"/>
              </a:rPr>
              <a:t>MS</a:t>
            </a:r>
            <a:r>
              <a:rPr lang="zh-CN" altLang="en-US" sz="2400" b="1" dirty="0" smtClean="0">
                <a:latin typeface="Times New Roman" pitchFamily="18" charset="0"/>
              </a:rPr>
              <a:t>位</a:t>
            </a:r>
            <a:endParaRPr lang="en-US" altLang="zh-CN" sz="2400" b="1" dirty="0" smtClean="0">
              <a:latin typeface="Times New Roman" pitchFamily="18" charset="0"/>
            </a:endParaRPr>
          </a:p>
          <a:p>
            <a:pPr eaLnBrk="1" hangingPunct="1">
              <a:lnSpc>
                <a:spcPct val="90000"/>
              </a:lnSpc>
              <a:buNone/>
              <a:defRPr/>
            </a:pPr>
            <a:r>
              <a:rPr lang="zh-CN" altLang="en-US" sz="2400" b="1" dirty="0" smtClean="0">
                <a:latin typeface="Times New Roman" pitchFamily="18" charset="0"/>
              </a:rPr>
              <a:t>于当前小区（</a:t>
            </a:r>
            <a:r>
              <a:rPr lang="zh-CN" altLang="en-US" sz="2400" b="1" dirty="0" smtClean="0">
                <a:effectLst>
                  <a:outerShdw blurRad="38100" dist="38100" dir="2700000" algn="tl">
                    <a:srgbClr val="000000">
                      <a:alpha val="43137"/>
                    </a:srgbClr>
                  </a:outerShdw>
                </a:effectLst>
                <a:latin typeface="Times New Roman" pitchFamily="18" charset="0"/>
              </a:rPr>
              <a:t>黄颜色</a:t>
            </a:r>
            <a:r>
              <a:rPr lang="zh-CN" altLang="en-US" sz="2400" b="1" dirty="0" smtClean="0">
                <a:latin typeface="Times New Roman" pitchFamily="18" charset="0"/>
              </a:rPr>
              <a:t>）的顶</a:t>
            </a:r>
            <a:endParaRPr lang="en-US" altLang="zh-CN" sz="2400" b="1" dirty="0" smtClean="0">
              <a:latin typeface="Times New Roman" pitchFamily="18" charset="0"/>
            </a:endParaRPr>
          </a:p>
          <a:p>
            <a:pPr eaLnBrk="1" hangingPunct="1">
              <a:lnSpc>
                <a:spcPct val="90000"/>
              </a:lnSpc>
              <a:buNone/>
              <a:defRPr/>
            </a:pPr>
            <a:r>
              <a:rPr lang="zh-CN" altLang="en-US" sz="2400" b="1" dirty="0" smtClean="0">
                <a:latin typeface="Times New Roman" pitchFamily="18" charset="0"/>
              </a:rPr>
              <a:t>点上，此时它距位于小区中</a:t>
            </a:r>
            <a:endParaRPr lang="en-US" altLang="zh-CN" sz="2400" b="1" dirty="0" smtClean="0">
              <a:latin typeface="Times New Roman" pitchFamily="18" charset="0"/>
            </a:endParaRPr>
          </a:p>
          <a:p>
            <a:pPr eaLnBrk="1" hangingPunct="1">
              <a:lnSpc>
                <a:spcPct val="90000"/>
              </a:lnSpc>
              <a:buNone/>
              <a:defRPr/>
            </a:pPr>
            <a:r>
              <a:rPr lang="zh-CN" altLang="en-US" sz="2400" b="1" dirty="0" smtClean="0">
                <a:latin typeface="Times New Roman" pitchFamily="18" charset="0"/>
              </a:rPr>
              <a:t>心的基站的距离达到了</a:t>
            </a:r>
            <a:r>
              <a:rPr lang="zh-CN" altLang="en-US" sz="2400" b="1" dirty="0" smtClean="0">
                <a:solidFill>
                  <a:schemeClr val="hlink"/>
                </a:solidFill>
                <a:effectLst>
                  <a:outerShdw blurRad="38100" dist="38100" dir="2700000" algn="tl">
                    <a:srgbClr val="C0C0C0"/>
                  </a:outerShdw>
                </a:effectLst>
                <a:latin typeface="Times New Roman" pitchFamily="18" charset="0"/>
              </a:rPr>
              <a:t>最远</a:t>
            </a:r>
            <a:r>
              <a:rPr lang="zh-CN" altLang="en-US" sz="2400" b="1" dirty="0" smtClean="0">
                <a:latin typeface="Times New Roman" pitchFamily="18" charset="0"/>
              </a:rPr>
              <a:t>，</a:t>
            </a:r>
            <a:endParaRPr lang="en-US" altLang="zh-CN" sz="2400" b="1" dirty="0" smtClean="0">
              <a:latin typeface="Times New Roman" pitchFamily="18" charset="0"/>
            </a:endParaRPr>
          </a:p>
          <a:p>
            <a:pPr eaLnBrk="1" hangingPunct="1">
              <a:lnSpc>
                <a:spcPct val="90000"/>
              </a:lnSpc>
              <a:buNone/>
              <a:defRPr/>
            </a:pPr>
            <a:r>
              <a:rPr lang="zh-CN" altLang="en-US" sz="2400" b="1" dirty="0" smtClean="0">
                <a:solidFill>
                  <a:srgbClr val="FF0000"/>
                </a:solidFill>
                <a:effectLst>
                  <a:outerShdw blurRad="38100" dist="38100" dir="2700000" algn="tl">
                    <a:srgbClr val="C0C0C0"/>
                  </a:outerShdw>
                </a:effectLst>
                <a:latin typeface="Times New Roman" pitchFamily="18" charset="0"/>
              </a:rPr>
              <a:t>前向接收信号强度最小</a:t>
            </a:r>
            <a:r>
              <a:rPr lang="zh-CN" altLang="en-US" sz="2400" b="1" dirty="0" smtClean="0">
                <a:latin typeface="Times New Roman" pitchFamily="18" charset="0"/>
              </a:rPr>
              <a:t>。</a:t>
            </a:r>
            <a:endParaRPr lang="en-US" altLang="zh-CN" sz="2400" b="1" dirty="0" smtClean="0">
              <a:latin typeface="Times New Roman" pitchFamily="18" charset="0"/>
            </a:endParaRPr>
          </a:p>
          <a:p>
            <a:pPr eaLnBrk="1" hangingPunct="1">
              <a:lnSpc>
                <a:spcPct val="90000"/>
              </a:lnSpc>
              <a:buNone/>
              <a:defRPr/>
            </a:pPr>
            <a:r>
              <a:rPr lang="en-US" altLang="zh-CN" sz="2400" b="1" dirty="0" smtClean="0">
                <a:effectLst>
                  <a:outerShdw blurRad="38100" dist="38100" dir="2700000" algn="tl">
                    <a:srgbClr val="C0C0C0"/>
                  </a:outerShdw>
                </a:effectLst>
                <a:latin typeface="Times New Roman" pitchFamily="18" charset="0"/>
              </a:rPr>
              <a:t>2.</a:t>
            </a:r>
            <a:r>
              <a:rPr lang="en-US" altLang="zh-CN" sz="2400" b="1" dirty="0" smtClean="0">
                <a:latin typeface="Times New Roman" pitchFamily="18" charset="0"/>
              </a:rPr>
              <a:t> </a:t>
            </a:r>
            <a:r>
              <a:rPr lang="zh-CN" altLang="en-US" sz="2400" b="1" dirty="0" smtClean="0">
                <a:latin typeface="Times New Roman" pitchFamily="18" charset="0"/>
              </a:rPr>
              <a:t>假定第一层同频小区的各</a:t>
            </a:r>
            <a:endParaRPr lang="en-US" altLang="zh-CN" sz="2400" b="1" dirty="0" smtClean="0">
              <a:latin typeface="Times New Roman" pitchFamily="18" charset="0"/>
            </a:endParaRPr>
          </a:p>
          <a:p>
            <a:pPr eaLnBrk="1" hangingPunct="1">
              <a:lnSpc>
                <a:spcPct val="90000"/>
              </a:lnSpc>
              <a:buNone/>
              <a:defRPr/>
            </a:pPr>
            <a:r>
              <a:rPr lang="zh-CN" altLang="en-US" sz="2400" b="1" dirty="0" smtClean="0">
                <a:latin typeface="Times New Roman" pitchFamily="18" charset="0"/>
              </a:rPr>
              <a:t>基站</a:t>
            </a:r>
            <a:r>
              <a:rPr lang="zh-CN" altLang="en-US" sz="2400" b="1" dirty="0" smtClean="0">
                <a:solidFill>
                  <a:schemeClr val="hlink"/>
                </a:solidFill>
                <a:effectLst>
                  <a:outerShdw blurRad="38100" dist="38100" dir="2700000" algn="tl">
                    <a:srgbClr val="C0C0C0"/>
                  </a:outerShdw>
                </a:effectLst>
                <a:latin typeface="Times New Roman" pitchFamily="18" charset="0"/>
              </a:rPr>
              <a:t>同时</a:t>
            </a:r>
            <a:r>
              <a:rPr lang="zh-CN" altLang="en-US" sz="2400" b="1" dirty="0" smtClean="0">
                <a:latin typeface="Times New Roman" pitchFamily="18" charset="0"/>
              </a:rPr>
              <a:t>在采用相同频率发</a:t>
            </a:r>
            <a:endParaRPr lang="en-US" altLang="zh-CN" sz="2400" b="1" dirty="0" smtClean="0">
              <a:latin typeface="Times New Roman" pitchFamily="18" charset="0"/>
            </a:endParaRPr>
          </a:p>
          <a:p>
            <a:pPr eaLnBrk="1" hangingPunct="1">
              <a:lnSpc>
                <a:spcPct val="90000"/>
              </a:lnSpc>
              <a:buNone/>
              <a:defRPr/>
            </a:pPr>
            <a:r>
              <a:rPr lang="zh-CN" altLang="en-US" sz="2400" b="1" dirty="0" smtClean="0">
                <a:latin typeface="Times New Roman" pitchFamily="18" charset="0"/>
              </a:rPr>
              <a:t>射，这意味着</a:t>
            </a:r>
            <a:r>
              <a:rPr lang="zh-CN" altLang="en-US" sz="2400" b="1" dirty="0" smtClean="0">
                <a:solidFill>
                  <a:srgbClr val="FF0000"/>
                </a:solidFill>
                <a:effectLst>
                  <a:outerShdw blurRad="38100" dist="38100" dir="2700000" algn="tl">
                    <a:srgbClr val="C0C0C0"/>
                  </a:outerShdw>
                </a:effectLst>
                <a:latin typeface="Times New Roman" pitchFamily="18" charset="0"/>
              </a:rPr>
              <a:t>干扰数目达到</a:t>
            </a:r>
            <a:endParaRPr lang="en-US" altLang="zh-CN" sz="2400" b="1" dirty="0" smtClean="0">
              <a:solidFill>
                <a:srgbClr val="FF0000"/>
              </a:solidFill>
              <a:effectLst>
                <a:outerShdw blurRad="38100" dist="38100" dir="2700000" algn="tl">
                  <a:srgbClr val="C0C0C0"/>
                </a:outerShdw>
              </a:effectLst>
              <a:latin typeface="Times New Roman" pitchFamily="18" charset="0"/>
            </a:endParaRPr>
          </a:p>
          <a:p>
            <a:pPr eaLnBrk="1" hangingPunct="1">
              <a:lnSpc>
                <a:spcPct val="90000"/>
              </a:lnSpc>
              <a:buNone/>
              <a:defRPr/>
            </a:pPr>
            <a:r>
              <a:rPr lang="zh-CN" altLang="en-US" sz="2400" b="1" dirty="0" smtClean="0">
                <a:solidFill>
                  <a:srgbClr val="FF0000"/>
                </a:solidFill>
                <a:effectLst>
                  <a:outerShdw blurRad="38100" dist="38100" dir="2700000" algn="tl">
                    <a:srgbClr val="C0C0C0"/>
                  </a:outerShdw>
                </a:effectLst>
                <a:latin typeface="Times New Roman" pitchFamily="18" charset="0"/>
              </a:rPr>
              <a:t>最多</a:t>
            </a:r>
            <a:r>
              <a:rPr lang="en-US" altLang="zh-CN" sz="2400" b="1" dirty="0" smtClean="0">
                <a:effectLst>
                  <a:outerShdw blurRad="38100" dist="38100" dir="2700000" algn="tl">
                    <a:srgbClr val="C0C0C0"/>
                  </a:outerShdw>
                </a:effectLst>
                <a:latin typeface="Times New Roman" pitchFamily="18" charset="0"/>
              </a:rPr>
              <a:t>——</a:t>
            </a:r>
            <a:r>
              <a:rPr lang="zh-CN" altLang="en-US" sz="2400" b="1" dirty="0" smtClean="0">
                <a:latin typeface="Times New Roman" pitchFamily="18" charset="0"/>
              </a:rPr>
              <a:t>共</a:t>
            </a:r>
            <a:r>
              <a:rPr lang="en-US" altLang="zh-CN" sz="2400" b="1" dirty="0" smtClean="0">
                <a:latin typeface="Times New Roman" pitchFamily="18" charset="0"/>
              </a:rPr>
              <a:t>6</a:t>
            </a:r>
            <a:r>
              <a:rPr lang="zh-CN" altLang="en-US" sz="2400" b="1" dirty="0" smtClean="0">
                <a:latin typeface="Times New Roman" pitchFamily="18" charset="0"/>
              </a:rPr>
              <a:t>个。</a:t>
            </a:r>
          </a:p>
        </p:txBody>
      </p:sp>
      <p:pic>
        <p:nvPicPr>
          <p:cNvPr id="52228" name="Picture 10"/>
          <p:cNvPicPr>
            <a:picLocks noGrp="1" noChangeAspect="1" noChangeArrowheads="1"/>
          </p:cNvPicPr>
          <p:nvPr>
            <p:ph sz="half" idx="4294967295"/>
          </p:nvPr>
        </p:nvPicPr>
        <p:blipFill>
          <a:blip r:embed="rId3" cstate="print"/>
          <a:srcRect/>
          <a:stretch>
            <a:fillRect/>
          </a:stretch>
        </p:blipFill>
        <p:spPr>
          <a:xfrm>
            <a:off x="4876800" y="2286000"/>
            <a:ext cx="3810000" cy="3595688"/>
          </a:xfrm>
        </p:spPr>
      </p:pic>
      <p:sp>
        <p:nvSpPr>
          <p:cNvPr id="52229" name="Line 11"/>
          <p:cNvSpPr>
            <a:spLocks noChangeShapeType="1"/>
          </p:cNvSpPr>
          <p:nvPr/>
        </p:nvSpPr>
        <p:spPr bwMode="auto">
          <a:xfrm>
            <a:off x="6705600" y="4419600"/>
            <a:ext cx="1447800" cy="609600"/>
          </a:xfrm>
          <a:prstGeom prst="line">
            <a:avLst/>
          </a:prstGeom>
          <a:noFill/>
          <a:ln w="31750">
            <a:solidFill>
              <a:schemeClr val="tx1"/>
            </a:solidFill>
            <a:round/>
            <a:headEnd type="triangle" w="med" len="med"/>
            <a:tailEnd/>
          </a:ln>
        </p:spPr>
        <p:txBody>
          <a:bodyPr/>
          <a:lstStyle/>
          <a:p>
            <a:endParaRPr lang="zh-CN" altLang="en-US"/>
          </a:p>
        </p:txBody>
      </p:sp>
      <p:sp>
        <p:nvSpPr>
          <p:cNvPr id="52230" name="Text Box 12"/>
          <p:cNvSpPr txBox="1">
            <a:spLocks noChangeArrowheads="1"/>
          </p:cNvSpPr>
          <p:nvPr/>
        </p:nvSpPr>
        <p:spPr bwMode="auto">
          <a:xfrm>
            <a:off x="8077200" y="4876800"/>
            <a:ext cx="914400" cy="396875"/>
          </a:xfrm>
          <a:prstGeom prst="rect">
            <a:avLst/>
          </a:prstGeom>
          <a:noFill/>
          <a:ln w="9525">
            <a:noFill/>
            <a:miter lim="800000"/>
            <a:headEnd/>
            <a:tailEnd/>
          </a:ln>
        </p:spPr>
        <p:txBody>
          <a:bodyPr>
            <a:spAutoFit/>
          </a:bodyPr>
          <a:lstStyle/>
          <a:p>
            <a:pPr>
              <a:spcBef>
                <a:spcPct val="50000"/>
              </a:spcBef>
            </a:pPr>
            <a:r>
              <a:rPr lang="en-US" altLang="zh-CN" sz="2000" b="1">
                <a:latin typeface="Times New Roman" pitchFamily="18" charset="0"/>
              </a:rPr>
              <a:t>MS</a:t>
            </a:r>
          </a:p>
        </p:txBody>
      </p:sp>
      <p:sp>
        <p:nvSpPr>
          <p:cNvPr id="52231" name="Text Box 13"/>
          <p:cNvSpPr txBox="1">
            <a:spLocks noChangeArrowheads="1"/>
          </p:cNvSpPr>
          <p:nvPr/>
        </p:nvSpPr>
        <p:spPr bwMode="auto">
          <a:xfrm>
            <a:off x="4876800" y="5943600"/>
            <a:ext cx="3886200" cy="701675"/>
          </a:xfrm>
          <a:prstGeom prst="rect">
            <a:avLst/>
          </a:prstGeom>
          <a:noFill/>
          <a:ln w="9525">
            <a:noFill/>
            <a:miter lim="800000"/>
            <a:headEnd/>
            <a:tailEnd/>
          </a:ln>
        </p:spPr>
        <p:txBody>
          <a:bodyPr>
            <a:spAutoFit/>
          </a:bodyPr>
          <a:lstStyle/>
          <a:p>
            <a:pPr>
              <a:spcBef>
                <a:spcPct val="50000"/>
              </a:spcBef>
            </a:pPr>
            <a:r>
              <a:rPr lang="zh-CN" altLang="en-US" sz="2000" b="1"/>
              <a:t>注意：后续分析中将忽略第一层以外的各层同频小区的影响。</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idx="4294967295"/>
          </p:nvPr>
        </p:nvSpPr>
        <p:spPr/>
        <p:txBody>
          <a:bodyPr/>
          <a:lstStyle/>
          <a:p>
            <a:r>
              <a:rPr lang="zh-CN" altLang="en-US" b="1" smtClean="0"/>
              <a:t>噪声和干扰</a:t>
            </a:r>
          </a:p>
        </p:txBody>
      </p:sp>
      <p:sp>
        <p:nvSpPr>
          <p:cNvPr id="3" name="内容占位符 2"/>
          <p:cNvSpPr>
            <a:spLocks noGrp="1"/>
          </p:cNvSpPr>
          <p:nvPr>
            <p:ph idx="4294967295"/>
          </p:nvPr>
        </p:nvSpPr>
        <p:spPr>
          <a:xfrm>
            <a:off x="533400" y="1981200"/>
            <a:ext cx="7848600" cy="4648200"/>
          </a:xfrm>
        </p:spPr>
        <p:txBody>
          <a:bodyPr/>
          <a:lstStyle/>
          <a:p>
            <a:pPr>
              <a:defRPr/>
            </a:pPr>
            <a:r>
              <a:rPr lang="zh-CN" altLang="en-US" b="1" smtClean="0"/>
              <a:t>噪声：</a:t>
            </a:r>
            <a:r>
              <a:rPr lang="zh-CN" altLang="en-US" sz="2800" b="1" smtClean="0"/>
              <a:t>泛指那些具有（类白噪声的）相当宽的频谱范围，会对接收系统的带来负面影响的因素。包括内部噪声、自然噪声、人为噪声等。</a:t>
            </a:r>
            <a:endParaRPr lang="en-US" altLang="zh-CN" sz="2800" b="1" smtClean="0"/>
          </a:p>
          <a:p>
            <a:pPr>
              <a:defRPr/>
            </a:pPr>
            <a:r>
              <a:rPr lang="zh-CN" altLang="en-US" b="1" smtClean="0">
                <a:effectLst>
                  <a:outerShdw blurRad="38100" dist="38100" dir="2700000" algn="tl">
                    <a:srgbClr val="C0C0C0"/>
                  </a:outerShdw>
                </a:effectLst>
              </a:rPr>
              <a:t>干扰</a:t>
            </a:r>
            <a:r>
              <a:rPr lang="zh-CN" altLang="en-US" smtClean="0"/>
              <a:t>：</a:t>
            </a:r>
            <a:r>
              <a:rPr lang="zh-CN" altLang="en-US" sz="2800" b="1" smtClean="0"/>
              <a:t>指由系统本身产生的，具有一定的系统带宽，特定接收系统无法滤除的那些（非有用信号的）不良因素。如，蜂窝系统中，由于频率复用所造成的同频干扰。蜂窝系统中的主要干扰类型有同频干扰、邻频干扰、互调干扰、多址干扰。</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p:txBody>
          <a:bodyPr/>
          <a:lstStyle/>
          <a:p>
            <a:pPr eaLnBrk="1" hangingPunct="1"/>
            <a:endParaRPr lang="zh-CN" altLang="zh-CN" smtClean="0"/>
          </a:p>
        </p:txBody>
      </p:sp>
      <p:sp>
        <p:nvSpPr>
          <p:cNvPr id="130051" name="Rectangle 3"/>
          <p:cNvSpPr>
            <a:spLocks noGrp="1" noChangeArrowheads="1"/>
          </p:cNvSpPr>
          <p:nvPr>
            <p:ph type="body" idx="4294967295"/>
          </p:nvPr>
        </p:nvSpPr>
        <p:spPr>
          <a:xfrm>
            <a:off x="609600" y="2133600"/>
            <a:ext cx="7772400" cy="4114800"/>
          </a:xfrm>
        </p:spPr>
        <p:txBody>
          <a:bodyPr/>
          <a:lstStyle/>
          <a:p>
            <a:pPr eaLnBrk="1" hangingPunct="1">
              <a:buFont typeface="Wingdings" pitchFamily="2" charset="2"/>
              <a:buNone/>
              <a:defRPr/>
            </a:pPr>
            <a:r>
              <a:rPr lang="zh-CN" altLang="en-US" b="1" dirty="0" smtClean="0"/>
              <a:t>［</a:t>
            </a:r>
            <a:r>
              <a:rPr lang="zh-CN" altLang="en-US" b="1" dirty="0" smtClean="0">
                <a:solidFill>
                  <a:schemeClr val="tx2"/>
                </a:solidFill>
                <a:effectLst>
                  <a:outerShdw blurRad="38100" dist="38100" dir="2700000" algn="tl">
                    <a:srgbClr val="000000">
                      <a:alpha val="43137"/>
                    </a:srgbClr>
                  </a:outerShdw>
                </a:effectLst>
              </a:rPr>
              <a:t>较粗略</a:t>
            </a:r>
            <a:r>
              <a:rPr lang="zh-CN" altLang="en-US" b="1" dirty="0" smtClean="0">
                <a:effectLst>
                  <a:outerShdw blurRad="38100" dist="38100" dir="2700000" algn="tl">
                    <a:srgbClr val="000000">
                      <a:alpha val="43137"/>
                    </a:srgbClr>
                  </a:outerShdw>
                </a:effectLst>
              </a:rPr>
              <a:t>的估算</a:t>
            </a:r>
            <a:r>
              <a:rPr lang="zh-CN" altLang="en-US" b="1" dirty="0" smtClean="0"/>
              <a:t>］：</a:t>
            </a:r>
            <a:r>
              <a:rPr lang="zh-CN" altLang="en-US" b="1" dirty="0" smtClean="0">
                <a:solidFill>
                  <a:schemeClr val="tx2"/>
                </a:solidFill>
                <a:effectLst>
                  <a:outerShdw blurRad="38100" dist="38100" dir="2700000" algn="tl">
                    <a:srgbClr val="000000">
                      <a:alpha val="43137"/>
                    </a:srgbClr>
                  </a:outerShdw>
                </a:effectLst>
                <a:latin typeface="Times New Roman" pitchFamily="18" charset="0"/>
              </a:rPr>
              <a:t>认为各第一层同频基</a:t>
            </a:r>
          </a:p>
          <a:p>
            <a:pPr eaLnBrk="1" hangingPunct="1">
              <a:buFont typeface="Wingdings" pitchFamily="2" charset="2"/>
              <a:buNone/>
              <a:defRPr/>
            </a:pPr>
            <a:r>
              <a:rPr lang="zh-CN" altLang="en-US" b="1" dirty="0" smtClean="0">
                <a:solidFill>
                  <a:schemeClr val="tx2"/>
                </a:solidFill>
                <a:effectLst>
                  <a:outerShdw blurRad="38100" dist="38100" dir="2700000" algn="tl">
                    <a:srgbClr val="000000">
                      <a:alpha val="43137"/>
                    </a:srgbClr>
                  </a:outerShdw>
                </a:effectLst>
                <a:latin typeface="Times New Roman" pitchFamily="18" charset="0"/>
              </a:rPr>
              <a:t>站距受干扰移动台的距离都近似地等于同</a:t>
            </a:r>
          </a:p>
          <a:p>
            <a:pPr eaLnBrk="1" hangingPunct="1">
              <a:buFont typeface="Wingdings" pitchFamily="2" charset="2"/>
              <a:buNone/>
              <a:defRPr/>
            </a:pPr>
            <a:r>
              <a:rPr lang="zh-CN" altLang="en-US" b="1" dirty="0" smtClean="0">
                <a:solidFill>
                  <a:schemeClr val="tx2"/>
                </a:solidFill>
                <a:effectLst>
                  <a:outerShdw blurRad="38100" dist="38100" dir="2700000" algn="tl">
                    <a:srgbClr val="000000">
                      <a:alpha val="43137"/>
                    </a:srgbClr>
                  </a:outerShdw>
                </a:effectLst>
                <a:latin typeface="Times New Roman" pitchFamily="18" charset="0"/>
              </a:rPr>
              <a:t>频复用距离</a:t>
            </a:r>
            <a:r>
              <a:rPr lang="en-US" altLang="zh-CN" b="1" dirty="0" smtClean="0">
                <a:solidFill>
                  <a:schemeClr val="tx2"/>
                </a:solidFill>
                <a:effectLst>
                  <a:outerShdw blurRad="38100" dist="38100" dir="2700000" algn="tl">
                    <a:srgbClr val="000000">
                      <a:alpha val="43137"/>
                    </a:srgbClr>
                  </a:outerShdw>
                </a:effectLst>
                <a:latin typeface="Times New Roman" pitchFamily="18" charset="0"/>
              </a:rPr>
              <a:t>D</a:t>
            </a:r>
            <a:r>
              <a:rPr lang="zh-CN" altLang="en-US" b="1" dirty="0" smtClean="0">
                <a:latin typeface="Times New Roman" pitchFamily="18" charset="0"/>
              </a:rPr>
              <a:t>。 在忽略其他各层同频基站</a:t>
            </a:r>
          </a:p>
          <a:p>
            <a:pPr eaLnBrk="1" hangingPunct="1">
              <a:buFont typeface="Wingdings" pitchFamily="2" charset="2"/>
              <a:buNone/>
              <a:defRPr/>
            </a:pPr>
            <a:r>
              <a:rPr lang="zh-CN" altLang="en-US" b="1" dirty="0" smtClean="0">
                <a:latin typeface="Times New Roman" pitchFamily="18" charset="0"/>
              </a:rPr>
              <a:t>（因为它们离受干扰移动台足够远）的影</a:t>
            </a:r>
            <a:endParaRPr lang="en-US" altLang="zh-CN" b="1" dirty="0" smtClean="0">
              <a:latin typeface="Times New Roman" pitchFamily="18" charset="0"/>
            </a:endParaRPr>
          </a:p>
          <a:p>
            <a:pPr eaLnBrk="1" hangingPunct="1">
              <a:buFont typeface="Wingdings" pitchFamily="2" charset="2"/>
              <a:buNone/>
              <a:defRPr/>
            </a:pPr>
            <a:r>
              <a:rPr lang="zh-CN" altLang="en-US" b="1" dirty="0" smtClean="0">
                <a:latin typeface="Times New Roman" pitchFamily="18" charset="0"/>
              </a:rPr>
              <a:t>响，我们可以得到</a:t>
            </a:r>
            <a:r>
              <a:rPr lang="zh-CN" altLang="en-US" b="1" dirty="0" smtClean="0">
                <a:effectLst>
                  <a:outerShdw blurRad="38100" dist="38100" dir="2700000" algn="tl">
                    <a:srgbClr val="FFFFFF"/>
                  </a:outerShdw>
                </a:effectLst>
                <a:latin typeface="Times New Roman" pitchFamily="18" charset="0"/>
              </a:rPr>
              <a:t>最差</a:t>
            </a:r>
            <a:r>
              <a:rPr lang="zh-CN" altLang="en-US" b="1" dirty="0" smtClean="0">
                <a:latin typeface="Times New Roman" pitchFamily="18" charset="0"/>
              </a:rPr>
              <a:t>情况下的信干比为：</a:t>
            </a:r>
          </a:p>
        </p:txBody>
      </p:sp>
      <p:sp>
        <p:nvSpPr>
          <p:cNvPr id="10245" name="Rectangle 5"/>
          <p:cNvSpPr>
            <a:spLocks noChangeArrowheads="1"/>
          </p:cNvSpPr>
          <p:nvPr/>
        </p:nvSpPr>
        <p:spPr bwMode="auto">
          <a:xfrm>
            <a:off x="0" y="283368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0242" name="Object 4"/>
          <p:cNvGraphicFramePr>
            <a:graphicFrameLocks noChangeAspect="1"/>
          </p:cNvGraphicFramePr>
          <p:nvPr/>
        </p:nvGraphicFramePr>
        <p:xfrm>
          <a:off x="762000" y="5105400"/>
          <a:ext cx="7991475" cy="1190625"/>
        </p:xfrm>
        <a:graphic>
          <a:graphicData uri="http://schemas.openxmlformats.org/presentationml/2006/ole">
            <p:oleObj spid="_x0000_s10242" name="公式" r:id="rId4" imgW="7988300" imgH="1193800" progId="Equation.3">
              <p:embed/>
            </p:oleObj>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idx="4294967295"/>
          </p:nvPr>
        </p:nvSpPr>
        <p:spPr/>
        <p:txBody>
          <a:bodyPr/>
          <a:lstStyle/>
          <a:p>
            <a:pPr eaLnBrk="1" hangingPunct="1"/>
            <a:endParaRPr lang="zh-CN" altLang="zh-CN" smtClean="0"/>
          </a:p>
        </p:txBody>
      </p:sp>
      <p:sp>
        <p:nvSpPr>
          <p:cNvPr id="11269" name="Rectangle 3"/>
          <p:cNvSpPr>
            <a:spLocks noGrp="1" noChangeArrowheads="1"/>
          </p:cNvSpPr>
          <p:nvPr>
            <p:ph type="body" idx="4294967295"/>
          </p:nvPr>
        </p:nvSpPr>
        <p:spPr>
          <a:xfrm>
            <a:off x="685800" y="2209800"/>
            <a:ext cx="7772400" cy="4114800"/>
          </a:xfrm>
        </p:spPr>
        <p:txBody>
          <a:bodyPr/>
          <a:lstStyle/>
          <a:p>
            <a:pPr eaLnBrk="1" hangingPunct="1">
              <a:buFont typeface="Wingdings" pitchFamily="2" charset="2"/>
              <a:buNone/>
              <a:defRPr/>
            </a:pPr>
            <a:r>
              <a:rPr lang="zh-CN" altLang="en-US" b="1" dirty="0" smtClean="0"/>
              <a:t>（续前页）</a:t>
            </a:r>
          </a:p>
          <a:p>
            <a:pPr eaLnBrk="1" hangingPunct="1">
              <a:buFont typeface="Wingdings" pitchFamily="2" charset="2"/>
              <a:buNone/>
              <a:defRPr/>
            </a:pPr>
            <a:r>
              <a:rPr lang="zh-CN" altLang="en-US" b="1" dirty="0" smtClean="0">
                <a:latin typeface="Times New Roman" pitchFamily="18" charset="0"/>
              </a:rPr>
              <a:t>用</a:t>
            </a:r>
            <a:r>
              <a:rPr lang="zh-CN" altLang="en-US" b="1" dirty="0" smtClean="0">
                <a:effectLst>
                  <a:outerShdw blurRad="38100" dist="38100" dir="2700000" algn="tl">
                    <a:srgbClr val="000000">
                      <a:alpha val="43137"/>
                    </a:srgbClr>
                  </a:outerShdw>
                </a:effectLst>
                <a:latin typeface="Times New Roman" pitchFamily="18" charset="0"/>
              </a:rPr>
              <a:t>分贝值（</a:t>
            </a:r>
            <a:r>
              <a:rPr lang="en-US" altLang="zh-CN" b="1" dirty="0" smtClean="0">
                <a:effectLst>
                  <a:outerShdw blurRad="38100" dist="38100" dir="2700000" algn="tl">
                    <a:srgbClr val="000000">
                      <a:alpha val="43137"/>
                    </a:srgbClr>
                  </a:outerShdw>
                </a:effectLst>
                <a:latin typeface="Times New Roman" pitchFamily="18" charset="0"/>
              </a:rPr>
              <a:t>dB</a:t>
            </a:r>
            <a:r>
              <a:rPr lang="zh-CN" altLang="en-US" b="1" dirty="0" smtClean="0">
                <a:effectLst>
                  <a:outerShdw blurRad="38100" dist="38100" dir="2700000" algn="tl">
                    <a:srgbClr val="000000">
                      <a:alpha val="43137"/>
                    </a:srgbClr>
                  </a:outerShdw>
                </a:effectLst>
                <a:latin typeface="Times New Roman" pitchFamily="18" charset="0"/>
              </a:rPr>
              <a:t>）</a:t>
            </a:r>
            <a:r>
              <a:rPr lang="zh-CN" altLang="en-US" b="1" dirty="0" smtClean="0">
                <a:latin typeface="Times New Roman" pitchFamily="18" charset="0"/>
              </a:rPr>
              <a:t>表示的信干比等于：</a:t>
            </a:r>
          </a:p>
          <a:p>
            <a:pPr eaLnBrk="1" hangingPunct="1">
              <a:buFont typeface="Wingdings" pitchFamily="2" charset="2"/>
              <a:buNone/>
              <a:defRPr/>
            </a:pPr>
            <a:endParaRPr lang="zh-CN" altLang="en-US" b="1" dirty="0" smtClean="0">
              <a:latin typeface="Times New Roman" pitchFamily="18" charset="0"/>
            </a:endParaRPr>
          </a:p>
          <a:p>
            <a:pPr eaLnBrk="1" hangingPunct="1">
              <a:buFont typeface="Wingdings" pitchFamily="2" charset="2"/>
              <a:buNone/>
              <a:defRPr/>
            </a:pPr>
            <a:endParaRPr lang="zh-CN" altLang="en-US" b="1" dirty="0" smtClean="0">
              <a:latin typeface="Times New Roman" pitchFamily="18" charset="0"/>
            </a:endParaRPr>
          </a:p>
          <a:p>
            <a:pPr eaLnBrk="1" hangingPunct="1">
              <a:buFont typeface="Wingdings" pitchFamily="2" charset="2"/>
              <a:buNone/>
              <a:defRPr/>
            </a:pPr>
            <a:r>
              <a:rPr lang="zh-CN" altLang="en-US" b="1" dirty="0" smtClean="0">
                <a:latin typeface="Times New Roman" pitchFamily="18" charset="0"/>
              </a:rPr>
              <a:t>对于</a:t>
            </a:r>
            <a:r>
              <a:rPr lang="en-US" altLang="zh-CN" b="1" dirty="0" smtClean="0">
                <a:latin typeface="Times New Roman" pitchFamily="18" charset="0"/>
              </a:rPr>
              <a:t>AMPS</a:t>
            </a:r>
            <a:r>
              <a:rPr lang="zh-CN" altLang="en-US" b="1" dirty="0" smtClean="0">
                <a:latin typeface="Times New Roman" pitchFamily="18" charset="0"/>
              </a:rPr>
              <a:t>系统，</a:t>
            </a:r>
            <a:r>
              <a:rPr lang="en-US" altLang="zh-CN" b="1" dirty="0" smtClean="0">
                <a:latin typeface="Times New Roman" pitchFamily="18" charset="0"/>
              </a:rPr>
              <a:t>S/I</a:t>
            </a:r>
            <a:r>
              <a:rPr lang="zh-CN" altLang="en-US" b="1" dirty="0" smtClean="0">
                <a:latin typeface="Times New Roman" pitchFamily="18" charset="0"/>
              </a:rPr>
              <a:t>应大于等于</a:t>
            </a:r>
            <a:r>
              <a:rPr lang="en-US" altLang="zh-CN" b="1" dirty="0" smtClean="0">
                <a:latin typeface="Times New Roman" pitchFamily="18" charset="0"/>
              </a:rPr>
              <a:t>18dB</a:t>
            </a:r>
            <a:r>
              <a:rPr lang="zh-CN" altLang="en-US" b="1" dirty="0" smtClean="0">
                <a:latin typeface="Times New Roman" pitchFamily="18" charset="0"/>
              </a:rPr>
              <a:t>，所</a:t>
            </a:r>
          </a:p>
          <a:p>
            <a:pPr eaLnBrk="1" hangingPunct="1">
              <a:buFont typeface="Wingdings" pitchFamily="2" charset="2"/>
              <a:buNone/>
              <a:defRPr/>
            </a:pPr>
            <a:r>
              <a:rPr lang="zh-CN" altLang="en-US" b="1" dirty="0" smtClean="0">
                <a:latin typeface="Times New Roman" pitchFamily="18" charset="0"/>
              </a:rPr>
              <a:t>以结合上式，有：</a:t>
            </a:r>
          </a:p>
          <a:p>
            <a:pPr eaLnBrk="1" hangingPunct="1">
              <a:buFont typeface="Wingdings" pitchFamily="2" charset="2"/>
              <a:buNone/>
              <a:defRPr/>
            </a:pPr>
            <a:r>
              <a:rPr lang="zh-CN" altLang="en-US" b="1" dirty="0" smtClean="0">
                <a:latin typeface="Times New Roman" pitchFamily="18" charset="0"/>
              </a:rPr>
              <a:t>                        </a:t>
            </a:r>
            <a:endParaRPr lang="zh-CN" altLang="en-US" b="1" dirty="0" smtClean="0"/>
          </a:p>
        </p:txBody>
      </p:sp>
      <p:sp>
        <p:nvSpPr>
          <p:cNvPr id="11270"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1266" name="Object 4"/>
          <p:cNvGraphicFramePr>
            <a:graphicFrameLocks noChangeAspect="1"/>
          </p:cNvGraphicFramePr>
          <p:nvPr/>
        </p:nvGraphicFramePr>
        <p:xfrm>
          <a:off x="1676400" y="3505200"/>
          <a:ext cx="5781675" cy="1038225"/>
        </p:xfrm>
        <a:graphic>
          <a:graphicData uri="http://schemas.openxmlformats.org/presentationml/2006/ole">
            <p:oleObj spid="_x0000_s11266" name="公式" r:id="rId4" imgW="5778500" imgH="1041400" progId="Equation.3">
              <p:embed/>
            </p:oleObj>
          </a:graphicData>
        </a:graphic>
      </p:graphicFrame>
      <p:sp>
        <p:nvSpPr>
          <p:cNvPr id="11271"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1267" name="Object 6"/>
          <p:cNvGraphicFramePr>
            <a:graphicFrameLocks noChangeAspect="1"/>
          </p:cNvGraphicFramePr>
          <p:nvPr/>
        </p:nvGraphicFramePr>
        <p:xfrm>
          <a:off x="3429000" y="5791200"/>
          <a:ext cx="1609725" cy="381000"/>
        </p:xfrm>
        <a:graphic>
          <a:graphicData uri="http://schemas.openxmlformats.org/presentationml/2006/ole">
            <p:oleObj spid="_x0000_s11267" name="公式" r:id="rId5" imgW="1612900" imgH="381000" progId="Equation.3">
              <p:embed/>
            </p:oleObj>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p:txBody>
          <a:bodyPr/>
          <a:lstStyle/>
          <a:p>
            <a:pPr eaLnBrk="1" hangingPunct="1"/>
            <a:endParaRPr lang="zh-CN" altLang="zh-CN" smtClean="0"/>
          </a:p>
        </p:txBody>
      </p:sp>
      <p:sp>
        <p:nvSpPr>
          <p:cNvPr id="47107" name="Rectangle 3"/>
          <p:cNvSpPr>
            <a:spLocks noGrp="1" noChangeArrowheads="1"/>
          </p:cNvSpPr>
          <p:nvPr>
            <p:ph type="body" idx="4294967295"/>
          </p:nvPr>
        </p:nvSpPr>
        <p:spPr>
          <a:xfrm>
            <a:off x="762000" y="2133600"/>
            <a:ext cx="7772400" cy="4114800"/>
          </a:xfrm>
        </p:spPr>
        <p:txBody>
          <a:bodyPr/>
          <a:lstStyle/>
          <a:p>
            <a:pPr eaLnBrk="1" hangingPunct="1">
              <a:buFont typeface="Wingdings" pitchFamily="2" charset="2"/>
              <a:buNone/>
              <a:defRPr/>
            </a:pPr>
            <a:r>
              <a:rPr lang="zh-CN" altLang="en-US" b="1" dirty="0" smtClean="0">
                <a:latin typeface="Times New Roman" pitchFamily="18" charset="0"/>
              </a:rPr>
              <a:t>［</a:t>
            </a:r>
            <a:r>
              <a:rPr lang="zh-CN" altLang="en-US" b="1" dirty="0" smtClean="0">
                <a:effectLst>
                  <a:outerShdw blurRad="38100" dist="38100" dir="2700000" algn="tl">
                    <a:srgbClr val="000000">
                      <a:alpha val="43137"/>
                    </a:srgbClr>
                  </a:outerShdw>
                </a:effectLst>
                <a:latin typeface="Times New Roman" pitchFamily="18" charset="0"/>
              </a:rPr>
              <a:t>初步结论</a:t>
            </a:r>
            <a:r>
              <a:rPr lang="zh-CN" altLang="en-US" b="1" dirty="0" smtClean="0">
                <a:latin typeface="Times New Roman" pitchFamily="18" charset="0"/>
              </a:rPr>
              <a:t>］</a:t>
            </a:r>
          </a:p>
          <a:p>
            <a:pPr eaLnBrk="1" hangingPunct="1">
              <a:buFont typeface="Wingdings" pitchFamily="2" charset="2"/>
              <a:buNone/>
              <a:defRPr/>
            </a:pPr>
            <a:r>
              <a:rPr lang="zh-CN" altLang="en-US" b="1" dirty="0" smtClean="0">
                <a:latin typeface="Times New Roman" pitchFamily="18" charset="0"/>
              </a:rPr>
              <a:t>        就</a:t>
            </a:r>
            <a:r>
              <a:rPr lang="en-US" altLang="zh-CN" b="1" dirty="0" smtClean="0">
                <a:latin typeface="Times New Roman" pitchFamily="18" charset="0"/>
              </a:rPr>
              <a:t>AMPS</a:t>
            </a:r>
            <a:r>
              <a:rPr lang="zh-CN" altLang="en-US" b="1" dirty="0" smtClean="0">
                <a:latin typeface="Times New Roman" pitchFamily="18" charset="0"/>
              </a:rPr>
              <a:t>系统来说，要保证获得用户</a:t>
            </a:r>
          </a:p>
          <a:p>
            <a:pPr eaLnBrk="1" hangingPunct="1">
              <a:buFont typeface="Wingdings" pitchFamily="2" charset="2"/>
              <a:buNone/>
              <a:defRPr/>
            </a:pPr>
            <a:r>
              <a:rPr lang="zh-CN" altLang="en-US" b="1" dirty="0" smtClean="0">
                <a:latin typeface="Times New Roman" pitchFamily="18" charset="0"/>
              </a:rPr>
              <a:t>可接受的通信质量，</a:t>
            </a:r>
            <a:r>
              <a:rPr lang="zh-CN" altLang="en-US" b="1" dirty="0" smtClean="0">
                <a:solidFill>
                  <a:srgbClr val="FF0000"/>
                </a:solidFill>
                <a:effectLst>
                  <a:outerShdw blurRad="38100" dist="38100" dir="2700000" algn="tl">
                    <a:srgbClr val="000000">
                      <a:alpha val="43137"/>
                    </a:srgbClr>
                  </a:outerShdw>
                </a:effectLst>
                <a:latin typeface="Times New Roman" pitchFamily="18" charset="0"/>
              </a:rPr>
              <a:t>区群大小（</a:t>
            </a:r>
            <a:r>
              <a:rPr lang="en-US" altLang="zh-CN" b="1" dirty="0" smtClean="0">
                <a:solidFill>
                  <a:srgbClr val="FF0000"/>
                </a:solidFill>
                <a:effectLst>
                  <a:outerShdw blurRad="38100" dist="38100" dir="2700000" algn="tl">
                    <a:srgbClr val="000000">
                      <a:alpha val="43137"/>
                    </a:srgbClr>
                  </a:outerShdw>
                </a:effectLst>
                <a:latin typeface="Times New Roman" pitchFamily="18" charset="0"/>
              </a:rPr>
              <a:t>N</a:t>
            </a:r>
            <a:r>
              <a:rPr lang="zh-CN" altLang="en-US" b="1" dirty="0" smtClean="0">
                <a:solidFill>
                  <a:srgbClr val="FF0000"/>
                </a:solidFill>
                <a:effectLst>
                  <a:outerShdw blurRad="38100" dist="38100" dir="2700000" algn="tl">
                    <a:srgbClr val="000000">
                      <a:alpha val="43137"/>
                    </a:srgbClr>
                  </a:outerShdw>
                </a:effectLst>
                <a:latin typeface="Times New Roman" pitchFamily="18" charset="0"/>
              </a:rPr>
              <a:t>）至少</a:t>
            </a:r>
          </a:p>
          <a:p>
            <a:pPr eaLnBrk="1" hangingPunct="1">
              <a:buFont typeface="Wingdings" pitchFamily="2" charset="2"/>
              <a:buNone/>
              <a:defRPr/>
            </a:pPr>
            <a:r>
              <a:rPr lang="zh-CN" altLang="en-US" b="1" dirty="0" smtClean="0">
                <a:solidFill>
                  <a:srgbClr val="FF0000"/>
                </a:solidFill>
                <a:effectLst>
                  <a:outerShdw blurRad="38100" dist="38100" dir="2700000" algn="tl">
                    <a:srgbClr val="000000">
                      <a:alpha val="43137"/>
                    </a:srgbClr>
                  </a:outerShdw>
                </a:effectLst>
                <a:latin typeface="Times New Roman" pitchFamily="18" charset="0"/>
              </a:rPr>
              <a:t>应等于</a:t>
            </a:r>
            <a:r>
              <a:rPr lang="en-US" altLang="zh-CN" b="1" dirty="0" smtClean="0">
                <a:solidFill>
                  <a:srgbClr val="FF0000"/>
                </a:solidFill>
                <a:effectLst>
                  <a:outerShdw blurRad="38100" dist="38100" dir="2700000" algn="tl">
                    <a:srgbClr val="000000">
                      <a:alpha val="43137"/>
                    </a:srgbClr>
                  </a:outerShdw>
                </a:effectLst>
                <a:latin typeface="Times New Roman" pitchFamily="18" charset="0"/>
              </a:rPr>
              <a:t>7</a:t>
            </a:r>
            <a:r>
              <a:rPr lang="zh-CN" altLang="en-US" b="1" dirty="0" smtClean="0">
                <a:latin typeface="Times New Roman" pitchFamily="18" charset="0"/>
              </a:rPr>
              <a:t>，即该系统应采用</a:t>
            </a:r>
            <a:r>
              <a:rPr lang="en-US" altLang="zh-CN" b="1" dirty="0" smtClean="0">
                <a:latin typeface="Times New Roman" pitchFamily="18" charset="0"/>
              </a:rPr>
              <a:t>7</a:t>
            </a:r>
            <a:r>
              <a:rPr lang="zh-CN" altLang="en-US" b="1" dirty="0" smtClean="0">
                <a:latin typeface="Times New Roman" pitchFamily="18" charset="0"/>
              </a:rPr>
              <a:t>小区构成的区</a:t>
            </a:r>
          </a:p>
          <a:p>
            <a:pPr eaLnBrk="1" hangingPunct="1">
              <a:buFont typeface="Wingdings" pitchFamily="2" charset="2"/>
              <a:buNone/>
              <a:defRPr/>
            </a:pPr>
            <a:r>
              <a:rPr lang="zh-CN" altLang="en-US" b="1" dirty="0" smtClean="0">
                <a:latin typeface="Times New Roman" pitchFamily="18" charset="0"/>
              </a:rPr>
              <a:t>群。</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内容占位符 7" descr="Image3.jpg"/>
          <p:cNvPicPr>
            <a:picLocks noGrp="1" noChangeAspect="1"/>
          </p:cNvPicPr>
          <p:nvPr>
            <p:ph idx="4294967295"/>
          </p:nvPr>
        </p:nvPicPr>
        <p:blipFill>
          <a:blip r:embed="rId2" cstate="print"/>
          <a:srcRect/>
          <a:stretch>
            <a:fillRect/>
          </a:stretch>
        </p:blipFill>
        <p:spPr>
          <a:xfrm>
            <a:off x="1371600" y="609600"/>
            <a:ext cx="6691313" cy="5846763"/>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p:txBody>
          <a:bodyPr/>
          <a:lstStyle/>
          <a:p>
            <a:pPr eaLnBrk="1" hangingPunct="1"/>
            <a:endParaRPr lang="zh-CN" altLang="zh-CN" smtClean="0"/>
          </a:p>
        </p:txBody>
      </p:sp>
      <p:sp>
        <p:nvSpPr>
          <p:cNvPr id="12292" name="Rectangle 3"/>
          <p:cNvSpPr>
            <a:spLocks noGrp="1" noChangeArrowheads="1"/>
          </p:cNvSpPr>
          <p:nvPr>
            <p:ph type="body" idx="4294967295"/>
          </p:nvPr>
        </p:nvSpPr>
        <p:spPr>
          <a:xfrm>
            <a:off x="685800" y="2133600"/>
            <a:ext cx="8077200" cy="4114800"/>
          </a:xfrm>
        </p:spPr>
        <p:txBody>
          <a:bodyPr/>
          <a:lstStyle/>
          <a:p>
            <a:pPr eaLnBrk="1" hangingPunct="1">
              <a:buFont typeface="Wingdings" pitchFamily="2" charset="2"/>
              <a:buNone/>
              <a:defRPr/>
            </a:pPr>
            <a:r>
              <a:rPr lang="zh-CN" altLang="en-US" b="1" dirty="0" smtClean="0"/>
              <a:t>［</a:t>
            </a:r>
            <a:r>
              <a:rPr lang="zh-CN" altLang="en-US" b="1" dirty="0" smtClean="0">
                <a:solidFill>
                  <a:schemeClr val="tx2"/>
                </a:solidFill>
                <a:effectLst>
                  <a:outerShdw blurRad="38100" dist="38100" dir="2700000" algn="tl">
                    <a:srgbClr val="C0C0C0"/>
                  </a:outerShdw>
                </a:effectLst>
              </a:rPr>
              <a:t>较精确</a:t>
            </a:r>
            <a:r>
              <a:rPr lang="zh-CN" altLang="en-US" b="1" dirty="0" smtClean="0">
                <a:effectLst>
                  <a:outerShdw blurRad="38100" dist="38100" dir="2700000" algn="tl">
                    <a:srgbClr val="C0C0C0"/>
                  </a:outerShdw>
                </a:effectLst>
              </a:rPr>
              <a:t>的估算</a:t>
            </a:r>
            <a:r>
              <a:rPr lang="zh-CN" altLang="en-US" b="1" dirty="0" smtClean="0"/>
              <a:t>］：实际上，第一层同频</a:t>
            </a:r>
          </a:p>
          <a:p>
            <a:pPr eaLnBrk="1" hangingPunct="1">
              <a:buFont typeface="Wingdings" pitchFamily="2" charset="2"/>
              <a:buNone/>
              <a:defRPr/>
            </a:pPr>
            <a:r>
              <a:rPr lang="zh-CN" altLang="en-US" b="1" dirty="0" smtClean="0"/>
              <a:t>基站距受干扰移动台的距离是存在差异的。</a:t>
            </a:r>
            <a:endParaRPr lang="en-US" altLang="zh-CN" b="1" dirty="0" smtClean="0"/>
          </a:p>
          <a:p>
            <a:pPr eaLnBrk="1" hangingPunct="1">
              <a:buFont typeface="Wingdings" pitchFamily="2" charset="2"/>
              <a:buNone/>
              <a:defRPr/>
            </a:pPr>
            <a:r>
              <a:rPr lang="zh-CN" altLang="en-US" b="1" dirty="0" smtClean="0"/>
              <a:t>在满足</a:t>
            </a:r>
            <a:r>
              <a:rPr lang="en-US" altLang="zh-CN" b="1" dirty="0" smtClean="0">
                <a:effectLst>
                  <a:outerShdw blurRad="38100" dist="38100" dir="2700000" algn="tl">
                    <a:srgbClr val="000000">
                      <a:alpha val="43137"/>
                    </a:srgbClr>
                  </a:outerShdw>
                </a:effectLst>
                <a:latin typeface="Times New Roman" pitchFamily="18" charset="0"/>
                <a:cs typeface="Times New Roman" pitchFamily="18" charset="0"/>
              </a:rPr>
              <a:t>D&gt;&gt;R</a:t>
            </a:r>
            <a:r>
              <a:rPr lang="zh-CN" altLang="en-US" b="1" dirty="0" smtClean="0"/>
              <a:t>条件下，我们可以</a:t>
            </a:r>
            <a:r>
              <a:rPr lang="zh-CN" altLang="en-US" b="1" dirty="0" smtClean="0">
                <a:solidFill>
                  <a:schemeClr val="tx2"/>
                </a:solidFill>
                <a:effectLst>
                  <a:outerShdw blurRad="38100" dist="38100" dir="2700000" algn="tl">
                    <a:srgbClr val="C0C0C0"/>
                  </a:outerShdw>
                </a:effectLst>
              </a:rPr>
              <a:t>近似地认为</a:t>
            </a:r>
            <a:endParaRPr lang="en-US" altLang="zh-CN" b="1" dirty="0" smtClean="0">
              <a:solidFill>
                <a:schemeClr val="tx2"/>
              </a:solidFill>
              <a:effectLst>
                <a:outerShdw blurRad="38100" dist="38100" dir="2700000" algn="tl">
                  <a:srgbClr val="C0C0C0"/>
                </a:outerShdw>
              </a:effectLst>
            </a:endParaRPr>
          </a:p>
          <a:p>
            <a:pPr eaLnBrk="1" hangingPunct="1">
              <a:buFont typeface="Wingdings" pitchFamily="2" charset="2"/>
              <a:buNone/>
              <a:defRPr/>
            </a:pPr>
            <a:r>
              <a:rPr lang="zh-CN" altLang="en-US" b="1" dirty="0" smtClean="0">
                <a:solidFill>
                  <a:schemeClr val="tx2"/>
                </a:solidFill>
                <a:effectLst>
                  <a:outerShdw blurRad="38100" dist="38100" dir="2700000" algn="tl">
                    <a:srgbClr val="C0C0C0"/>
                  </a:outerShdw>
                </a:effectLst>
              </a:rPr>
              <a:t>各有两个基站距受干扰移动台的距离分别为</a:t>
            </a:r>
            <a:endParaRPr lang="en-US" altLang="zh-CN" b="1" dirty="0" smtClean="0">
              <a:solidFill>
                <a:schemeClr val="tx2"/>
              </a:solidFill>
              <a:effectLst>
                <a:outerShdw blurRad="38100" dist="38100" dir="2700000" algn="tl">
                  <a:srgbClr val="C0C0C0"/>
                </a:outerShdw>
              </a:effectLst>
            </a:endParaRPr>
          </a:p>
          <a:p>
            <a:pPr eaLnBrk="1" hangingPunct="1">
              <a:buFont typeface="Wingdings" pitchFamily="2" charset="2"/>
              <a:buNone/>
              <a:defRPr/>
            </a:pPr>
            <a:r>
              <a:rPr lang="en-US" altLang="zh-CN" b="1" dirty="0" smtClean="0">
                <a:solidFill>
                  <a:schemeClr val="tx2"/>
                </a:solidFill>
                <a:effectLst>
                  <a:outerShdw blurRad="38100" dist="38100" dir="2700000" algn="tl">
                    <a:srgbClr val="C0C0C0"/>
                  </a:outerShdw>
                </a:effectLst>
                <a:latin typeface="Times New Roman" pitchFamily="18" charset="0"/>
              </a:rPr>
              <a:t>D+R</a:t>
            </a:r>
            <a:r>
              <a:rPr lang="zh-CN" altLang="en-US" b="1" dirty="0" smtClean="0">
                <a:solidFill>
                  <a:schemeClr val="tx2"/>
                </a:solidFill>
                <a:effectLst>
                  <a:outerShdw blurRad="38100" dist="38100" dir="2700000" algn="tl">
                    <a:srgbClr val="C0C0C0"/>
                  </a:outerShdw>
                </a:effectLst>
                <a:latin typeface="Times New Roman" pitchFamily="18" charset="0"/>
              </a:rPr>
              <a:t>、</a:t>
            </a:r>
            <a:r>
              <a:rPr lang="en-US" altLang="zh-CN" b="1" dirty="0" smtClean="0">
                <a:solidFill>
                  <a:schemeClr val="tx2"/>
                </a:solidFill>
                <a:effectLst>
                  <a:outerShdw blurRad="38100" dist="38100" dir="2700000" algn="tl">
                    <a:srgbClr val="C0C0C0"/>
                  </a:outerShdw>
                </a:effectLst>
                <a:latin typeface="Times New Roman" pitchFamily="18" charset="0"/>
              </a:rPr>
              <a:t>D</a:t>
            </a:r>
            <a:r>
              <a:rPr lang="zh-CN" altLang="en-US" b="1" dirty="0" smtClean="0">
                <a:solidFill>
                  <a:schemeClr val="tx2"/>
                </a:solidFill>
                <a:effectLst>
                  <a:outerShdw blurRad="38100" dist="38100" dir="2700000" algn="tl">
                    <a:srgbClr val="C0C0C0"/>
                  </a:outerShdw>
                </a:effectLst>
                <a:latin typeface="Times New Roman" pitchFamily="18" charset="0"/>
              </a:rPr>
              <a:t>、</a:t>
            </a:r>
            <a:r>
              <a:rPr lang="en-US" altLang="zh-CN" b="1" dirty="0" smtClean="0">
                <a:solidFill>
                  <a:schemeClr val="tx2"/>
                </a:solidFill>
                <a:effectLst>
                  <a:outerShdw blurRad="38100" dist="38100" dir="2700000" algn="tl">
                    <a:srgbClr val="C0C0C0"/>
                  </a:outerShdw>
                </a:effectLst>
                <a:latin typeface="Times New Roman" pitchFamily="18" charset="0"/>
              </a:rPr>
              <a:t>D</a:t>
            </a:r>
            <a:r>
              <a:rPr lang="zh-CN" altLang="en-US" b="1" dirty="0" smtClean="0">
                <a:solidFill>
                  <a:schemeClr val="tx2"/>
                </a:solidFill>
                <a:effectLst>
                  <a:outerShdw blurRad="38100" dist="38100" dir="2700000" algn="tl">
                    <a:srgbClr val="C0C0C0"/>
                  </a:outerShdw>
                </a:effectLst>
                <a:latin typeface="Times New Roman" pitchFamily="18" charset="0"/>
              </a:rPr>
              <a:t>－</a:t>
            </a:r>
            <a:r>
              <a:rPr lang="en-US" altLang="zh-CN" b="1" dirty="0" smtClean="0">
                <a:solidFill>
                  <a:schemeClr val="tx2"/>
                </a:solidFill>
                <a:effectLst>
                  <a:outerShdw blurRad="38100" dist="38100" dir="2700000" algn="tl">
                    <a:srgbClr val="C0C0C0"/>
                  </a:outerShdw>
                </a:effectLst>
                <a:latin typeface="Times New Roman" pitchFamily="18" charset="0"/>
              </a:rPr>
              <a:t>R</a:t>
            </a:r>
            <a:r>
              <a:rPr lang="zh-CN" altLang="en-US" b="1" dirty="0" smtClean="0">
                <a:latin typeface="Times New Roman" pitchFamily="18" charset="0"/>
              </a:rPr>
              <a:t>，</a:t>
            </a:r>
            <a:r>
              <a:rPr lang="zh-CN" altLang="en-US" b="1" dirty="0" smtClean="0"/>
              <a:t>从而有：</a:t>
            </a:r>
          </a:p>
        </p:txBody>
      </p:sp>
      <p:sp>
        <p:nvSpPr>
          <p:cNvPr id="12293" name="Rectangle 5"/>
          <p:cNvSpPr>
            <a:spLocks noChangeArrowheads="1"/>
          </p:cNvSpPr>
          <p:nvPr/>
        </p:nvSpPr>
        <p:spPr bwMode="auto">
          <a:xfrm>
            <a:off x="0" y="285273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2290" name="Object 4"/>
          <p:cNvGraphicFramePr>
            <a:graphicFrameLocks noChangeAspect="1"/>
          </p:cNvGraphicFramePr>
          <p:nvPr/>
        </p:nvGraphicFramePr>
        <p:xfrm>
          <a:off x="1676400" y="5105400"/>
          <a:ext cx="6400800" cy="1152525"/>
        </p:xfrm>
        <a:graphic>
          <a:graphicData uri="http://schemas.openxmlformats.org/presentationml/2006/ole">
            <p:oleObj spid="_x0000_s12290" name="公式" r:id="rId4" imgW="6400800" imgH="1155700" progId="Equation.3">
              <p:embed/>
            </p:oleObj>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idx="4294967295"/>
          </p:nvPr>
        </p:nvSpPr>
        <p:spPr/>
        <p:txBody>
          <a:bodyPr/>
          <a:lstStyle/>
          <a:p>
            <a:pPr eaLnBrk="1" hangingPunct="1"/>
            <a:endParaRPr lang="zh-CN" altLang="zh-CN" smtClean="0"/>
          </a:p>
        </p:txBody>
      </p:sp>
      <p:sp>
        <p:nvSpPr>
          <p:cNvPr id="13318" name="Rectangle 3"/>
          <p:cNvSpPr>
            <a:spLocks noGrp="1" noChangeArrowheads="1"/>
          </p:cNvSpPr>
          <p:nvPr>
            <p:ph type="body" idx="4294967295"/>
          </p:nvPr>
        </p:nvSpPr>
        <p:spPr>
          <a:xfrm>
            <a:off x="762000" y="2133600"/>
            <a:ext cx="7772400" cy="4114800"/>
          </a:xfrm>
        </p:spPr>
        <p:txBody>
          <a:bodyPr/>
          <a:lstStyle/>
          <a:p>
            <a:pPr eaLnBrk="1" hangingPunct="1">
              <a:buFont typeface="Wingdings" pitchFamily="2" charset="2"/>
              <a:buNone/>
            </a:pPr>
            <a:r>
              <a:rPr lang="zh-CN" altLang="en-US" b="1" smtClean="0"/>
              <a:t>（续前页）</a:t>
            </a:r>
          </a:p>
          <a:p>
            <a:pPr eaLnBrk="1" hangingPunct="1">
              <a:buFont typeface="Wingdings" pitchFamily="2" charset="2"/>
              <a:buNone/>
            </a:pPr>
            <a:r>
              <a:rPr lang="zh-CN" altLang="en-US" smtClean="0"/>
              <a:t>   </a:t>
            </a:r>
            <a:r>
              <a:rPr lang="zh-CN" altLang="en-US" b="1" smtClean="0"/>
              <a:t>即，</a:t>
            </a:r>
          </a:p>
          <a:p>
            <a:pPr eaLnBrk="1" hangingPunct="1">
              <a:buFont typeface="Wingdings" pitchFamily="2" charset="2"/>
              <a:buNone/>
            </a:pPr>
            <a:endParaRPr lang="zh-CN" altLang="en-US" b="1" smtClean="0"/>
          </a:p>
          <a:p>
            <a:pPr eaLnBrk="1" hangingPunct="1">
              <a:buFont typeface="Wingdings" pitchFamily="2" charset="2"/>
              <a:buNone/>
            </a:pPr>
            <a:endParaRPr lang="zh-CN" altLang="en-US" b="1" smtClean="0"/>
          </a:p>
          <a:p>
            <a:pPr eaLnBrk="1" hangingPunct="1">
              <a:buFont typeface="Wingdings" pitchFamily="2" charset="2"/>
              <a:buNone/>
            </a:pPr>
            <a:r>
              <a:rPr lang="zh-CN" altLang="en-US" b="1" smtClean="0"/>
              <a:t>   </a:t>
            </a:r>
            <a:r>
              <a:rPr lang="en-US" altLang="zh-CN" b="1" smtClean="0">
                <a:latin typeface="Times New Roman" pitchFamily="18" charset="0"/>
              </a:rPr>
              <a:t>N</a:t>
            </a:r>
            <a:r>
              <a:rPr lang="zh-CN" altLang="en-US" b="1" smtClean="0">
                <a:latin typeface="Times New Roman" pitchFamily="18" charset="0"/>
              </a:rPr>
              <a:t>＝</a:t>
            </a:r>
            <a:r>
              <a:rPr lang="en-US" altLang="zh-CN" b="1" smtClean="0">
                <a:latin typeface="Times New Roman" pitchFamily="18" charset="0"/>
              </a:rPr>
              <a:t>7</a:t>
            </a:r>
            <a:r>
              <a:rPr lang="zh-CN" altLang="en-US" b="1" smtClean="0">
                <a:latin typeface="Times New Roman" pitchFamily="18" charset="0"/>
              </a:rPr>
              <a:t>时，</a:t>
            </a:r>
            <a:r>
              <a:rPr lang="en-US" altLang="zh-CN" b="1" smtClean="0">
                <a:latin typeface="Times New Roman" pitchFamily="18" charset="0"/>
              </a:rPr>
              <a:t>Q</a:t>
            </a:r>
            <a:r>
              <a:rPr lang="zh-CN" altLang="en-US" b="1" smtClean="0">
                <a:latin typeface="Times New Roman" pitchFamily="18" charset="0"/>
              </a:rPr>
              <a:t>＝</a:t>
            </a:r>
            <a:r>
              <a:rPr lang="en-US" altLang="zh-CN" b="1" smtClean="0">
                <a:latin typeface="Times New Roman" pitchFamily="18" charset="0"/>
              </a:rPr>
              <a:t>4.58</a:t>
            </a:r>
            <a:r>
              <a:rPr lang="zh-CN" altLang="en-US" b="1" smtClean="0">
                <a:latin typeface="Times New Roman" pitchFamily="18" charset="0"/>
              </a:rPr>
              <a:t>，代入上式，得到</a:t>
            </a:r>
            <a:r>
              <a:rPr lang="zh-CN" altLang="en-US" b="1" smtClean="0"/>
              <a:t>：</a:t>
            </a:r>
          </a:p>
          <a:p>
            <a:pPr eaLnBrk="1" hangingPunct="1">
              <a:buFont typeface="Wingdings" pitchFamily="2" charset="2"/>
              <a:buNone/>
            </a:pPr>
            <a:r>
              <a:rPr lang="zh-CN" altLang="en-US" b="1" smtClean="0"/>
              <a:t>                          或</a:t>
            </a:r>
          </a:p>
          <a:p>
            <a:pPr eaLnBrk="1" hangingPunct="1">
              <a:buFont typeface="Wingdings" pitchFamily="2" charset="2"/>
              <a:buNone/>
            </a:pPr>
            <a:r>
              <a:rPr lang="zh-CN" altLang="en-US" b="1" smtClean="0"/>
              <a:t>                           </a:t>
            </a:r>
          </a:p>
        </p:txBody>
      </p:sp>
      <p:sp>
        <p:nvSpPr>
          <p:cNvPr id="13319"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3314" name="Object 4"/>
          <p:cNvGraphicFramePr>
            <a:graphicFrameLocks noChangeAspect="1"/>
          </p:cNvGraphicFramePr>
          <p:nvPr/>
        </p:nvGraphicFramePr>
        <p:xfrm>
          <a:off x="1524000" y="3352800"/>
          <a:ext cx="6134100" cy="1143000"/>
        </p:xfrm>
        <a:graphic>
          <a:graphicData uri="http://schemas.openxmlformats.org/presentationml/2006/ole">
            <p:oleObj spid="_x0000_s13314" name="公式" r:id="rId4" imgW="6134100" imgH="1143000" progId="Equation.3">
              <p:embed/>
            </p:oleObj>
          </a:graphicData>
        </a:graphic>
      </p:graphicFrame>
      <p:sp>
        <p:nvSpPr>
          <p:cNvPr id="13320"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3315" name="Object 6"/>
          <p:cNvGraphicFramePr>
            <a:graphicFrameLocks noChangeAspect="1"/>
          </p:cNvGraphicFramePr>
          <p:nvPr/>
        </p:nvGraphicFramePr>
        <p:xfrm>
          <a:off x="1828800" y="5105400"/>
          <a:ext cx="1790700" cy="1038225"/>
        </p:xfrm>
        <a:graphic>
          <a:graphicData uri="http://schemas.openxmlformats.org/presentationml/2006/ole">
            <p:oleObj spid="_x0000_s13315" name="公式" r:id="rId5" imgW="1790640" imgH="1041120" progId="Equation.3">
              <p:embed/>
            </p:oleObj>
          </a:graphicData>
        </a:graphic>
      </p:graphicFrame>
      <p:sp>
        <p:nvSpPr>
          <p:cNvPr id="13321"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3316" name="Object 8"/>
          <p:cNvGraphicFramePr>
            <a:graphicFrameLocks noChangeAspect="1"/>
          </p:cNvGraphicFramePr>
          <p:nvPr/>
        </p:nvGraphicFramePr>
        <p:xfrm>
          <a:off x="4916488" y="5105400"/>
          <a:ext cx="3246437" cy="1038225"/>
        </p:xfrm>
        <a:graphic>
          <a:graphicData uri="http://schemas.openxmlformats.org/presentationml/2006/ole">
            <p:oleObj spid="_x0000_s13316" name="公式" r:id="rId6" imgW="3251160" imgH="1041120" progId="Equation.3">
              <p:embed/>
            </p:oleObj>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ChangeArrowheads="1"/>
          </p:cNvSpPr>
          <p:nvPr>
            <p:ph type="title" idx="4294967295"/>
          </p:nvPr>
        </p:nvSpPr>
        <p:spPr/>
        <p:txBody>
          <a:bodyPr/>
          <a:lstStyle/>
          <a:p>
            <a:pPr eaLnBrk="1" hangingPunct="1"/>
            <a:endParaRPr lang="zh-CN" altLang="zh-CN" smtClean="0"/>
          </a:p>
        </p:txBody>
      </p:sp>
      <p:graphicFrame>
        <p:nvGraphicFramePr>
          <p:cNvPr id="143400" name="Group 40"/>
          <p:cNvGraphicFramePr>
            <a:graphicFrameLocks noGrp="1"/>
          </p:cNvGraphicFramePr>
          <p:nvPr>
            <p:ph type="tbl" idx="4294967295"/>
          </p:nvPr>
        </p:nvGraphicFramePr>
        <p:xfrm>
          <a:off x="4495800" y="2133600"/>
          <a:ext cx="4191000" cy="3938016"/>
        </p:xfrm>
        <a:graphic>
          <a:graphicData uri="http://schemas.openxmlformats.org/drawingml/2006/table">
            <a:tbl>
              <a:tblPr/>
              <a:tblGrid>
                <a:gridCol w="2057400"/>
                <a:gridCol w="2133600"/>
              </a:tblGrid>
              <a:tr h="1028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dirty="0" smtClean="0">
                          <a:ln>
                            <a:noFill/>
                          </a:ln>
                          <a:solidFill>
                            <a:schemeClr val="tx1"/>
                          </a:solidFill>
                          <a:effectLst>
                            <a:outerShdw blurRad="38100" dist="38100" dir="2700000" algn="tl">
                              <a:srgbClr val="000000">
                                <a:alpha val="43137"/>
                              </a:srgbClr>
                            </a:outerShdw>
                          </a:effectLst>
                          <a:latin typeface="Tahoma" pitchFamily="34" charset="0"/>
                          <a:ea typeface="宋体" pitchFamily="2" charset="-122"/>
                        </a:rPr>
                        <a:t>  </a:t>
                      </a:r>
                      <a:r>
                        <a:rPr kumimoji="0" lang="zh-CN" altLang="en-US"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Tahoma" pitchFamily="34" charset="0"/>
                          <a:ea typeface="宋体" pitchFamily="2" charset="-122"/>
                        </a:rPr>
                        <a:t>计算的</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Tahoma" pitchFamily="34" charset="0"/>
                          <a:ea typeface="宋体" pitchFamily="2" charset="-122"/>
                        </a:rPr>
                        <a:t> 精确程度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Tahoma" pitchFamily="34" charset="0"/>
                          <a:ea typeface="宋体" pitchFamily="2" charset="-122"/>
                        </a:rPr>
                        <a:t>最差信干比</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Tahoma" pitchFamily="34" charset="0"/>
                          <a:ea typeface="宋体" pitchFamily="2" charset="-122"/>
                        </a:rPr>
                        <a:t>    </a:t>
                      </a:r>
                      <a:r>
                        <a:rPr kumimoji="0" lang="zh-CN" altLang="en-US"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rPr>
                        <a:t>（</a:t>
                      </a:r>
                      <a:r>
                        <a:rPr kumimoji="0" lang="en-US" altLang="zh-CN"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rPr>
                        <a:t>dB</a:t>
                      </a:r>
                      <a:r>
                        <a:rPr kumimoji="0" lang="zh-CN" altLang="en-US"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37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dirty="0" smtClean="0">
                          <a:ln>
                            <a:noFill/>
                          </a:ln>
                          <a:solidFill>
                            <a:schemeClr val="tx1"/>
                          </a:solidFill>
                          <a:effectLst/>
                          <a:latin typeface="Tahoma" pitchFamily="34" charset="0"/>
                          <a:ea typeface="宋体" pitchFamily="2" charset="-122"/>
                        </a:rPr>
                        <a:t> </a:t>
                      </a:r>
                      <a:r>
                        <a:rPr kumimoji="0" lang="zh-CN" altLang="en-US" sz="3200" b="1" i="0" u="none" strike="noStrike" cap="none" normalizeH="0" baseline="0" dirty="0" smtClean="0">
                          <a:ln>
                            <a:noFill/>
                          </a:ln>
                          <a:solidFill>
                            <a:schemeClr val="tx1"/>
                          </a:solidFill>
                          <a:effectLst/>
                          <a:latin typeface="Tahoma" pitchFamily="34" charset="0"/>
                          <a:ea typeface="宋体" pitchFamily="2" charset="-122"/>
                        </a:rPr>
                        <a:t>粗略估算</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rPr>
                        <a:t>   18.66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28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dirty="0" smtClean="0">
                          <a:ln>
                            <a:noFill/>
                          </a:ln>
                          <a:solidFill>
                            <a:schemeClr val="tx1"/>
                          </a:solidFill>
                          <a:effectLst/>
                          <a:latin typeface="Tahoma" pitchFamily="34" charset="0"/>
                          <a:ea typeface="宋体" pitchFamily="2" charset="-122"/>
                        </a:rPr>
                        <a:t> </a:t>
                      </a:r>
                      <a:r>
                        <a:rPr kumimoji="0" lang="zh-CN" altLang="en-US" sz="3200" b="1" i="0" u="none" strike="noStrike" cap="none" normalizeH="0" baseline="0" dirty="0" smtClean="0">
                          <a:ln>
                            <a:noFill/>
                          </a:ln>
                          <a:solidFill>
                            <a:schemeClr val="tx1"/>
                          </a:solidFill>
                          <a:effectLst/>
                          <a:latin typeface="Tahoma" pitchFamily="34" charset="0"/>
                          <a:ea typeface="宋体" pitchFamily="2" charset="-122"/>
                        </a:rPr>
                        <a:t>较精确的</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3200" b="1" i="0" u="none" strike="noStrike" cap="none" normalizeH="0" baseline="0" dirty="0" smtClean="0">
                          <a:ln>
                            <a:noFill/>
                          </a:ln>
                          <a:solidFill>
                            <a:schemeClr val="tx1"/>
                          </a:solidFill>
                          <a:effectLst/>
                          <a:latin typeface="Tahoma" pitchFamily="34" charset="0"/>
                          <a:ea typeface="宋体" pitchFamily="2" charset="-122"/>
                        </a:rPr>
                        <a:t>    估算</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rPr>
                        <a:t>    17.26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28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dirty="0" smtClean="0">
                          <a:ln>
                            <a:noFill/>
                          </a:ln>
                          <a:solidFill>
                            <a:schemeClr val="tx1"/>
                          </a:solidFill>
                          <a:effectLst/>
                          <a:latin typeface="Tahoma" pitchFamily="34" charset="0"/>
                          <a:ea typeface="宋体" pitchFamily="2" charset="-122"/>
                        </a:rPr>
                        <a:t>   </a:t>
                      </a:r>
                      <a:r>
                        <a:rPr kumimoji="0" lang="zh-CN" altLang="en-US" sz="3200" b="1" i="0" u="none" strike="noStrike" cap="none" normalizeH="0" baseline="0" dirty="0" smtClean="0">
                          <a:ln>
                            <a:noFill/>
                          </a:ln>
                          <a:solidFill>
                            <a:schemeClr val="tx1"/>
                          </a:solidFill>
                          <a:effectLst/>
                          <a:latin typeface="Tahoma" pitchFamily="34" charset="0"/>
                          <a:ea typeface="宋体" pitchFamily="2" charset="-122"/>
                        </a:rPr>
                        <a:t>精确的</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3200" b="1" i="0" u="none" strike="noStrike" cap="none" normalizeH="0" baseline="0" dirty="0" smtClean="0">
                          <a:ln>
                            <a:noFill/>
                          </a:ln>
                          <a:solidFill>
                            <a:schemeClr val="tx1"/>
                          </a:solidFill>
                          <a:effectLst/>
                          <a:latin typeface="Tahoma" pitchFamily="34" charset="0"/>
                          <a:ea typeface="宋体" pitchFamily="2" charset="-122"/>
                        </a:rPr>
                        <a:t> 计算结果</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altLang="zh-CN"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rPr>
                        <a:t>     17.8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5316" name="Text Box 41"/>
          <p:cNvSpPr txBox="1">
            <a:spLocks noChangeArrowheads="1"/>
          </p:cNvSpPr>
          <p:nvPr/>
        </p:nvSpPr>
        <p:spPr bwMode="auto">
          <a:xfrm>
            <a:off x="685800" y="2133600"/>
            <a:ext cx="3657600" cy="2554288"/>
          </a:xfrm>
          <a:prstGeom prst="rect">
            <a:avLst/>
          </a:prstGeom>
          <a:noFill/>
          <a:ln w="9525">
            <a:noFill/>
            <a:miter lim="800000"/>
            <a:headEnd/>
            <a:tailEnd/>
          </a:ln>
        </p:spPr>
        <p:txBody>
          <a:bodyPr>
            <a:spAutoFit/>
          </a:bodyPr>
          <a:lstStyle/>
          <a:p>
            <a:pPr>
              <a:spcBef>
                <a:spcPct val="50000"/>
              </a:spcBef>
            </a:pPr>
            <a:r>
              <a:rPr lang="en-US" altLang="zh-CN" sz="3200" dirty="0"/>
              <a:t>       </a:t>
            </a:r>
            <a:r>
              <a:rPr lang="zh-CN" altLang="en-US" sz="3200" b="1" dirty="0"/>
              <a:t>对于</a:t>
            </a:r>
            <a:r>
              <a:rPr lang="en-US" altLang="zh-CN" sz="3200" b="1" dirty="0">
                <a:latin typeface="Times New Roman" pitchFamily="18" charset="0"/>
              </a:rPr>
              <a:t>N</a:t>
            </a:r>
            <a:r>
              <a:rPr lang="zh-CN" altLang="en-US" sz="3200" b="1" dirty="0">
                <a:latin typeface="Times New Roman" pitchFamily="18" charset="0"/>
              </a:rPr>
              <a:t>＝</a:t>
            </a:r>
            <a:r>
              <a:rPr lang="en-US" altLang="zh-CN" sz="3200" b="1" dirty="0">
                <a:latin typeface="Times New Roman" pitchFamily="18" charset="0"/>
              </a:rPr>
              <a:t>7</a:t>
            </a:r>
            <a:r>
              <a:rPr lang="zh-CN" altLang="en-US" sz="3200" b="1" dirty="0"/>
              <a:t>的情况，我们可以得到如右图所示的几个不同的计算（／估算）结果。</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p:txBody>
          <a:bodyPr/>
          <a:lstStyle/>
          <a:p>
            <a:pPr eaLnBrk="1" hangingPunct="1"/>
            <a:endParaRPr lang="zh-CN" altLang="zh-CN" smtClean="0"/>
          </a:p>
        </p:txBody>
      </p:sp>
      <p:sp>
        <p:nvSpPr>
          <p:cNvPr id="146435" name="Rectangle 3"/>
          <p:cNvSpPr>
            <a:spLocks noGrp="1" noChangeArrowheads="1"/>
          </p:cNvSpPr>
          <p:nvPr>
            <p:ph type="body" idx="4294967295"/>
          </p:nvPr>
        </p:nvSpPr>
        <p:spPr>
          <a:xfrm>
            <a:off x="762000" y="2017713"/>
            <a:ext cx="8193088" cy="4459287"/>
          </a:xfrm>
        </p:spPr>
        <p:txBody>
          <a:bodyPr/>
          <a:lstStyle/>
          <a:p>
            <a:pPr eaLnBrk="1" hangingPunct="1">
              <a:lnSpc>
                <a:spcPct val="80000"/>
              </a:lnSpc>
              <a:spcBef>
                <a:spcPct val="50000"/>
              </a:spcBef>
              <a:buClrTx/>
              <a:buSzTx/>
              <a:buFontTx/>
              <a:buNone/>
              <a:defRPr/>
            </a:pPr>
            <a:r>
              <a:rPr lang="zh-CN" altLang="en-US" sz="2800" b="1" smtClean="0"/>
              <a:t>［</a:t>
            </a:r>
            <a:r>
              <a:rPr lang="zh-CN" altLang="en-US" sz="2800" b="1" smtClean="0">
                <a:effectLst>
                  <a:outerShdw blurRad="38100" dist="38100" dir="2700000" algn="tl">
                    <a:srgbClr val="C0C0C0"/>
                  </a:outerShdw>
                </a:effectLst>
                <a:latin typeface="Times New Roman" pitchFamily="18" charset="0"/>
              </a:rPr>
              <a:t>结论</a:t>
            </a:r>
            <a:r>
              <a:rPr lang="en-US" altLang="zh-CN" sz="2800" b="1" smtClean="0">
                <a:effectLst>
                  <a:outerShdw blurRad="38100" dist="38100" dir="2700000" algn="tl">
                    <a:srgbClr val="C0C0C0"/>
                  </a:outerShdw>
                </a:effectLst>
                <a:latin typeface="Times New Roman" pitchFamily="18" charset="0"/>
              </a:rPr>
              <a:t>1</a:t>
            </a:r>
            <a:r>
              <a:rPr lang="zh-CN" altLang="en-US" sz="2800" b="1" smtClean="0"/>
              <a:t>］</a:t>
            </a:r>
          </a:p>
          <a:p>
            <a:pPr eaLnBrk="1" hangingPunct="1">
              <a:lnSpc>
                <a:spcPct val="80000"/>
              </a:lnSpc>
              <a:spcBef>
                <a:spcPct val="50000"/>
              </a:spcBef>
              <a:buClrTx/>
              <a:buSzTx/>
              <a:buFontTx/>
              <a:buNone/>
              <a:defRPr/>
            </a:pPr>
            <a:r>
              <a:rPr lang="zh-CN" altLang="en-US" sz="2800" b="1" smtClean="0"/>
              <a:t>          </a:t>
            </a:r>
            <a:r>
              <a:rPr lang="zh-CN" altLang="en-US" sz="2800" b="1" smtClean="0">
                <a:latin typeface="Times New Roman" pitchFamily="18" charset="0"/>
              </a:rPr>
              <a:t>这些结果表明，就</a:t>
            </a:r>
            <a:r>
              <a:rPr lang="en-US" altLang="zh-CN" sz="2800" b="1" smtClean="0">
                <a:latin typeface="Times New Roman" pitchFamily="18" charset="0"/>
              </a:rPr>
              <a:t>AMPS</a:t>
            </a:r>
            <a:r>
              <a:rPr lang="zh-CN" altLang="en-US" sz="2800" b="1" smtClean="0">
                <a:latin typeface="Times New Roman" pitchFamily="18" charset="0"/>
              </a:rPr>
              <a:t>而言，采用</a:t>
            </a:r>
            <a:r>
              <a:rPr lang="en-US" altLang="zh-CN" sz="2800" b="1" smtClean="0">
                <a:latin typeface="Times New Roman" pitchFamily="18" charset="0"/>
              </a:rPr>
              <a:t>N</a:t>
            </a:r>
            <a:r>
              <a:rPr lang="zh-CN" altLang="en-US" sz="2800" b="1" smtClean="0">
                <a:latin typeface="Times New Roman" pitchFamily="18" charset="0"/>
              </a:rPr>
              <a:t>＝</a:t>
            </a:r>
            <a:r>
              <a:rPr lang="en-US" altLang="zh-CN" sz="2800" b="1" smtClean="0">
                <a:latin typeface="Times New Roman" pitchFamily="18" charset="0"/>
              </a:rPr>
              <a:t>7</a:t>
            </a:r>
          </a:p>
          <a:p>
            <a:pPr eaLnBrk="1" hangingPunct="1">
              <a:lnSpc>
                <a:spcPct val="80000"/>
              </a:lnSpc>
              <a:spcBef>
                <a:spcPct val="50000"/>
              </a:spcBef>
              <a:buClrTx/>
              <a:buSzTx/>
              <a:buFontTx/>
              <a:buNone/>
              <a:defRPr/>
            </a:pPr>
            <a:r>
              <a:rPr lang="en-US" altLang="zh-CN" sz="2800" b="1" smtClean="0">
                <a:latin typeface="Times New Roman" pitchFamily="18" charset="0"/>
              </a:rPr>
              <a:t>    </a:t>
            </a:r>
            <a:r>
              <a:rPr lang="zh-CN" altLang="en-US" sz="2800" b="1" smtClean="0">
                <a:latin typeface="Times New Roman" pitchFamily="18" charset="0"/>
              </a:rPr>
              <a:t>的区群配置，在最差的情况下，信干比会低于</a:t>
            </a:r>
          </a:p>
          <a:p>
            <a:pPr eaLnBrk="1" hangingPunct="1">
              <a:lnSpc>
                <a:spcPct val="80000"/>
              </a:lnSpc>
              <a:spcBef>
                <a:spcPct val="50000"/>
              </a:spcBef>
              <a:buClrTx/>
              <a:buSzTx/>
              <a:buFontTx/>
              <a:buNone/>
              <a:defRPr/>
            </a:pPr>
            <a:r>
              <a:rPr lang="zh-CN" altLang="en-US" sz="2800" b="1" smtClean="0">
                <a:latin typeface="Times New Roman" pitchFamily="18" charset="0"/>
              </a:rPr>
              <a:t>    系统所要求的</a:t>
            </a:r>
            <a:r>
              <a:rPr lang="en-US" altLang="zh-CN" sz="2800" b="1" smtClean="0">
                <a:latin typeface="Times New Roman" pitchFamily="18" charset="0"/>
              </a:rPr>
              <a:t>18dB</a:t>
            </a:r>
            <a:r>
              <a:rPr lang="zh-CN" altLang="en-US" sz="2800" b="1" smtClean="0">
                <a:latin typeface="Times New Roman" pitchFamily="18" charset="0"/>
              </a:rPr>
              <a:t>。也就是说，实际上存在发</a:t>
            </a:r>
          </a:p>
          <a:p>
            <a:pPr eaLnBrk="1" hangingPunct="1">
              <a:lnSpc>
                <a:spcPct val="80000"/>
              </a:lnSpc>
              <a:spcBef>
                <a:spcPct val="50000"/>
              </a:spcBef>
              <a:buClrTx/>
              <a:buSzTx/>
              <a:buFontTx/>
              <a:buNone/>
              <a:defRPr/>
            </a:pPr>
            <a:r>
              <a:rPr lang="zh-CN" altLang="en-US" sz="2800" b="1" smtClean="0">
                <a:latin typeface="Times New Roman" pitchFamily="18" charset="0"/>
              </a:rPr>
              <a:t>    生信干比不满足要求的概率（尽管概率很低）。</a:t>
            </a:r>
          </a:p>
          <a:p>
            <a:pPr eaLnBrk="1" hangingPunct="1">
              <a:lnSpc>
                <a:spcPct val="80000"/>
              </a:lnSpc>
              <a:spcBef>
                <a:spcPct val="50000"/>
              </a:spcBef>
              <a:buClrTx/>
              <a:buSzTx/>
              <a:buFontTx/>
              <a:buNone/>
              <a:defRPr/>
            </a:pPr>
            <a:r>
              <a:rPr lang="zh-CN" altLang="en-US" sz="2800" b="1" smtClean="0">
                <a:latin typeface="Times New Roman" pitchFamily="18" charset="0"/>
              </a:rPr>
              <a:t>    那么，一个</a:t>
            </a:r>
            <a:r>
              <a:rPr lang="en-US" altLang="zh-CN" sz="2800" b="1" smtClean="0">
                <a:latin typeface="Times New Roman" pitchFamily="18" charset="0"/>
              </a:rPr>
              <a:t>AMPS</a:t>
            </a:r>
            <a:r>
              <a:rPr lang="zh-CN" altLang="en-US" sz="2800" b="1" smtClean="0">
                <a:latin typeface="Times New Roman" pitchFamily="18" charset="0"/>
              </a:rPr>
              <a:t>系统的运营商就面临这样的选</a:t>
            </a:r>
          </a:p>
          <a:p>
            <a:pPr eaLnBrk="1" hangingPunct="1">
              <a:lnSpc>
                <a:spcPct val="80000"/>
              </a:lnSpc>
              <a:spcBef>
                <a:spcPct val="50000"/>
              </a:spcBef>
              <a:buClrTx/>
              <a:buSzTx/>
              <a:buFontTx/>
              <a:buNone/>
              <a:defRPr/>
            </a:pPr>
            <a:r>
              <a:rPr lang="zh-CN" altLang="en-US" sz="2800" b="1" smtClean="0">
                <a:latin typeface="Times New Roman" pitchFamily="18" charset="0"/>
              </a:rPr>
              <a:t>    择</a:t>
            </a:r>
            <a:r>
              <a:rPr lang="en-US" altLang="zh-CN" sz="2800" b="1" smtClean="0">
                <a:latin typeface="Times New Roman" pitchFamily="18" charset="0"/>
              </a:rPr>
              <a:t>——</a:t>
            </a:r>
            <a:r>
              <a:rPr lang="zh-CN" altLang="en-US" sz="2800" b="1" smtClean="0">
                <a:latin typeface="Times New Roman" pitchFamily="18" charset="0"/>
              </a:rPr>
              <a:t>是提高</a:t>
            </a:r>
            <a:r>
              <a:rPr lang="en-US" altLang="zh-CN" sz="2800" b="1" smtClean="0">
                <a:latin typeface="Times New Roman" pitchFamily="18" charset="0"/>
              </a:rPr>
              <a:t>N</a:t>
            </a:r>
            <a:r>
              <a:rPr lang="zh-CN" altLang="en-US" sz="2800" b="1" smtClean="0">
                <a:latin typeface="Times New Roman" pitchFamily="18" charset="0"/>
              </a:rPr>
              <a:t>值来确保</a:t>
            </a:r>
            <a:r>
              <a:rPr lang="zh-CN" altLang="en-US" sz="2800" b="1" smtClean="0">
                <a:solidFill>
                  <a:schemeClr val="hlink"/>
                </a:solidFill>
                <a:effectLst>
                  <a:outerShdw blurRad="38100" dist="38100" dir="2700000" algn="tl">
                    <a:srgbClr val="C0C0C0"/>
                  </a:outerShdw>
                </a:effectLst>
                <a:latin typeface="Times New Roman" pitchFamily="18" charset="0"/>
              </a:rPr>
              <a:t>总能</a:t>
            </a:r>
            <a:r>
              <a:rPr lang="zh-CN" altLang="en-US" sz="2800" b="1" smtClean="0">
                <a:latin typeface="Times New Roman" pitchFamily="18" charset="0"/>
              </a:rPr>
              <a:t>满足</a:t>
            </a:r>
            <a:r>
              <a:rPr lang="en-US" altLang="zh-CN" sz="2800" b="1" smtClean="0">
                <a:latin typeface="Times New Roman" pitchFamily="18" charset="0"/>
              </a:rPr>
              <a:t>18dB</a:t>
            </a:r>
            <a:r>
              <a:rPr lang="zh-CN" altLang="en-US" sz="2800" b="1" smtClean="0">
                <a:latin typeface="Times New Roman" pitchFamily="18" charset="0"/>
              </a:rPr>
              <a:t>要求呢？</a:t>
            </a:r>
          </a:p>
          <a:p>
            <a:pPr eaLnBrk="1" hangingPunct="1">
              <a:lnSpc>
                <a:spcPct val="80000"/>
              </a:lnSpc>
              <a:spcBef>
                <a:spcPct val="50000"/>
              </a:spcBef>
              <a:buClrTx/>
              <a:buSzTx/>
              <a:buFontTx/>
              <a:buNone/>
              <a:defRPr/>
            </a:pPr>
            <a:r>
              <a:rPr lang="zh-CN" altLang="en-US" sz="2800" b="1" smtClean="0">
                <a:latin typeface="Times New Roman" pitchFamily="18" charset="0"/>
              </a:rPr>
              <a:t>    还是保持</a:t>
            </a:r>
            <a:r>
              <a:rPr lang="en-US" altLang="zh-CN" sz="2800" b="1" smtClean="0">
                <a:latin typeface="Times New Roman" pitchFamily="18" charset="0"/>
              </a:rPr>
              <a:t>N</a:t>
            </a:r>
            <a:r>
              <a:rPr lang="zh-CN" altLang="en-US" sz="2800" b="1" smtClean="0">
                <a:latin typeface="Times New Roman" pitchFamily="18" charset="0"/>
              </a:rPr>
              <a:t>＝</a:t>
            </a:r>
            <a:r>
              <a:rPr lang="en-US" altLang="zh-CN" sz="2800" b="1" smtClean="0">
                <a:latin typeface="Times New Roman" pitchFamily="18" charset="0"/>
              </a:rPr>
              <a:t>7</a:t>
            </a:r>
            <a:r>
              <a:rPr lang="zh-CN" altLang="en-US" sz="2800" b="1" smtClean="0">
                <a:latin typeface="Times New Roman" pitchFamily="18" charset="0"/>
              </a:rPr>
              <a:t>不变，确保更大的用户容量？</a:t>
            </a:r>
            <a:endParaRPr lang="zh-CN" altLang="en-US" sz="2800" b="1"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p:txBody>
          <a:bodyPr/>
          <a:lstStyle/>
          <a:p>
            <a:pPr eaLnBrk="1" hangingPunct="1"/>
            <a:endParaRPr lang="zh-CN" altLang="zh-CN" smtClean="0"/>
          </a:p>
        </p:txBody>
      </p:sp>
      <p:sp>
        <p:nvSpPr>
          <p:cNvPr id="307203" name="Rectangle 3"/>
          <p:cNvSpPr>
            <a:spLocks noGrp="1" noChangeArrowheads="1"/>
          </p:cNvSpPr>
          <p:nvPr>
            <p:ph type="body" idx="4294967295"/>
          </p:nvPr>
        </p:nvSpPr>
        <p:spPr>
          <a:xfrm>
            <a:off x="762000" y="2209800"/>
            <a:ext cx="7772400" cy="4343400"/>
          </a:xfrm>
        </p:spPr>
        <p:txBody>
          <a:bodyPr/>
          <a:lstStyle/>
          <a:p>
            <a:pPr eaLnBrk="1" hangingPunct="1">
              <a:lnSpc>
                <a:spcPct val="80000"/>
              </a:lnSpc>
              <a:buFont typeface="Wingdings" pitchFamily="2" charset="2"/>
              <a:buNone/>
              <a:defRPr/>
            </a:pPr>
            <a:r>
              <a:rPr lang="zh-CN" altLang="en-US" b="1" smtClean="0"/>
              <a:t>［</a:t>
            </a:r>
            <a:r>
              <a:rPr lang="zh-CN" altLang="en-US" b="1" smtClean="0">
                <a:effectLst>
                  <a:outerShdw blurRad="38100" dist="38100" dir="2700000" algn="tl">
                    <a:srgbClr val="C0C0C0"/>
                  </a:outerShdw>
                </a:effectLst>
                <a:latin typeface="Times New Roman" pitchFamily="18" charset="0"/>
              </a:rPr>
              <a:t>结论</a:t>
            </a:r>
            <a:r>
              <a:rPr lang="en-US" altLang="zh-CN" b="1" smtClean="0">
                <a:effectLst>
                  <a:outerShdw blurRad="38100" dist="38100" dir="2700000" algn="tl">
                    <a:srgbClr val="C0C0C0"/>
                  </a:outerShdw>
                </a:effectLst>
                <a:latin typeface="Times New Roman" pitchFamily="18" charset="0"/>
              </a:rPr>
              <a:t>2</a:t>
            </a:r>
            <a:r>
              <a:rPr lang="zh-CN" altLang="en-US" b="1" smtClean="0"/>
              <a:t>］</a:t>
            </a:r>
          </a:p>
          <a:p>
            <a:pPr eaLnBrk="1" hangingPunct="1">
              <a:lnSpc>
                <a:spcPct val="80000"/>
              </a:lnSpc>
              <a:buFont typeface="Wingdings" pitchFamily="2" charset="2"/>
              <a:buNone/>
              <a:defRPr/>
            </a:pPr>
            <a:r>
              <a:rPr lang="zh-CN" altLang="en-US" sz="2800" smtClean="0">
                <a:solidFill>
                  <a:srgbClr val="FF0000"/>
                </a:solidFill>
              </a:rPr>
              <a:t>       </a:t>
            </a:r>
            <a:r>
              <a:rPr lang="zh-CN" altLang="en-US" sz="2800" b="1" smtClean="0">
                <a:solidFill>
                  <a:srgbClr val="FF0000"/>
                </a:solidFill>
                <a:effectLst>
                  <a:outerShdw blurRad="38100" dist="38100" dir="2700000" algn="tl">
                    <a:srgbClr val="C0C0C0"/>
                  </a:outerShdw>
                </a:effectLst>
              </a:rPr>
              <a:t>蜂窝系统中</a:t>
            </a:r>
            <a:r>
              <a:rPr lang="zh-CN" altLang="en-US" sz="2800" b="1" smtClean="0"/>
              <a:t>，衡量干扰水平的重要参量是信</a:t>
            </a:r>
            <a:endParaRPr lang="en-US" altLang="zh-CN" sz="2800" b="1" smtClean="0"/>
          </a:p>
          <a:p>
            <a:pPr eaLnBrk="1" hangingPunct="1">
              <a:lnSpc>
                <a:spcPct val="80000"/>
              </a:lnSpc>
              <a:buFont typeface="Wingdings" pitchFamily="2" charset="2"/>
              <a:buNone/>
              <a:defRPr/>
            </a:pPr>
            <a:r>
              <a:rPr lang="zh-CN" altLang="en-US" sz="2800" b="1" smtClean="0"/>
              <a:t>干比，而根据上述计算我们知道，</a:t>
            </a:r>
            <a:r>
              <a:rPr lang="zh-CN" altLang="en-US" sz="2800" b="1" smtClean="0">
                <a:solidFill>
                  <a:srgbClr val="FF0000"/>
                </a:solidFill>
                <a:effectLst>
                  <a:outerShdw blurRad="38100" dist="38100" dir="2700000" algn="tl">
                    <a:srgbClr val="C0C0C0"/>
                  </a:outerShdw>
                </a:effectLst>
              </a:rPr>
              <a:t>干扰的强弱</a:t>
            </a:r>
            <a:r>
              <a:rPr lang="zh-CN" altLang="en-US" sz="2800" b="1" smtClean="0"/>
              <a:t>并</a:t>
            </a:r>
            <a:endParaRPr lang="en-US" altLang="zh-CN" sz="2800" b="1" smtClean="0"/>
          </a:p>
          <a:p>
            <a:pPr eaLnBrk="1" hangingPunct="1">
              <a:lnSpc>
                <a:spcPct val="80000"/>
              </a:lnSpc>
              <a:buFont typeface="Wingdings" pitchFamily="2" charset="2"/>
              <a:buNone/>
              <a:defRPr/>
            </a:pPr>
            <a:r>
              <a:rPr lang="zh-CN" altLang="en-US" sz="2800" b="1" smtClean="0"/>
              <a:t>不取决于同频小区之间的绝对距离，而</a:t>
            </a:r>
            <a:r>
              <a:rPr lang="zh-CN" altLang="en-US" sz="2800" b="1" smtClean="0">
                <a:solidFill>
                  <a:srgbClr val="FF0000"/>
                </a:solidFill>
                <a:effectLst>
                  <a:outerShdw blurRad="38100" dist="38100" dir="2700000" algn="tl">
                    <a:srgbClr val="C0C0C0"/>
                  </a:outerShdw>
                </a:effectLst>
              </a:rPr>
              <a:t>取决于同</a:t>
            </a:r>
            <a:endParaRPr lang="en-US" altLang="zh-CN" sz="2800" b="1" smtClean="0">
              <a:solidFill>
                <a:srgbClr val="FF0000"/>
              </a:solidFill>
              <a:effectLst>
                <a:outerShdw blurRad="38100" dist="38100" dir="2700000" algn="tl">
                  <a:srgbClr val="C0C0C0"/>
                </a:outerShdw>
              </a:effectLst>
            </a:endParaRPr>
          </a:p>
          <a:p>
            <a:pPr eaLnBrk="1" hangingPunct="1">
              <a:lnSpc>
                <a:spcPct val="80000"/>
              </a:lnSpc>
              <a:buFont typeface="Wingdings" pitchFamily="2" charset="2"/>
              <a:buNone/>
              <a:defRPr/>
            </a:pPr>
            <a:r>
              <a:rPr lang="zh-CN" altLang="en-US" sz="2800" b="1" smtClean="0">
                <a:solidFill>
                  <a:srgbClr val="FF0000"/>
                </a:solidFill>
                <a:effectLst>
                  <a:outerShdw blurRad="38100" dist="38100" dir="2700000" algn="tl">
                    <a:srgbClr val="C0C0C0"/>
                  </a:outerShdw>
                </a:effectLst>
              </a:rPr>
              <a:t>频复用比例（即取决于同频复用距离和小区半径</a:t>
            </a:r>
            <a:endParaRPr lang="en-US" altLang="zh-CN" sz="2800" b="1" smtClean="0">
              <a:solidFill>
                <a:srgbClr val="FF0000"/>
              </a:solidFill>
              <a:effectLst>
                <a:outerShdw blurRad="38100" dist="38100" dir="2700000" algn="tl">
                  <a:srgbClr val="C0C0C0"/>
                </a:outerShdw>
              </a:effectLst>
            </a:endParaRPr>
          </a:p>
          <a:p>
            <a:pPr eaLnBrk="1" hangingPunct="1">
              <a:lnSpc>
                <a:spcPct val="80000"/>
              </a:lnSpc>
              <a:buFont typeface="Wingdings" pitchFamily="2" charset="2"/>
              <a:buNone/>
              <a:defRPr/>
            </a:pPr>
            <a:r>
              <a:rPr lang="zh-CN" altLang="en-US" sz="2800" b="1" smtClean="0">
                <a:solidFill>
                  <a:srgbClr val="FF0000"/>
                </a:solidFill>
                <a:effectLst>
                  <a:outerShdw blurRad="38100" dist="38100" dir="2700000" algn="tl">
                    <a:srgbClr val="C0C0C0"/>
                  </a:outerShdw>
                </a:effectLst>
              </a:rPr>
              <a:t>的比值）</a:t>
            </a:r>
            <a:r>
              <a:rPr lang="zh-CN" altLang="en-US" sz="2800" b="1" smtClean="0"/>
              <a:t>。</a:t>
            </a:r>
          </a:p>
          <a:p>
            <a:pPr eaLnBrk="1" hangingPunct="1">
              <a:lnSpc>
                <a:spcPct val="80000"/>
              </a:lnSpc>
              <a:buFont typeface="Wingdings" pitchFamily="2" charset="2"/>
              <a:buNone/>
              <a:defRPr/>
            </a:pPr>
            <a:r>
              <a:rPr lang="zh-CN" altLang="en-US" sz="2800" b="1" smtClean="0"/>
              <a:t>       小区的半径实际上是由基站发射机的发射功</a:t>
            </a:r>
            <a:endParaRPr lang="en-US" altLang="zh-CN" sz="2800" b="1" smtClean="0"/>
          </a:p>
          <a:p>
            <a:pPr eaLnBrk="1" hangingPunct="1">
              <a:lnSpc>
                <a:spcPct val="80000"/>
              </a:lnSpc>
              <a:buFont typeface="Wingdings" pitchFamily="2" charset="2"/>
              <a:buNone/>
              <a:defRPr/>
            </a:pPr>
            <a:r>
              <a:rPr lang="zh-CN" altLang="en-US" sz="2800" b="1" smtClean="0"/>
              <a:t>率决定的。因此，</a:t>
            </a:r>
            <a:r>
              <a:rPr lang="zh-CN" altLang="en-US" sz="2800" b="1" smtClean="0">
                <a:solidFill>
                  <a:schemeClr val="hlink"/>
                </a:solidFill>
                <a:effectLst>
                  <a:outerShdw blurRad="38100" dist="38100" dir="2700000" algn="tl">
                    <a:srgbClr val="C0C0C0"/>
                  </a:outerShdw>
                </a:effectLst>
              </a:rPr>
              <a:t>区群配置不变时，</a:t>
            </a:r>
            <a:r>
              <a:rPr lang="zh-CN" altLang="en-US" sz="2800" b="1" smtClean="0">
                <a:solidFill>
                  <a:srgbClr val="FF0000"/>
                </a:solidFill>
                <a:effectLst>
                  <a:outerShdw blurRad="38100" dist="38100" dir="2700000" algn="tl">
                    <a:srgbClr val="C0C0C0"/>
                  </a:outerShdw>
                </a:effectLst>
              </a:rPr>
              <a:t>采用更小的</a:t>
            </a:r>
          </a:p>
          <a:p>
            <a:pPr eaLnBrk="1" hangingPunct="1">
              <a:lnSpc>
                <a:spcPct val="80000"/>
              </a:lnSpc>
              <a:buFont typeface="Wingdings" pitchFamily="2" charset="2"/>
              <a:buNone/>
              <a:defRPr/>
            </a:pPr>
            <a:r>
              <a:rPr lang="zh-CN" altLang="en-US" sz="2800" b="1" smtClean="0">
                <a:solidFill>
                  <a:srgbClr val="FF0000"/>
                </a:solidFill>
                <a:effectLst>
                  <a:outerShdw blurRad="38100" dist="38100" dir="2700000" algn="tl">
                    <a:srgbClr val="C0C0C0"/>
                  </a:outerShdw>
                </a:effectLst>
              </a:rPr>
              <a:t>小区（</a:t>
            </a:r>
            <a:r>
              <a:rPr lang="en-US" altLang="zh-CN" sz="2800" b="1" smtClean="0">
                <a:solidFill>
                  <a:srgbClr val="FF0000"/>
                </a:solidFill>
                <a:effectLst>
                  <a:outerShdw blurRad="38100" dist="38100" dir="2700000" algn="tl">
                    <a:srgbClr val="C0C0C0"/>
                  </a:outerShdw>
                </a:effectLst>
                <a:latin typeface="Times New Roman" pitchFamily="18" charset="0"/>
              </a:rPr>
              <a:t>R</a:t>
            </a:r>
            <a:r>
              <a:rPr lang="zh-CN" altLang="en-US" sz="2800" b="1" smtClean="0">
                <a:solidFill>
                  <a:srgbClr val="FF0000"/>
                </a:solidFill>
                <a:effectLst>
                  <a:outerShdw blurRad="38100" dist="38100" dir="2700000" algn="tl">
                    <a:srgbClr val="C0C0C0"/>
                  </a:outerShdw>
                </a:effectLst>
              </a:rPr>
              <a:t>减小）将可以带来容量的进一步增加</a:t>
            </a:r>
            <a:r>
              <a:rPr lang="zh-CN" altLang="en-US" sz="2800" b="1" smtClean="0"/>
              <a:t>。</a:t>
            </a:r>
          </a:p>
          <a:p>
            <a:pPr eaLnBrk="1" hangingPunct="1">
              <a:lnSpc>
                <a:spcPct val="80000"/>
              </a:lnSpc>
              <a:buFont typeface="Wingdings" pitchFamily="2" charset="2"/>
              <a:buNone/>
              <a:defRPr/>
            </a:pPr>
            <a:r>
              <a:rPr lang="en-US" altLang="zh-CN" sz="2800" b="1" smtClean="0">
                <a:latin typeface="Times New Roman" pitchFamily="18" charset="0"/>
                <a:cs typeface="Times New Roman" pitchFamily="18" charset="0"/>
              </a:rPr>
              <a:t>                           →</a:t>
            </a:r>
            <a:r>
              <a:rPr lang="zh-CN" altLang="en-US" sz="2800" b="1" smtClean="0">
                <a:solidFill>
                  <a:srgbClr val="FF0000"/>
                </a:solidFill>
                <a:effectLst>
                  <a:outerShdw blurRad="38100" dist="38100" dir="2700000" algn="tl">
                    <a:srgbClr val="C0C0C0"/>
                  </a:outerShdw>
                </a:effectLst>
                <a:latin typeface="Times New Roman" pitchFamily="18" charset="0"/>
                <a:cs typeface="Times New Roman" pitchFamily="18" charset="0"/>
              </a:rPr>
              <a:t>“小区分裂”</a:t>
            </a:r>
            <a:endParaRPr lang="zh-CN" altLang="en-US" sz="2800" b="1" smtClean="0">
              <a:solidFill>
                <a:srgbClr val="FF0000"/>
              </a:solidFill>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p:txBody>
          <a:bodyPr/>
          <a:lstStyle/>
          <a:p>
            <a:pPr eaLnBrk="1" hangingPunct="1"/>
            <a:endParaRPr lang="zh-CN" altLang="zh-CN" smtClean="0"/>
          </a:p>
        </p:txBody>
      </p:sp>
      <p:sp>
        <p:nvSpPr>
          <p:cNvPr id="251907" name="Rectangle 3"/>
          <p:cNvSpPr>
            <a:spLocks noGrp="1" noChangeArrowheads="1"/>
          </p:cNvSpPr>
          <p:nvPr>
            <p:ph type="body" idx="4294967295"/>
          </p:nvPr>
        </p:nvSpPr>
        <p:spPr>
          <a:xfrm>
            <a:off x="762000" y="2133600"/>
            <a:ext cx="7772400" cy="4114800"/>
          </a:xfrm>
        </p:spPr>
        <p:txBody>
          <a:bodyPr/>
          <a:lstStyle/>
          <a:p>
            <a:pPr eaLnBrk="1" hangingPunct="1">
              <a:defRPr/>
            </a:pPr>
            <a:r>
              <a:rPr lang="zh-CN" altLang="en-US" b="1" u="sng" smtClean="0">
                <a:effectLst>
                  <a:outerShdw blurRad="38100" dist="38100" dir="2700000" algn="tl">
                    <a:srgbClr val="FFFFFF"/>
                  </a:outerShdw>
                </a:effectLst>
                <a:latin typeface="Times New Roman" pitchFamily="18" charset="0"/>
              </a:rPr>
              <a:t>习题</a:t>
            </a:r>
            <a:r>
              <a:rPr lang="zh-CN" altLang="en-US" b="1" smtClean="0">
                <a:latin typeface="Times New Roman" pitchFamily="18" charset="0"/>
              </a:rPr>
              <a:t>：试分别计算</a:t>
            </a:r>
            <a:r>
              <a:rPr lang="en-US" altLang="zh-CN" b="1" smtClean="0">
                <a:latin typeface="Times New Roman" pitchFamily="18" charset="0"/>
              </a:rPr>
              <a:t>N</a:t>
            </a:r>
            <a:r>
              <a:rPr lang="zh-CN" altLang="en-US" b="1" smtClean="0">
                <a:latin typeface="Times New Roman" pitchFamily="18" charset="0"/>
              </a:rPr>
              <a:t>＝</a:t>
            </a:r>
            <a:r>
              <a:rPr lang="en-US" altLang="zh-CN" b="1" smtClean="0">
                <a:latin typeface="Times New Roman" pitchFamily="18" charset="0"/>
              </a:rPr>
              <a:t>7</a:t>
            </a:r>
            <a:r>
              <a:rPr lang="zh-CN" altLang="en-US" b="1" smtClean="0">
                <a:latin typeface="Times New Roman" pitchFamily="18" charset="0"/>
              </a:rPr>
              <a:t>的情况下，仅考虑第一层同频小区影响的</a:t>
            </a:r>
            <a:r>
              <a:rPr lang="zh-CN" altLang="en-US" b="1" smtClean="0">
                <a:effectLst>
                  <a:outerShdw blurRad="38100" dist="38100" dir="2700000" algn="tl">
                    <a:srgbClr val="FFFFFF"/>
                  </a:outerShdw>
                </a:effectLst>
                <a:latin typeface="Times New Roman" pitchFamily="18" charset="0"/>
              </a:rPr>
              <a:t>最差</a:t>
            </a:r>
            <a:r>
              <a:rPr lang="zh-CN" altLang="en-US" b="1" smtClean="0">
                <a:latin typeface="Times New Roman" pitchFamily="18" charset="0"/>
              </a:rPr>
              <a:t>信干比和同时考虑第一层和第二层同频小区影响的</a:t>
            </a:r>
            <a:r>
              <a:rPr lang="zh-CN" altLang="en-US" b="1" smtClean="0">
                <a:effectLst>
                  <a:outerShdw blurRad="38100" dist="38100" dir="2700000" algn="tl">
                    <a:srgbClr val="FFFFFF"/>
                  </a:outerShdw>
                </a:effectLst>
                <a:latin typeface="Times New Roman" pitchFamily="18" charset="0"/>
              </a:rPr>
              <a:t>最差</a:t>
            </a:r>
            <a:r>
              <a:rPr lang="zh-CN" altLang="en-US" b="1" smtClean="0">
                <a:latin typeface="Times New Roman" pitchFamily="18" charset="0"/>
              </a:rPr>
              <a:t>信干比。假定各层同频小区距离中心小区的受干扰移动台的距离均为</a:t>
            </a:r>
            <a:r>
              <a:rPr lang="en-US" altLang="zh-CN" b="1" smtClean="0">
                <a:latin typeface="Times New Roman" pitchFamily="18" charset="0"/>
              </a:rPr>
              <a:t>nD</a:t>
            </a:r>
            <a:r>
              <a:rPr lang="zh-CN" altLang="en-US" b="1" smtClean="0">
                <a:latin typeface="Times New Roman" pitchFamily="18" charset="0"/>
              </a:rPr>
              <a:t>，其中</a:t>
            </a:r>
            <a:r>
              <a:rPr lang="en-US" altLang="zh-CN" b="1" smtClean="0">
                <a:latin typeface="Times New Roman" pitchFamily="18" charset="0"/>
              </a:rPr>
              <a:t>n=1</a:t>
            </a:r>
            <a:r>
              <a:rPr lang="zh-CN" altLang="en-US" b="1" smtClean="0">
                <a:latin typeface="Times New Roman" pitchFamily="18" charset="0"/>
              </a:rPr>
              <a:t>、</a:t>
            </a:r>
            <a:r>
              <a:rPr lang="en-US" altLang="zh-CN" b="1" smtClean="0">
                <a:latin typeface="Times New Roman" pitchFamily="18" charset="0"/>
              </a:rPr>
              <a:t>2</a:t>
            </a:r>
            <a:r>
              <a:rPr lang="zh-CN" altLang="en-US" b="1" smtClean="0">
                <a:latin typeface="Times New Roman" pitchFamily="18" charset="0"/>
              </a:rPr>
              <a:t>等，</a:t>
            </a:r>
            <a:r>
              <a:rPr lang="en-US" altLang="zh-CN" b="1" smtClean="0">
                <a:latin typeface="Times New Roman" pitchFamily="18" charset="0"/>
              </a:rPr>
              <a:t>D</a:t>
            </a:r>
            <a:r>
              <a:rPr lang="zh-CN" altLang="en-US" b="1" smtClean="0">
                <a:latin typeface="Times New Roman" pitchFamily="18" charset="0"/>
              </a:rPr>
              <a:t>为同频复用距离。</a:t>
            </a:r>
          </a:p>
        </p:txBody>
      </p:sp>
      <p:sp>
        <p:nvSpPr>
          <p:cNvPr id="4" name="直角上箭头 3">
            <a:hlinkClick r:id="rId3" action="ppaction://hlinksldjump"/>
          </p:cNvPr>
          <p:cNvSpPr/>
          <p:nvPr/>
        </p:nvSpPr>
        <p:spPr>
          <a:xfrm>
            <a:off x="7924800" y="5715000"/>
            <a:ext cx="762000" cy="762000"/>
          </a:xfrm>
          <a:prstGeom prst="ben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idx="4294967295"/>
          </p:nvPr>
        </p:nvSpPr>
        <p:spPr/>
        <p:txBody>
          <a:bodyPr/>
          <a:lstStyle/>
          <a:p>
            <a:r>
              <a:rPr lang="zh-CN" altLang="en-US" b="1" smtClean="0"/>
              <a:t>噪声受限系统和干扰受限系统</a:t>
            </a:r>
          </a:p>
        </p:txBody>
      </p:sp>
      <p:sp>
        <p:nvSpPr>
          <p:cNvPr id="3" name="内容占位符 2"/>
          <p:cNvSpPr>
            <a:spLocks noGrp="1"/>
          </p:cNvSpPr>
          <p:nvPr>
            <p:ph idx="4294967295"/>
          </p:nvPr>
        </p:nvSpPr>
        <p:spPr>
          <a:xfrm>
            <a:off x="152400" y="1905000"/>
            <a:ext cx="8763000" cy="4724400"/>
          </a:xfrm>
        </p:spPr>
        <p:txBody>
          <a:bodyPr/>
          <a:lstStyle/>
          <a:p>
            <a:pPr>
              <a:defRPr/>
            </a:pPr>
            <a:r>
              <a:rPr lang="zh-CN" altLang="en-US" b="1" dirty="0" smtClean="0">
                <a:effectLst>
                  <a:outerShdw blurRad="38100" dist="38100" dir="2700000" algn="tl">
                    <a:srgbClr val="000000">
                      <a:alpha val="43137"/>
                    </a:srgbClr>
                  </a:outerShdw>
                </a:effectLst>
              </a:rPr>
              <a:t>噪声受限</a:t>
            </a:r>
            <a:r>
              <a:rPr lang="zh-CN" altLang="en-US" sz="2800" b="1" dirty="0" smtClean="0">
                <a:latin typeface="Times New Roman" pitchFamily="18" charset="0"/>
                <a:cs typeface="Times New Roman" pitchFamily="18" charset="0"/>
              </a:rPr>
              <a:t>：系统性能仅由信号和噪声的强度决定。当移动台逐渐远离基站时，其接收功率会逐渐减小，并且在达到某个特定距离时，信噪比就会达不到维持可靠通信所需的门限值。因此系统的覆盖范围是受噪声限制的</a:t>
            </a:r>
            <a:r>
              <a:rPr lang="en-US" altLang="zh-CN" sz="2800" b="1" dirty="0" smtClean="0">
                <a:latin typeface="Times New Roman" pitchFamily="18" charset="0"/>
                <a:cs typeface="Times New Roman" pitchFamily="18" charset="0"/>
              </a:rPr>
              <a:t>(noise limited)</a:t>
            </a:r>
            <a:r>
              <a:rPr lang="zh-CN" altLang="en-US" sz="2800" b="1" dirty="0" smtClean="0">
                <a:latin typeface="Times New Roman" pitchFamily="18" charset="0"/>
                <a:cs typeface="Times New Roman" pitchFamily="18" charset="0"/>
              </a:rPr>
              <a:t>，我们称之为噪声受限系统。如，大区制系统。</a:t>
            </a:r>
            <a:endParaRPr lang="en-US" altLang="zh-CN" sz="2800" b="1" dirty="0" smtClean="0">
              <a:latin typeface="Times New Roman" pitchFamily="18" charset="0"/>
              <a:cs typeface="Times New Roman" pitchFamily="18" charset="0"/>
            </a:endParaRPr>
          </a:p>
          <a:p>
            <a:pPr>
              <a:defRPr/>
            </a:pPr>
            <a:r>
              <a:rPr lang="zh-CN" altLang="en-US" b="1" dirty="0" smtClean="0">
                <a:effectLst>
                  <a:outerShdw blurRad="38100" dist="38100" dir="2700000" algn="tl">
                    <a:srgbClr val="000000">
                      <a:alpha val="43137"/>
                    </a:srgbClr>
                  </a:outerShdw>
                </a:effectLst>
                <a:latin typeface="Times New Roman" pitchFamily="18" charset="0"/>
                <a:cs typeface="Times New Roman" pitchFamily="18" charset="0"/>
              </a:rPr>
              <a:t>干扰受限</a:t>
            </a:r>
            <a:r>
              <a:rPr lang="zh-CN" altLang="en-US" sz="2800" b="1" dirty="0" smtClean="0">
                <a:latin typeface="Times New Roman" pitchFamily="18" charset="0"/>
                <a:cs typeface="Times New Roman" pitchFamily="18" charset="0"/>
              </a:rPr>
              <a:t>：干扰强大到完全决定了系统的性能，以至于噪声可以被忽略。此时系统的覆盖范围是受干扰限制的</a:t>
            </a:r>
            <a:r>
              <a:rPr lang="en-US" altLang="zh-CN" sz="2800" b="1" dirty="0" smtClean="0">
                <a:latin typeface="Times New Roman" pitchFamily="18" charset="0"/>
                <a:cs typeface="Times New Roman" pitchFamily="18" charset="0"/>
              </a:rPr>
              <a:t>(interference limited)</a:t>
            </a:r>
            <a:r>
              <a:rPr lang="zh-CN" altLang="en-US" sz="2800" b="1" dirty="0" smtClean="0">
                <a:latin typeface="Times New Roman" pitchFamily="18" charset="0"/>
                <a:cs typeface="Times New Roman" pitchFamily="18" charset="0"/>
              </a:rPr>
              <a:t>，我们称之为干扰受限系统。如，小区制系统（即蜂窝系统）。</a:t>
            </a:r>
            <a:endParaRPr lang="zh-CN" altLang="en-US" sz="28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ctrTitle" idx="4294967295"/>
          </p:nvPr>
        </p:nvSpPr>
        <p:spPr>
          <a:xfrm>
            <a:off x="990600" y="1676400"/>
            <a:ext cx="7772400" cy="1462088"/>
          </a:xfrm>
        </p:spPr>
        <p:txBody>
          <a:bodyPr/>
          <a:lstStyle/>
          <a:p>
            <a:pPr eaLnBrk="1" hangingPunct="1">
              <a:defRPr/>
            </a:pPr>
            <a:r>
              <a:rPr lang="zh-CN" altLang="en-US" sz="4000" b="1" dirty="0" smtClean="0">
                <a:effectLst>
                  <a:outerShdw blurRad="38100" dist="38100" dir="2700000" algn="tl">
                    <a:srgbClr val="000000">
                      <a:alpha val="43137"/>
                    </a:srgbClr>
                  </a:outerShdw>
                </a:effectLst>
                <a:latin typeface="Times New Roman" pitchFamily="18" charset="0"/>
              </a:rPr>
              <a:t>第</a:t>
            </a:r>
            <a:r>
              <a:rPr lang="en-US" altLang="zh-CN" sz="4000" b="1" dirty="0" smtClean="0">
                <a:effectLst>
                  <a:outerShdw blurRad="38100" dist="38100" dir="2700000" algn="tl">
                    <a:srgbClr val="000000">
                      <a:alpha val="43137"/>
                    </a:srgbClr>
                  </a:outerShdw>
                </a:effectLst>
                <a:latin typeface="Times New Roman" pitchFamily="18" charset="0"/>
              </a:rPr>
              <a:t>3</a:t>
            </a:r>
            <a:r>
              <a:rPr lang="zh-CN" altLang="en-US" sz="4000" b="1" dirty="0" smtClean="0">
                <a:effectLst>
                  <a:outerShdw blurRad="38100" dist="38100" dir="2700000" algn="tl">
                    <a:srgbClr val="000000">
                      <a:alpha val="43137"/>
                    </a:srgbClr>
                  </a:outerShdw>
                </a:effectLst>
                <a:latin typeface="Times New Roman" pitchFamily="18" charset="0"/>
              </a:rPr>
              <a:t>章 蜂窝的概念：系统设计基础</a:t>
            </a:r>
          </a:p>
        </p:txBody>
      </p:sp>
      <p:sp>
        <p:nvSpPr>
          <p:cNvPr id="163843" name="Rectangle 3"/>
          <p:cNvSpPr>
            <a:spLocks noGrp="1" noChangeArrowheads="1"/>
          </p:cNvSpPr>
          <p:nvPr>
            <p:ph type="subTitle" idx="4294967295"/>
          </p:nvPr>
        </p:nvSpPr>
        <p:spPr>
          <a:xfrm>
            <a:off x="1371600" y="3886200"/>
            <a:ext cx="6400800" cy="1752600"/>
          </a:xfrm>
        </p:spPr>
        <p:txBody>
          <a:bodyPr/>
          <a:lstStyle/>
          <a:p>
            <a:pPr marL="0" indent="0" algn="ctr" eaLnBrk="1" hangingPunct="1">
              <a:buFont typeface="Wingdings" pitchFamily="2" charset="2"/>
              <a:buNone/>
              <a:defRPr/>
            </a:pPr>
            <a:r>
              <a:rPr lang="en-US" altLang="zh-CN" b="1" smtClean="0">
                <a:effectLst>
                  <a:outerShdw blurRad="38100" dist="38100" dir="2700000" algn="tl">
                    <a:srgbClr val="C0C0C0"/>
                  </a:outerShdw>
                </a:effectLst>
                <a:latin typeface="Times New Roman" pitchFamily="18" charset="0"/>
              </a:rPr>
              <a:t>III</a:t>
            </a:r>
          </a:p>
          <a:p>
            <a:pPr marL="0" indent="0" algn="ctr" eaLnBrk="1" hangingPunct="1">
              <a:buFont typeface="Wingdings" pitchFamily="2" charset="2"/>
              <a:buNone/>
              <a:defRPr/>
            </a:pPr>
            <a:r>
              <a:rPr lang="zh-CN" altLang="en-US" b="1" smtClean="0">
                <a:effectLst>
                  <a:outerShdw blurRad="38100" dist="38100" dir="2700000" algn="tl">
                    <a:srgbClr val="C0C0C0"/>
                  </a:outerShdw>
                </a:effectLst>
                <a:latin typeface="Times New Roman" pitchFamily="18" charset="0"/>
              </a:rPr>
              <a:t>信道分配与切换</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p:txBody>
          <a:bodyPr/>
          <a:lstStyle/>
          <a:p>
            <a:pPr eaLnBrk="1" hangingPunct="1"/>
            <a:endParaRPr lang="zh-CN" altLang="zh-CN" smtClean="0"/>
          </a:p>
        </p:txBody>
      </p:sp>
      <p:sp>
        <p:nvSpPr>
          <p:cNvPr id="165891" name="Rectangle 3"/>
          <p:cNvSpPr>
            <a:spLocks noGrp="1" noChangeArrowheads="1"/>
          </p:cNvSpPr>
          <p:nvPr>
            <p:ph type="body" idx="4294967295"/>
          </p:nvPr>
        </p:nvSpPr>
        <p:spPr>
          <a:xfrm>
            <a:off x="762000" y="2057400"/>
            <a:ext cx="7772400" cy="4495800"/>
          </a:xfrm>
        </p:spPr>
        <p:txBody>
          <a:bodyPr/>
          <a:lstStyle/>
          <a:p>
            <a:pPr eaLnBrk="1" hangingPunct="1">
              <a:defRPr/>
            </a:pPr>
            <a:r>
              <a:rPr lang="zh-CN" altLang="en-US" b="1" dirty="0" smtClean="0">
                <a:effectLst>
                  <a:outerShdw blurRad="38100" dist="38100" dir="2700000" algn="tl">
                    <a:srgbClr val="C0C0C0"/>
                  </a:outerShdw>
                </a:effectLst>
                <a:latin typeface="Times New Roman" pitchFamily="18" charset="0"/>
              </a:rPr>
              <a:t>信道分配策略</a:t>
            </a:r>
            <a:r>
              <a:rPr lang="zh-CN" altLang="en-US" dirty="0" smtClean="0">
                <a:latin typeface="Times New Roman" pitchFamily="18" charset="0"/>
              </a:rPr>
              <a:t>（第</a:t>
            </a:r>
            <a:r>
              <a:rPr lang="en-US" altLang="zh-CN" b="1" dirty="0" smtClean="0">
                <a:latin typeface="Times New Roman" pitchFamily="18" charset="0"/>
              </a:rPr>
              <a:t>3.3</a:t>
            </a:r>
            <a:r>
              <a:rPr lang="zh-CN" altLang="en-US" dirty="0" smtClean="0">
                <a:latin typeface="Times New Roman" pitchFamily="18" charset="0"/>
              </a:rPr>
              <a:t>节）</a:t>
            </a:r>
          </a:p>
          <a:p>
            <a:pPr eaLnBrk="1" hangingPunct="1">
              <a:buFont typeface="Wingdings" pitchFamily="2" charset="2"/>
              <a:buNone/>
              <a:defRPr/>
            </a:pPr>
            <a:r>
              <a:rPr lang="zh-CN" altLang="en-US" dirty="0" smtClean="0">
                <a:latin typeface="Times New Roman" pitchFamily="18" charset="0"/>
              </a:rPr>
              <a:t>   </a:t>
            </a:r>
            <a:r>
              <a:rPr lang="zh-CN" altLang="en-US" sz="2800" b="1" dirty="0" smtClean="0">
                <a:latin typeface="Times New Roman" pitchFamily="18" charset="0"/>
              </a:rPr>
              <a:t>固定信道分配和动态信道分配</a:t>
            </a:r>
            <a:r>
              <a:rPr lang="zh-CN" altLang="en-US" dirty="0" smtClean="0">
                <a:latin typeface="Times New Roman" pitchFamily="18" charset="0"/>
              </a:rPr>
              <a:t>    </a:t>
            </a:r>
          </a:p>
          <a:p>
            <a:pPr eaLnBrk="1" hangingPunct="1">
              <a:defRPr/>
            </a:pPr>
            <a:r>
              <a:rPr lang="zh-CN" altLang="en-US" b="1" dirty="0" smtClean="0">
                <a:effectLst>
                  <a:outerShdw blurRad="38100" dist="38100" dir="2700000" algn="tl">
                    <a:srgbClr val="C0C0C0"/>
                  </a:outerShdw>
                </a:effectLst>
                <a:latin typeface="Times New Roman" pitchFamily="18" charset="0"/>
                <a:hlinkClick r:id="rId3" action="ppaction://hlinksldjump"/>
              </a:rPr>
              <a:t>切换策略</a:t>
            </a:r>
            <a:r>
              <a:rPr lang="zh-CN" altLang="en-US" dirty="0" smtClean="0">
                <a:latin typeface="Times New Roman" pitchFamily="18" charset="0"/>
                <a:hlinkClick r:id="rId3" action="ppaction://hlinksldjump"/>
              </a:rPr>
              <a:t>（第</a:t>
            </a:r>
            <a:r>
              <a:rPr lang="en-US" altLang="zh-CN" b="1" dirty="0" smtClean="0">
                <a:latin typeface="Times New Roman" pitchFamily="18" charset="0"/>
                <a:hlinkClick r:id="rId3" action="ppaction://hlinksldjump"/>
              </a:rPr>
              <a:t>3.4</a:t>
            </a:r>
            <a:r>
              <a:rPr lang="zh-CN" altLang="en-US" dirty="0" smtClean="0">
                <a:latin typeface="Times New Roman" pitchFamily="18" charset="0"/>
                <a:hlinkClick r:id="rId3" action="ppaction://hlinksldjump"/>
              </a:rPr>
              <a:t>节）</a:t>
            </a:r>
            <a:endParaRPr lang="zh-CN" altLang="en-US" dirty="0" smtClean="0">
              <a:latin typeface="Times New Roman" pitchFamily="18" charset="0"/>
            </a:endParaRPr>
          </a:p>
          <a:p>
            <a:pPr eaLnBrk="1" hangingPunct="1">
              <a:buFont typeface="Wingdings" pitchFamily="2" charset="2"/>
              <a:buNone/>
              <a:defRPr/>
            </a:pPr>
            <a:r>
              <a:rPr lang="zh-CN" altLang="en-US" dirty="0" smtClean="0"/>
              <a:t>   </a:t>
            </a:r>
            <a:r>
              <a:rPr lang="zh-CN" altLang="en-US" sz="2800" b="1" dirty="0" smtClean="0"/>
              <a:t>切换的定义</a:t>
            </a:r>
          </a:p>
          <a:p>
            <a:pPr eaLnBrk="1" hangingPunct="1">
              <a:buFont typeface="Wingdings" pitchFamily="2" charset="2"/>
              <a:buNone/>
              <a:defRPr/>
            </a:pPr>
            <a:r>
              <a:rPr lang="zh-CN" altLang="en-US" sz="2800" b="1" dirty="0" smtClean="0"/>
              <a:t>   切换的依据、过程和启动准则</a:t>
            </a:r>
          </a:p>
          <a:p>
            <a:pPr eaLnBrk="1" hangingPunct="1">
              <a:buFont typeface="Wingdings" pitchFamily="2" charset="2"/>
              <a:buNone/>
              <a:defRPr/>
            </a:pPr>
            <a:r>
              <a:rPr lang="zh-CN" altLang="en-US" sz="2800" b="1" dirty="0" smtClean="0"/>
              <a:t>   硬切换与软切换 </a:t>
            </a:r>
          </a:p>
          <a:p>
            <a:pPr eaLnBrk="1" hangingPunct="1">
              <a:buFont typeface="Wingdings" pitchFamily="2" charset="2"/>
              <a:buNone/>
              <a:defRPr/>
            </a:pPr>
            <a:r>
              <a:rPr lang="zh-CN" altLang="en-US" sz="2800" b="1" dirty="0" smtClean="0"/>
              <a:t>   切换的过程控制类型</a:t>
            </a:r>
          </a:p>
          <a:p>
            <a:pPr eaLnBrk="1" hangingPunct="1">
              <a:buFont typeface="Wingdings" pitchFamily="2" charset="2"/>
              <a:buNone/>
              <a:defRPr/>
            </a:pPr>
            <a:r>
              <a:rPr lang="zh-CN" altLang="en-US" sz="2800" b="1" dirty="0" smtClean="0"/>
              <a:t>    </a:t>
            </a:r>
            <a:r>
              <a:rPr lang="zh-CN" altLang="en-US" sz="2800" b="1" dirty="0" smtClean="0">
                <a:latin typeface="Arial" charset="0"/>
              </a:rPr>
              <a:t>“</a:t>
            </a:r>
            <a:r>
              <a:rPr lang="zh-CN" altLang="en-US" sz="2800" b="1" dirty="0" smtClean="0"/>
              <a:t>切换优先</a:t>
            </a:r>
            <a:r>
              <a:rPr lang="zh-CN" altLang="en-US" sz="2800" b="1" dirty="0" smtClean="0">
                <a:latin typeface="Arial" charset="0"/>
              </a:rPr>
              <a:t>”</a:t>
            </a:r>
            <a:r>
              <a:rPr lang="en-US" altLang="zh-CN" sz="2800" b="1" dirty="0" smtClean="0">
                <a:latin typeface="Arial" charset="0"/>
              </a:rPr>
              <a:t>——</a:t>
            </a:r>
            <a:r>
              <a:rPr lang="zh-CN" altLang="en-US" sz="2800" b="1" dirty="0" smtClean="0"/>
              <a:t>切换信道的分配原则</a:t>
            </a:r>
            <a:r>
              <a:rPr lang="zh-CN" altLang="en-US" dirty="0" smtClean="0"/>
              <a:t>   </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p:txBody>
          <a:bodyPr/>
          <a:lstStyle/>
          <a:p>
            <a:pPr eaLnBrk="1" hangingPunct="1">
              <a:defRPr/>
            </a:pPr>
            <a:r>
              <a:rPr lang="zh-CN" altLang="en-US" b="1" dirty="0" smtClean="0">
                <a:effectLst>
                  <a:outerShdw blurRad="38100" dist="38100" dir="2700000" algn="tl">
                    <a:srgbClr val="000000">
                      <a:alpha val="43137"/>
                    </a:srgbClr>
                  </a:outerShdw>
                </a:effectLst>
              </a:rPr>
              <a:t>信道分配策略</a:t>
            </a:r>
            <a:endParaRPr lang="zh-CN" altLang="zh-CN" dirty="0" smtClean="0">
              <a:effectLst>
                <a:outerShdw blurRad="38100" dist="38100" dir="2700000" algn="tl">
                  <a:srgbClr val="000000">
                    <a:alpha val="43137"/>
                  </a:srgbClr>
                </a:outerShdw>
              </a:effectLst>
            </a:endParaRPr>
          </a:p>
        </p:txBody>
      </p:sp>
      <p:sp>
        <p:nvSpPr>
          <p:cNvPr id="167939" name="Rectangle 3"/>
          <p:cNvSpPr>
            <a:spLocks noGrp="1" noChangeArrowheads="1"/>
          </p:cNvSpPr>
          <p:nvPr>
            <p:ph type="body" idx="4294967295"/>
          </p:nvPr>
        </p:nvSpPr>
        <p:spPr>
          <a:xfrm>
            <a:off x="685800" y="2057400"/>
            <a:ext cx="8153400" cy="4572000"/>
          </a:xfrm>
        </p:spPr>
        <p:txBody>
          <a:bodyPr/>
          <a:lstStyle/>
          <a:p>
            <a:pPr eaLnBrk="1" hangingPunct="1">
              <a:lnSpc>
                <a:spcPct val="80000"/>
              </a:lnSpc>
              <a:defRPr/>
            </a:pPr>
            <a:r>
              <a:rPr lang="zh-CN" altLang="en-US" b="1" dirty="0" smtClean="0"/>
              <a:t>什么是</a:t>
            </a:r>
            <a:r>
              <a:rPr lang="zh-CN" altLang="en-US" b="1" dirty="0" smtClean="0">
                <a:effectLst>
                  <a:outerShdw blurRad="38100" dist="38100" dir="2700000" algn="tl">
                    <a:srgbClr val="C0C0C0"/>
                  </a:outerShdw>
                </a:effectLst>
              </a:rPr>
              <a:t>信道分配</a:t>
            </a:r>
            <a:r>
              <a:rPr lang="zh-CN" altLang="en-US" b="1" dirty="0" smtClean="0"/>
              <a:t>？</a:t>
            </a:r>
          </a:p>
          <a:p>
            <a:pPr eaLnBrk="1" hangingPunct="1">
              <a:lnSpc>
                <a:spcPct val="80000"/>
              </a:lnSpc>
              <a:buFont typeface="Wingdings" pitchFamily="2" charset="2"/>
              <a:buNone/>
              <a:defRPr/>
            </a:pPr>
            <a:r>
              <a:rPr lang="zh-CN" altLang="en-US" b="1" dirty="0" smtClean="0">
                <a:effectLst>
                  <a:outerShdw blurRad="38100" dist="38100" dir="2700000" algn="tl">
                    <a:srgbClr val="C0C0C0"/>
                  </a:outerShdw>
                </a:effectLst>
              </a:rPr>
              <a:t>       信道分配</a:t>
            </a:r>
            <a:r>
              <a:rPr lang="zh-CN" altLang="en-US" b="1" dirty="0" smtClean="0"/>
              <a:t>指的是蜂窝系统如何将可用信</a:t>
            </a:r>
          </a:p>
          <a:p>
            <a:pPr eaLnBrk="1" hangingPunct="1">
              <a:lnSpc>
                <a:spcPct val="80000"/>
              </a:lnSpc>
              <a:buFont typeface="Wingdings" pitchFamily="2" charset="2"/>
              <a:buNone/>
              <a:defRPr/>
            </a:pPr>
            <a:r>
              <a:rPr lang="zh-CN" altLang="en-US" b="1" dirty="0" smtClean="0"/>
              <a:t>道资源在区群范围内进行分配，以减小干扰</a:t>
            </a:r>
          </a:p>
          <a:p>
            <a:pPr eaLnBrk="1" hangingPunct="1">
              <a:lnSpc>
                <a:spcPct val="80000"/>
              </a:lnSpc>
              <a:buFont typeface="Wingdings" pitchFamily="2" charset="2"/>
              <a:buNone/>
              <a:defRPr/>
            </a:pPr>
            <a:r>
              <a:rPr lang="zh-CN" altLang="en-US" b="1" dirty="0" smtClean="0"/>
              <a:t>并保证足够的用户容量。蜂窝系统的</a:t>
            </a:r>
            <a:r>
              <a:rPr lang="zh-CN" altLang="en-US" b="1" dirty="0" smtClean="0">
                <a:effectLst>
                  <a:outerShdw blurRad="38100" dist="38100" dir="2700000" algn="tl">
                    <a:srgbClr val="000000">
                      <a:alpha val="43137"/>
                    </a:srgbClr>
                  </a:outerShdw>
                </a:effectLst>
              </a:rPr>
              <a:t>频率复</a:t>
            </a:r>
          </a:p>
          <a:p>
            <a:pPr eaLnBrk="1" hangingPunct="1">
              <a:lnSpc>
                <a:spcPct val="80000"/>
              </a:lnSpc>
              <a:buFont typeface="Wingdings" pitchFamily="2" charset="2"/>
              <a:buNone/>
              <a:defRPr/>
            </a:pPr>
            <a:r>
              <a:rPr lang="zh-CN" altLang="en-US" b="1" dirty="0" smtClean="0">
                <a:effectLst>
                  <a:outerShdw blurRad="38100" dist="38100" dir="2700000" algn="tl">
                    <a:srgbClr val="000000">
                      <a:alpha val="43137"/>
                    </a:srgbClr>
                  </a:outerShdw>
                </a:effectLst>
              </a:rPr>
              <a:t>用方案</a:t>
            </a:r>
            <a:r>
              <a:rPr lang="zh-CN" altLang="en-US" b="1" dirty="0" smtClean="0"/>
              <a:t>是由区群配置（指区群大小和扇区划</a:t>
            </a:r>
          </a:p>
          <a:p>
            <a:pPr eaLnBrk="1" hangingPunct="1">
              <a:lnSpc>
                <a:spcPct val="80000"/>
              </a:lnSpc>
              <a:buFont typeface="Wingdings" pitchFamily="2" charset="2"/>
              <a:buNone/>
              <a:defRPr/>
            </a:pPr>
            <a:r>
              <a:rPr lang="zh-CN" altLang="en-US" b="1" dirty="0" smtClean="0"/>
              <a:t>分情况）和信道分配共同决定的。</a:t>
            </a:r>
          </a:p>
          <a:p>
            <a:pPr eaLnBrk="1" hangingPunct="1">
              <a:lnSpc>
                <a:spcPct val="80000"/>
              </a:lnSpc>
              <a:defRPr/>
            </a:pPr>
            <a:r>
              <a:rPr lang="zh-CN" altLang="en-US" b="1" dirty="0" smtClean="0"/>
              <a:t>信道分配策略分为两种：</a:t>
            </a:r>
          </a:p>
          <a:p>
            <a:pPr eaLnBrk="1" hangingPunct="1">
              <a:lnSpc>
                <a:spcPct val="80000"/>
              </a:lnSpc>
              <a:buFont typeface="Wingdings" pitchFamily="2" charset="2"/>
              <a:buNone/>
              <a:defRPr/>
            </a:pPr>
            <a:r>
              <a:rPr lang="en-US" altLang="zh-CN" b="1" dirty="0" smtClean="0">
                <a:latin typeface="Times New Roman" pitchFamily="18" charset="0"/>
              </a:rPr>
              <a:t>1</a:t>
            </a:r>
            <a:r>
              <a:rPr lang="zh-CN" altLang="en-US" b="1" dirty="0" smtClean="0">
                <a:latin typeface="Times New Roman" pitchFamily="18" charset="0"/>
              </a:rPr>
              <a:t>）固定信道分配</a:t>
            </a:r>
          </a:p>
          <a:p>
            <a:pPr eaLnBrk="1" hangingPunct="1">
              <a:lnSpc>
                <a:spcPct val="80000"/>
              </a:lnSpc>
              <a:buFont typeface="Wingdings" pitchFamily="2" charset="2"/>
              <a:buNone/>
              <a:defRPr/>
            </a:pPr>
            <a:r>
              <a:rPr lang="en-US" altLang="zh-CN" b="1" dirty="0" smtClean="0">
                <a:latin typeface="Times New Roman" pitchFamily="18" charset="0"/>
              </a:rPr>
              <a:t>2</a:t>
            </a:r>
            <a:r>
              <a:rPr lang="zh-CN" altLang="en-US" b="1" dirty="0" smtClean="0">
                <a:latin typeface="Times New Roman" pitchFamily="18" charset="0"/>
              </a:rPr>
              <a:t>）动态信道分配</a:t>
            </a:r>
          </a:p>
          <a:p>
            <a:pPr eaLnBrk="1" hangingPunct="1">
              <a:lnSpc>
                <a:spcPct val="80000"/>
              </a:lnSpc>
              <a:buFont typeface="Wingdings" pitchFamily="2" charset="2"/>
              <a:buNone/>
              <a:defRPr/>
            </a:pPr>
            <a:r>
              <a:rPr lang="zh-CN" altLang="en-US" sz="200" dirty="0" smtClean="0"/>
              <a:t> </a:t>
            </a:r>
          </a:p>
          <a:p>
            <a:pPr eaLnBrk="1" hangingPunct="1">
              <a:lnSpc>
                <a:spcPct val="80000"/>
              </a:lnSpc>
              <a:defRPr/>
            </a:pPr>
            <a:endParaRPr lang="zh-CN" altLang="en-US" sz="200" dirty="0" smtClean="0"/>
          </a:p>
          <a:p>
            <a:pPr eaLnBrk="1" hangingPunct="1">
              <a:lnSpc>
                <a:spcPct val="80000"/>
              </a:lnSpc>
              <a:defRPr/>
            </a:pPr>
            <a:endParaRPr lang="zh-CN" altLang="en-US" sz="200" dirty="0" smtClean="0"/>
          </a:p>
          <a:p>
            <a:pPr eaLnBrk="1" hangingPunct="1">
              <a:lnSpc>
                <a:spcPct val="80000"/>
              </a:lnSpc>
              <a:buFont typeface="Wingdings" pitchFamily="2" charset="2"/>
              <a:buNone/>
              <a:defRPr/>
            </a:pPr>
            <a:r>
              <a:rPr lang="zh-CN" altLang="en-US" sz="200" dirty="0" smtClean="0"/>
              <a:t>   </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p:txBody>
          <a:bodyPr/>
          <a:lstStyle/>
          <a:p>
            <a:pPr eaLnBrk="1" hangingPunct="1">
              <a:defRPr/>
            </a:pPr>
            <a:r>
              <a:rPr lang="zh-CN" altLang="en-US" b="1" dirty="0" smtClean="0">
                <a:effectLst>
                  <a:outerShdw blurRad="38100" dist="38100" dir="2700000" algn="tl">
                    <a:srgbClr val="000000">
                      <a:alpha val="43137"/>
                    </a:srgbClr>
                  </a:outerShdw>
                </a:effectLst>
              </a:rPr>
              <a:t>固定信道分配</a:t>
            </a:r>
            <a:endParaRPr lang="zh-CN" altLang="zh-CN" dirty="0" smtClean="0">
              <a:effectLst>
                <a:outerShdw blurRad="38100" dist="38100" dir="2700000" algn="tl">
                  <a:srgbClr val="000000">
                    <a:alpha val="43137"/>
                  </a:srgbClr>
                </a:outerShdw>
              </a:effectLst>
            </a:endParaRPr>
          </a:p>
        </p:txBody>
      </p:sp>
      <p:sp>
        <p:nvSpPr>
          <p:cNvPr id="62467" name="Rectangle 3"/>
          <p:cNvSpPr>
            <a:spLocks noGrp="1" noChangeArrowheads="1"/>
          </p:cNvSpPr>
          <p:nvPr>
            <p:ph type="body" idx="4294967295"/>
          </p:nvPr>
        </p:nvSpPr>
        <p:spPr>
          <a:xfrm>
            <a:off x="838200" y="2133600"/>
            <a:ext cx="7772400" cy="4191000"/>
          </a:xfrm>
        </p:spPr>
        <p:txBody>
          <a:bodyPr/>
          <a:lstStyle/>
          <a:p>
            <a:pPr eaLnBrk="1" hangingPunct="1">
              <a:lnSpc>
                <a:spcPct val="80000"/>
              </a:lnSpc>
              <a:buFont typeface="Wingdings" pitchFamily="2" charset="2"/>
              <a:buNone/>
            </a:pPr>
            <a:r>
              <a:rPr lang="zh-CN" altLang="en-US" b="1" smtClean="0"/>
              <a:t>       系统拥有的信道资源（如载频或频道）</a:t>
            </a:r>
            <a:endParaRPr lang="en-US" altLang="zh-CN" b="1" smtClean="0"/>
          </a:p>
          <a:p>
            <a:pPr eaLnBrk="1" hangingPunct="1">
              <a:lnSpc>
                <a:spcPct val="80000"/>
              </a:lnSpc>
              <a:buFont typeface="Wingdings" pitchFamily="2" charset="2"/>
              <a:buNone/>
            </a:pPr>
            <a:r>
              <a:rPr lang="zh-CN" altLang="en-US" b="1" smtClean="0"/>
              <a:t>采用某种方式进行划分以后，各信道组被</a:t>
            </a:r>
            <a:endParaRPr lang="en-US" altLang="zh-CN" b="1" smtClean="0"/>
          </a:p>
          <a:p>
            <a:pPr eaLnBrk="1" hangingPunct="1">
              <a:lnSpc>
                <a:spcPct val="80000"/>
              </a:lnSpc>
              <a:buFont typeface="Wingdings" pitchFamily="2" charset="2"/>
              <a:buNone/>
            </a:pPr>
            <a:r>
              <a:rPr lang="zh-CN" altLang="en-US" b="1" smtClean="0"/>
              <a:t>固定地分配到区群内各个小区上去。一旦</a:t>
            </a:r>
            <a:endParaRPr lang="en-US" altLang="zh-CN" b="1" smtClean="0"/>
          </a:p>
          <a:p>
            <a:pPr eaLnBrk="1" hangingPunct="1">
              <a:lnSpc>
                <a:spcPct val="80000"/>
              </a:lnSpc>
              <a:buFont typeface="Wingdings" pitchFamily="2" charset="2"/>
              <a:buNone/>
            </a:pPr>
            <a:r>
              <a:rPr lang="zh-CN" altLang="en-US" b="1" smtClean="0"/>
              <a:t>分配完毕，一般情况下，各小区只固定使</a:t>
            </a:r>
            <a:endParaRPr lang="en-US" altLang="zh-CN" b="1" smtClean="0"/>
          </a:p>
          <a:p>
            <a:pPr eaLnBrk="1" hangingPunct="1">
              <a:lnSpc>
                <a:spcPct val="80000"/>
              </a:lnSpc>
              <a:buFont typeface="Wingdings" pitchFamily="2" charset="2"/>
              <a:buNone/>
            </a:pPr>
            <a:r>
              <a:rPr lang="zh-CN" altLang="en-US" b="1" smtClean="0"/>
              <a:t>用分配到本小区的那组信道。若小区内暂</a:t>
            </a:r>
            <a:endParaRPr lang="en-US" altLang="zh-CN" b="1" smtClean="0"/>
          </a:p>
          <a:p>
            <a:pPr eaLnBrk="1" hangingPunct="1">
              <a:lnSpc>
                <a:spcPct val="80000"/>
              </a:lnSpc>
              <a:buFont typeface="Wingdings" pitchFamily="2" charset="2"/>
              <a:buNone/>
            </a:pPr>
            <a:r>
              <a:rPr lang="zh-CN" altLang="en-US" b="1" smtClean="0"/>
              <a:t>时没有空闲信道，呼叫将被阻塞（到达用</a:t>
            </a:r>
            <a:endParaRPr lang="en-US" altLang="zh-CN" b="1" smtClean="0"/>
          </a:p>
          <a:p>
            <a:pPr eaLnBrk="1" hangingPunct="1">
              <a:lnSpc>
                <a:spcPct val="80000"/>
              </a:lnSpc>
              <a:buFont typeface="Wingdings" pitchFamily="2" charset="2"/>
              <a:buNone/>
            </a:pPr>
            <a:r>
              <a:rPr lang="zh-CN" altLang="en-US" b="1" smtClean="0"/>
              <a:t>户的呼叫无法接通或用户发起的呼叫无法</a:t>
            </a:r>
            <a:endParaRPr lang="en-US" altLang="zh-CN" b="1" smtClean="0"/>
          </a:p>
          <a:p>
            <a:pPr eaLnBrk="1" hangingPunct="1">
              <a:lnSpc>
                <a:spcPct val="80000"/>
              </a:lnSpc>
              <a:buFont typeface="Wingdings" pitchFamily="2" charset="2"/>
              <a:buNone/>
            </a:pPr>
            <a:r>
              <a:rPr lang="zh-CN" altLang="en-US" b="1" smtClean="0"/>
              <a:t>拨出）。</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p:txBody>
          <a:bodyPr/>
          <a:lstStyle/>
          <a:p>
            <a:pPr eaLnBrk="1" hangingPunct="1"/>
            <a:endParaRPr lang="zh-CN" altLang="zh-CN" smtClean="0"/>
          </a:p>
        </p:txBody>
      </p:sp>
      <p:sp>
        <p:nvSpPr>
          <p:cNvPr id="172035" name="Rectangle 3"/>
          <p:cNvSpPr>
            <a:spLocks noGrp="1" noChangeArrowheads="1"/>
          </p:cNvSpPr>
          <p:nvPr>
            <p:ph type="body" idx="4294967295"/>
          </p:nvPr>
        </p:nvSpPr>
        <p:spPr>
          <a:xfrm>
            <a:off x="762000" y="2133600"/>
            <a:ext cx="7772400" cy="4114800"/>
          </a:xfrm>
        </p:spPr>
        <p:txBody>
          <a:bodyPr/>
          <a:lstStyle/>
          <a:p>
            <a:pPr eaLnBrk="1" hangingPunct="1">
              <a:defRPr/>
            </a:pPr>
            <a:r>
              <a:rPr lang="zh-CN" altLang="en-US" b="1" smtClean="0">
                <a:effectLst>
                  <a:outerShdw blurRad="38100" dist="38100" dir="2700000" algn="tl">
                    <a:srgbClr val="FFFFFF"/>
                  </a:outerShdw>
                </a:effectLst>
              </a:rPr>
              <a:t>如何划分信道组？</a:t>
            </a:r>
          </a:p>
          <a:p>
            <a:pPr eaLnBrk="1" hangingPunct="1">
              <a:buFont typeface="Wingdings" pitchFamily="2" charset="2"/>
              <a:buNone/>
              <a:defRPr/>
            </a:pPr>
            <a:r>
              <a:rPr lang="en-US" altLang="zh-CN" b="1" smtClean="0">
                <a:latin typeface="Times New Roman" pitchFamily="18" charset="0"/>
              </a:rPr>
              <a:t>1</a:t>
            </a:r>
            <a:r>
              <a:rPr lang="zh-CN" altLang="en-US" b="1" smtClean="0">
                <a:latin typeface="Times New Roman" pitchFamily="18" charset="0"/>
              </a:rPr>
              <a:t>）邻频干扰和远近效应</a:t>
            </a:r>
          </a:p>
          <a:p>
            <a:pPr eaLnBrk="1" hangingPunct="1">
              <a:buFont typeface="Wingdings" pitchFamily="2" charset="2"/>
              <a:buNone/>
              <a:defRPr/>
            </a:pPr>
            <a:r>
              <a:rPr lang="en-US" altLang="zh-CN" b="1" smtClean="0">
                <a:latin typeface="Times New Roman" pitchFamily="18" charset="0"/>
              </a:rPr>
              <a:t>2</a:t>
            </a:r>
            <a:r>
              <a:rPr lang="zh-CN" altLang="en-US" b="1" smtClean="0">
                <a:latin typeface="Times New Roman" pitchFamily="18" charset="0"/>
              </a:rPr>
              <a:t>）旨在减小邻频干扰的信道组划分方案</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p:txBody>
          <a:bodyPr/>
          <a:lstStyle/>
          <a:p>
            <a:pPr eaLnBrk="1" hangingPunct="1"/>
            <a:endParaRPr lang="zh-CN" altLang="zh-CN" smtClean="0"/>
          </a:p>
        </p:txBody>
      </p:sp>
      <p:sp>
        <p:nvSpPr>
          <p:cNvPr id="174083" name="Rectangle 3"/>
          <p:cNvSpPr>
            <a:spLocks noGrp="1" noChangeArrowheads="1"/>
          </p:cNvSpPr>
          <p:nvPr>
            <p:ph type="body" idx="4294967295"/>
          </p:nvPr>
        </p:nvSpPr>
        <p:spPr>
          <a:xfrm>
            <a:off x="762000" y="2133600"/>
            <a:ext cx="7924800" cy="4114800"/>
          </a:xfrm>
        </p:spPr>
        <p:txBody>
          <a:bodyPr/>
          <a:lstStyle/>
          <a:p>
            <a:pPr eaLnBrk="1" hangingPunct="1">
              <a:defRPr/>
            </a:pPr>
            <a:r>
              <a:rPr lang="zh-CN" altLang="en-US" b="1" smtClean="0">
                <a:effectLst>
                  <a:outerShdw blurRad="38100" dist="38100" dir="2700000" algn="tl">
                    <a:srgbClr val="FFFFFF"/>
                  </a:outerShdw>
                </a:effectLst>
              </a:rPr>
              <a:t>邻频（／邻道）干扰</a:t>
            </a:r>
            <a:r>
              <a:rPr lang="zh-CN" altLang="en-US" smtClean="0"/>
              <a:t>：</a:t>
            </a:r>
            <a:r>
              <a:rPr lang="zh-CN" altLang="en-US" b="1" smtClean="0"/>
              <a:t>使用有用接收信号的相邻信道的干扰信号称为</a:t>
            </a:r>
            <a:r>
              <a:rPr lang="zh-CN" altLang="en-US" b="1" smtClean="0">
                <a:effectLst>
                  <a:outerShdw blurRad="38100" dist="38100" dir="2700000" algn="tl">
                    <a:srgbClr val="FFFFFF"/>
                  </a:outerShdw>
                </a:effectLst>
              </a:rPr>
              <a:t>邻频干扰</a:t>
            </a:r>
            <a:r>
              <a:rPr lang="zh-CN" altLang="en-US" smtClean="0"/>
              <a:t>。</a:t>
            </a:r>
          </a:p>
        </p:txBody>
      </p:sp>
      <p:pic>
        <p:nvPicPr>
          <p:cNvPr id="64516" name="Picture 4" descr="邻频干扰"/>
          <p:cNvPicPr>
            <a:picLocks noChangeAspect="1" noChangeArrowheads="1"/>
          </p:cNvPicPr>
          <p:nvPr/>
        </p:nvPicPr>
        <p:blipFill>
          <a:blip r:embed="rId3" cstate="print"/>
          <a:srcRect/>
          <a:stretch>
            <a:fillRect/>
          </a:stretch>
        </p:blipFill>
        <p:spPr bwMode="auto">
          <a:xfrm>
            <a:off x="1600200" y="3352800"/>
            <a:ext cx="6143625" cy="2933700"/>
          </a:xfrm>
          <a:prstGeom prst="rect">
            <a:avLst/>
          </a:prstGeom>
          <a:noFill/>
          <a:ln w="9525">
            <a:noFill/>
            <a:miter lim="800000"/>
            <a:headEnd/>
            <a:tailEnd/>
          </a:ln>
        </p:spPr>
      </p:pic>
      <p:sp>
        <p:nvSpPr>
          <p:cNvPr id="174085" name="AutoShape 5"/>
          <p:cNvSpPr>
            <a:spLocks noChangeArrowheads="1"/>
          </p:cNvSpPr>
          <p:nvPr/>
        </p:nvSpPr>
        <p:spPr bwMode="auto">
          <a:xfrm>
            <a:off x="3657600" y="5943600"/>
            <a:ext cx="1600200" cy="609600"/>
          </a:xfrm>
          <a:prstGeom prst="wedgeEllipseCallout">
            <a:avLst>
              <a:gd name="adj1" fmla="val 49704"/>
              <a:gd name="adj2" fmla="val -126042"/>
            </a:avLst>
          </a:prstGeom>
          <a:solidFill>
            <a:schemeClr val="accent1">
              <a:alpha val="39999"/>
            </a:schemeClr>
          </a:solidFill>
          <a:ln w="9525">
            <a:solidFill>
              <a:schemeClr val="tx1"/>
            </a:solidFill>
            <a:miter lim="800000"/>
            <a:headEnd/>
            <a:tailEnd/>
          </a:ln>
        </p:spPr>
        <p:txBody>
          <a:bodyPr/>
          <a:lstStyle/>
          <a:p>
            <a:pPr algn="ctr"/>
            <a:r>
              <a:rPr lang="zh-CN" altLang="en-US" b="1"/>
              <a:t>邻频干扰</a:t>
            </a:r>
          </a:p>
        </p:txBody>
      </p:sp>
      <p:sp>
        <p:nvSpPr>
          <p:cNvPr id="174086" name="AutoShape 6"/>
          <p:cNvSpPr>
            <a:spLocks noChangeArrowheads="1"/>
          </p:cNvSpPr>
          <p:nvPr/>
        </p:nvSpPr>
        <p:spPr bwMode="auto">
          <a:xfrm>
            <a:off x="5486400" y="6019800"/>
            <a:ext cx="1752600" cy="457200"/>
          </a:xfrm>
          <a:prstGeom prst="wedgeEllipseCallout">
            <a:avLst>
              <a:gd name="adj1" fmla="val -30310"/>
              <a:gd name="adj2" fmla="val -151389"/>
            </a:avLst>
          </a:prstGeom>
          <a:solidFill>
            <a:schemeClr val="accent1">
              <a:alpha val="39999"/>
            </a:schemeClr>
          </a:solidFill>
          <a:ln w="9525">
            <a:solidFill>
              <a:schemeClr val="tx1"/>
            </a:solidFill>
            <a:miter lim="800000"/>
            <a:headEnd/>
            <a:tailEnd/>
          </a:ln>
        </p:spPr>
        <p:txBody>
          <a:bodyPr/>
          <a:lstStyle/>
          <a:p>
            <a:pPr algn="ctr"/>
            <a:r>
              <a:rPr lang="zh-CN" altLang="en-US" b="1"/>
              <a:t>邻频干扰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085"/>
                                        </p:tgtEl>
                                        <p:attrNameLst>
                                          <p:attrName>style.visibility</p:attrName>
                                        </p:attrNameLst>
                                      </p:cBhvr>
                                      <p:to>
                                        <p:strVal val="visible"/>
                                      </p:to>
                                    </p:set>
                                  </p:childTnLst>
                                </p:cTn>
                              </p:par>
                            </p:childTnLst>
                          </p:cTn>
                        </p:par>
                        <p:par>
                          <p:cTn id="7" fill="hold">
                            <p:stCondLst>
                              <p:cond delay="0"/>
                            </p:stCondLst>
                            <p:childTnLst>
                              <p:par>
                                <p:cTn id="8" presetID="27" presetClass="emph" presetSubtype="0" fill="hold" grpId="1" nodeType="afterEffect">
                                  <p:stCondLst>
                                    <p:cond delay="0"/>
                                  </p:stCondLst>
                                  <p:childTnLst>
                                    <p:animClr clrSpc="rgb" dir="cw">
                                      <p:cBhvr override="childStyle">
                                        <p:cTn id="9" dur="500" autoRev="1" fill="hold"/>
                                        <p:tgtEl>
                                          <p:spTgt spid="174085"/>
                                        </p:tgtEl>
                                        <p:attrNameLst>
                                          <p:attrName>style.color</p:attrName>
                                        </p:attrNameLst>
                                      </p:cBhvr>
                                      <p:to>
                                        <a:schemeClr val="bg1"/>
                                      </p:to>
                                    </p:animClr>
                                    <p:animClr clrSpc="rgb" dir="cw">
                                      <p:cBhvr>
                                        <p:cTn id="10" dur="500" autoRev="1" fill="hold"/>
                                        <p:tgtEl>
                                          <p:spTgt spid="174085"/>
                                        </p:tgtEl>
                                        <p:attrNameLst>
                                          <p:attrName>fillcolor</p:attrName>
                                        </p:attrNameLst>
                                      </p:cBhvr>
                                      <p:to>
                                        <a:schemeClr val="bg1"/>
                                      </p:to>
                                    </p:animClr>
                                    <p:set>
                                      <p:cBhvr>
                                        <p:cTn id="11" dur="500" autoRev="1" fill="hold"/>
                                        <p:tgtEl>
                                          <p:spTgt spid="174085"/>
                                        </p:tgtEl>
                                        <p:attrNameLst>
                                          <p:attrName>fill.type</p:attrName>
                                        </p:attrNameLst>
                                      </p:cBhvr>
                                      <p:to>
                                        <p:strVal val="solid"/>
                                      </p:to>
                                    </p:set>
                                    <p:set>
                                      <p:cBhvr>
                                        <p:cTn id="12" dur="500" autoRev="1" fill="hold"/>
                                        <p:tgtEl>
                                          <p:spTgt spid="174085"/>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086"/>
                                        </p:tgtEl>
                                        <p:attrNameLst>
                                          <p:attrName>style.visibility</p:attrName>
                                        </p:attrNameLst>
                                      </p:cBhvr>
                                      <p:to>
                                        <p:strVal val="visible"/>
                                      </p:to>
                                    </p:set>
                                  </p:childTnLst>
                                </p:cTn>
                              </p:par>
                            </p:childTnLst>
                          </p:cTn>
                        </p:par>
                        <p:par>
                          <p:cTn id="17" fill="hold">
                            <p:stCondLst>
                              <p:cond delay="0"/>
                            </p:stCondLst>
                            <p:childTnLst>
                              <p:par>
                                <p:cTn id="18" presetID="27" presetClass="emph" presetSubtype="0" fill="hold" grpId="1" nodeType="afterEffect">
                                  <p:stCondLst>
                                    <p:cond delay="0"/>
                                  </p:stCondLst>
                                  <p:childTnLst>
                                    <p:animClr clrSpc="rgb" dir="cw">
                                      <p:cBhvr override="childStyle">
                                        <p:cTn id="19" dur="500" autoRev="1" fill="hold"/>
                                        <p:tgtEl>
                                          <p:spTgt spid="174086"/>
                                        </p:tgtEl>
                                        <p:attrNameLst>
                                          <p:attrName>style.color</p:attrName>
                                        </p:attrNameLst>
                                      </p:cBhvr>
                                      <p:to>
                                        <a:schemeClr val="bg1"/>
                                      </p:to>
                                    </p:animClr>
                                    <p:animClr clrSpc="rgb" dir="cw">
                                      <p:cBhvr>
                                        <p:cTn id="20" dur="500" autoRev="1" fill="hold"/>
                                        <p:tgtEl>
                                          <p:spTgt spid="174086"/>
                                        </p:tgtEl>
                                        <p:attrNameLst>
                                          <p:attrName>fillcolor</p:attrName>
                                        </p:attrNameLst>
                                      </p:cBhvr>
                                      <p:to>
                                        <a:schemeClr val="bg1"/>
                                      </p:to>
                                    </p:animClr>
                                    <p:set>
                                      <p:cBhvr>
                                        <p:cTn id="21" dur="500" autoRev="1" fill="hold"/>
                                        <p:tgtEl>
                                          <p:spTgt spid="174086"/>
                                        </p:tgtEl>
                                        <p:attrNameLst>
                                          <p:attrName>fill.type</p:attrName>
                                        </p:attrNameLst>
                                      </p:cBhvr>
                                      <p:to>
                                        <p:strVal val="solid"/>
                                      </p:to>
                                    </p:set>
                                    <p:set>
                                      <p:cBhvr>
                                        <p:cTn id="22" dur="500" autoRev="1" fill="hold"/>
                                        <p:tgtEl>
                                          <p:spTgt spid="17408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5" grpId="0" animBg="1"/>
      <p:bldP spid="174085" grpId="1" animBg="1"/>
      <p:bldP spid="174086" grpId="0" animBg="1"/>
      <p:bldP spid="174086"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idx="4294967295"/>
          </p:nvPr>
        </p:nvSpPr>
        <p:spPr/>
        <p:txBody>
          <a:bodyPr/>
          <a:lstStyle/>
          <a:p>
            <a:pPr eaLnBrk="1" hangingPunct="1"/>
            <a:endParaRPr lang="zh-CN" altLang="zh-CN" smtClean="0"/>
          </a:p>
        </p:txBody>
      </p:sp>
      <p:sp>
        <p:nvSpPr>
          <p:cNvPr id="176131" name="Rectangle 3"/>
          <p:cNvSpPr>
            <a:spLocks noGrp="1" noChangeArrowheads="1"/>
          </p:cNvSpPr>
          <p:nvPr>
            <p:ph type="body" sz="half" idx="4294967295"/>
          </p:nvPr>
        </p:nvSpPr>
        <p:spPr>
          <a:xfrm>
            <a:off x="762000" y="2017713"/>
            <a:ext cx="8153400" cy="4114800"/>
          </a:xfrm>
        </p:spPr>
        <p:txBody>
          <a:bodyPr/>
          <a:lstStyle/>
          <a:p>
            <a:pPr eaLnBrk="1" hangingPunct="1">
              <a:defRPr/>
            </a:pPr>
            <a:r>
              <a:rPr lang="zh-CN" altLang="en-US" sz="2800" b="1" smtClean="0">
                <a:effectLst>
                  <a:outerShdw blurRad="38100" dist="38100" dir="2700000" algn="tl">
                    <a:srgbClr val="FFFFFF"/>
                  </a:outerShdw>
                </a:effectLst>
              </a:rPr>
              <a:t>远近效应</a:t>
            </a:r>
            <a:r>
              <a:rPr lang="zh-CN" altLang="en-US" sz="2400" b="1" smtClean="0"/>
              <a:t>：</a:t>
            </a:r>
            <a:r>
              <a:rPr lang="zh-CN" altLang="en-US" sz="2400" b="1" smtClean="0">
                <a:latin typeface="宋体" pitchFamily="2" charset="-122"/>
              </a:rPr>
              <a:t>假定</a:t>
            </a:r>
            <a:r>
              <a:rPr lang="en-US" altLang="zh-CN" sz="2400" b="1" smtClean="0">
                <a:effectLst>
                  <a:outerShdw blurRad="38100" dist="38100" dir="2700000" algn="tl">
                    <a:srgbClr val="FFFFFF"/>
                  </a:outerShdw>
                </a:effectLst>
                <a:latin typeface="Times New Roman" pitchFamily="18" charset="0"/>
              </a:rPr>
              <a:t>MS1</a:t>
            </a:r>
            <a:r>
              <a:rPr lang="zh-CN" altLang="en-US" sz="2400" b="1" smtClean="0">
                <a:latin typeface="宋体" pitchFamily="2" charset="-122"/>
              </a:rPr>
              <a:t>和</a:t>
            </a:r>
            <a:r>
              <a:rPr lang="en-US" altLang="zh-CN" sz="2400" b="1" smtClean="0">
                <a:effectLst>
                  <a:outerShdw blurRad="38100" dist="38100" dir="2700000" algn="tl">
                    <a:srgbClr val="FFFFFF"/>
                  </a:outerShdw>
                </a:effectLst>
                <a:latin typeface="Times New Roman" pitchFamily="18" charset="0"/>
              </a:rPr>
              <a:t>MS2</a:t>
            </a:r>
            <a:r>
              <a:rPr lang="zh-CN" altLang="en-US" sz="2400" b="1" smtClean="0">
                <a:latin typeface="宋体" pitchFamily="2" charset="-122"/>
              </a:rPr>
              <a:t>在反向链路上工作于邻道</a:t>
            </a:r>
            <a:r>
              <a:rPr lang="zh-CN" altLang="en-US" sz="2400" b="1" smtClean="0"/>
              <a:t>。</a:t>
            </a:r>
          </a:p>
        </p:txBody>
      </p:sp>
      <p:graphicFrame>
        <p:nvGraphicFramePr>
          <p:cNvPr id="14338" name="Object 4"/>
          <p:cNvGraphicFramePr>
            <a:graphicFrameLocks noChangeAspect="1"/>
          </p:cNvGraphicFramePr>
          <p:nvPr>
            <p:ph sz="half" idx="4294967295"/>
          </p:nvPr>
        </p:nvGraphicFramePr>
        <p:xfrm>
          <a:off x="990600" y="2590800"/>
          <a:ext cx="3657600" cy="3048000"/>
        </p:xfrm>
        <a:graphic>
          <a:graphicData uri="http://schemas.openxmlformats.org/presentationml/2006/ole">
            <p:oleObj spid="_x0000_s14338" name="Visio" r:id="rId4" imgW="4936756" imgH="4341502" progId="Visio.Drawing.11">
              <p:embed/>
            </p:oleObj>
          </a:graphicData>
        </a:graphic>
      </p:graphicFrame>
      <p:sp>
        <p:nvSpPr>
          <p:cNvPr id="176133" name="Line 5"/>
          <p:cNvSpPr>
            <a:spLocks noChangeShapeType="1"/>
          </p:cNvSpPr>
          <p:nvPr/>
        </p:nvSpPr>
        <p:spPr bwMode="auto">
          <a:xfrm>
            <a:off x="2057400" y="2819400"/>
            <a:ext cx="685800" cy="1295400"/>
          </a:xfrm>
          <a:prstGeom prst="line">
            <a:avLst/>
          </a:prstGeom>
          <a:noFill/>
          <a:ln w="19050">
            <a:solidFill>
              <a:srgbClr val="FF0000"/>
            </a:solidFill>
            <a:round/>
            <a:headEnd/>
            <a:tailEnd type="triangle" w="lg" len="lg"/>
          </a:ln>
        </p:spPr>
        <p:txBody>
          <a:bodyPr/>
          <a:lstStyle/>
          <a:p>
            <a:endParaRPr lang="zh-CN" altLang="en-US"/>
          </a:p>
        </p:txBody>
      </p:sp>
      <p:sp>
        <p:nvSpPr>
          <p:cNvPr id="176134" name="Line 6"/>
          <p:cNvSpPr>
            <a:spLocks noChangeShapeType="1"/>
          </p:cNvSpPr>
          <p:nvPr/>
        </p:nvSpPr>
        <p:spPr bwMode="auto">
          <a:xfrm flipH="1">
            <a:off x="2895600" y="4038600"/>
            <a:ext cx="152400" cy="152400"/>
          </a:xfrm>
          <a:prstGeom prst="line">
            <a:avLst/>
          </a:prstGeom>
          <a:noFill/>
          <a:ln w="19050">
            <a:solidFill>
              <a:srgbClr val="FF0000"/>
            </a:solidFill>
            <a:round/>
            <a:headEnd/>
            <a:tailEnd type="triangle" w="lg" len="med"/>
          </a:ln>
        </p:spPr>
        <p:txBody>
          <a:bodyPr/>
          <a:lstStyle/>
          <a:p>
            <a:endParaRPr lang="zh-CN" altLang="en-US"/>
          </a:p>
        </p:txBody>
      </p:sp>
      <p:sp>
        <p:nvSpPr>
          <p:cNvPr id="176135" name="Text Box 7"/>
          <p:cNvSpPr txBox="1">
            <a:spLocks noChangeArrowheads="1"/>
          </p:cNvSpPr>
          <p:nvPr/>
        </p:nvSpPr>
        <p:spPr bwMode="auto">
          <a:xfrm>
            <a:off x="2438400" y="3276600"/>
            <a:ext cx="609600" cy="396875"/>
          </a:xfrm>
          <a:prstGeom prst="rect">
            <a:avLst/>
          </a:prstGeom>
          <a:noFill/>
          <a:ln w="9525">
            <a:noFill/>
            <a:miter lim="800000"/>
            <a:headEnd/>
            <a:tailEnd/>
          </a:ln>
          <a:effectLst/>
        </p:spPr>
        <p:txBody>
          <a:bodyPr>
            <a:spAutoFit/>
          </a:bodyPr>
          <a:lstStyle/>
          <a:p>
            <a:pPr>
              <a:spcBef>
                <a:spcPct val="50000"/>
              </a:spcBef>
              <a:defRPr/>
            </a:pPr>
            <a:r>
              <a:rPr lang="en-US" altLang="zh-CN" sz="2000" b="1" i="1">
                <a:effectLst>
                  <a:outerShdw blurRad="38100" dist="38100" dir="2700000" algn="tl">
                    <a:srgbClr val="FFFFFF"/>
                  </a:outerShdw>
                </a:effectLst>
                <a:latin typeface="Times New Roman" pitchFamily="18" charset="0"/>
              </a:rPr>
              <a:t>f</a:t>
            </a:r>
            <a:r>
              <a:rPr lang="en-US" altLang="zh-CN" sz="2000" b="1" i="1" baseline="-25000">
                <a:effectLst>
                  <a:outerShdw blurRad="38100" dist="38100" dir="2700000" algn="tl">
                    <a:srgbClr val="FFFFFF"/>
                  </a:outerShdw>
                </a:effectLst>
                <a:latin typeface="Times New Roman" pitchFamily="18" charset="0"/>
              </a:rPr>
              <a:t>c,k</a:t>
            </a:r>
          </a:p>
        </p:txBody>
      </p:sp>
      <p:sp>
        <p:nvSpPr>
          <p:cNvPr id="176136" name="Text Box 8"/>
          <p:cNvSpPr txBox="1">
            <a:spLocks noChangeArrowheads="1"/>
          </p:cNvSpPr>
          <p:nvPr/>
        </p:nvSpPr>
        <p:spPr bwMode="auto">
          <a:xfrm>
            <a:off x="2895600" y="3962400"/>
            <a:ext cx="685800" cy="396875"/>
          </a:xfrm>
          <a:prstGeom prst="rect">
            <a:avLst/>
          </a:prstGeom>
          <a:noFill/>
          <a:ln w="9525">
            <a:noFill/>
            <a:miter lim="800000"/>
            <a:headEnd/>
            <a:tailEnd/>
          </a:ln>
          <a:effectLst/>
        </p:spPr>
        <p:txBody>
          <a:bodyPr>
            <a:spAutoFit/>
          </a:bodyPr>
          <a:lstStyle/>
          <a:p>
            <a:pPr>
              <a:spcBef>
                <a:spcPct val="50000"/>
              </a:spcBef>
              <a:defRPr/>
            </a:pPr>
            <a:r>
              <a:rPr lang="en-US" altLang="zh-CN" sz="2000" b="1" i="1">
                <a:effectLst>
                  <a:outerShdw blurRad="38100" dist="38100" dir="2700000" algn="tl">
                    <a:srgbClr val="FFFFFF"/>
                  </a:outerShdw>
                </a:effectLst>
                <a:latin typeface="Times New Roman" pitchFamily="18" charset="0"/>
              </a:rPr>
              <a:t>f</a:t>
            </a:r>
            <a:r>
              <a:rPr lang="en-US" altLang="zh-CN" sz="2000" b="1" i="1" baseline="-25000">
                <a:effectLst>
                  <a:outerShdw blurRad="38100" dist="38100" dir="2700000" algn="tl">
                    <a:srgbClr val="FFFFFF"/>
                  </a:outerShdw>
                </a:effectLst>
                <a:latin typeface="Times New Roman" pitchFamily="18" charset="0"/>
              </a:rPr>
              <a:t>c,k+1</a:t>
            </a:r>
          </a:p>
        </p:txBody>
      </p:sp>
      <p:pic>
        <p:nvPicPr>
          <p:cNvPr id="176137" name="Picture 9" descr="远近效应"/>
          <p:cNvPicPr>
            <a:picLocks noChangeAspect="1" noChangeArrowheads="1"/>
          </p:cNvPicPr>
          <p:nvPr/>
        </p:nvPicPr>
        <p:blipFill>
          <a:blip r:embed="rId5" cstate="print"/>
          <a:srcRect/>
          <a:stretch>
            <a:fillRect/>
          </a:stretch>
        </p:blipFill>
        <p:spPr bwMode="auto">
          <a:xfrm>
            <a:off x="5029200" y="2590800"/>
            <a:ext cx="3657600" cy="2971800"/>
          </a:xfrm>
          <a:prstGeom prst="rect">
            <a:avLst/>
          </a:prstGeom>
          <a:noFill/>
          <a:ln w="9525">
            <a:noFill/>
            <a:miter lim="800000"/>
            <a:headEnd/>
            <a:tailEnd/>
          </a:ln>
        </p:spPr>
      </p:pic>
      <p:sp>
        <p:nvSpPr>
          <p:cNvPr id="176138" name="Text Box 10"/>
          <p:cNvSpPr txBox="1">
            <a:spLocks noChangeArrowheads="1"/>
          </p:cNvSpPr>
          <p:nvPr/>
        </p:nvSpPr>
        <p:spPr bwMode="auto">
          <a:xfrm>
            <a:off x="685800" y="5562600"/>
            <a:ext cx="8229600" cy="1200150"/>
          </a:xfrm>
          <a:prstGeom prst="rect">
            <a:avLst/>
          </a:prstGeom>
          <a:noFill/>
          <a:ln w="9525">
            <a:noFill/>
            <a:miter lim="800000"/>
            <a:headEnd/>
            <a:tailEnd/>
          </a:ln>
          <a:effectLst/>
        </p:spPr>
        <p:txBody>
          <a:bodyPr>
            <a:spAutoFit/>
          </a:bodyPr>
          <a:lstStyle/>
          <a:p>
            <a:pPr>
              <a:spcBef>
                <a:spcPct val="50000"/>
              </a:spcBef>
              <a:defRPr/>
            </a:pPr>
            <a:r>
              <a:rPr lang="zh-CN" altLang="en-US" sz="2400" b="1" dirty="0">
                <a:latin typeface="Times New Roman" pitchFamily="18" charset="0"/>
              </a:rPr>
              <a:t>由于</a:t>
            </a:r>
            <a:r>
              <a:rPr lang="en-US" altLang="zh-CN" sz="2400" b="1" dirty="0">
                <a:effectLst>
                  <a:outerShdw blurRad="38100" dist="38100" dir="2700000" algn="tl">
                    <a:srgbClr val="FFFFFF"/>
                  </a:outerShdw>
                </a:effectLst>
                <a:latin typeface="Times New Roman" pitchFamily="18" charset="0"/>
              </a:rPr>
              <a:t>MS2</a:t>
            </a:r>
            <a:r>
              <a:rPr lang="zh-CN" altLang="en-US" sz="2400" b="1" dirty="0">
                <a:latin typeface="Times New Roman" pitchFamily="18" charset="0"/>
              </a:rPr>
              <a:t>到达</a:t>
            </a:r>
            <a:r>
              <a:rPr lang="en-US" altLang="zh-CN" sz="2400" b="1" dirty="0">
                <a:effectLst>
                  <a:outerShdw blurRad="38100" dist="38100" dir="2700000" algn="tl">
                    <a:srgbClr val="FFFFFF"/>
                  </a:outerShdw>
                </a:effectLst>
                <a:latin typeface="Times New Roman" pitchFamily="18" charset="0"/>
              </a:rPr>
              <a:t>BS</a:t>
            </a:r>
            <a:r>
              <a:rPr lang="zh-CN" altLang="en-US" sz="2400" b="1" dirty="0">
                <a:latin typeface="Times New Roman" pitchFamily="18" charset="0"/>
              </a:rPr>
              <a:t>的信号</a:t>
            </a:r>
            <a:r>
              <a:rPr lang="zh-CN" altLang="en-US" sz="2400" b="1" dirty="0">
                <a:effectLst>
                  <a:outerShdw blurRad="38100" dist="38100" dir="2700000" algn="tl">
                    <a:srgbClr val="000000">
                      <a:alpha val="43137"/>
                    </a:srgbClr>
                  </a:outerShdw>
                </a:effectLst>
                <a:latin typeface="Times New Roman" pitchFamily="18" charset="0"/>
              </a:rPr>
              <a:t>远远强于</a:t>
            </a:r>
            <a:r>
              <a:rPr lang="en-US" altLang="zh-CN" sz="2400" b="1" dirty="0">
                <a:effectLst>
                  <a:outerShdw blurRad="38100" dist="38100" dir="2700000" algn="tl">
                    <a:srgbClr val="FFFFFF"/>
                  </a:outerShdw>
                </a:effectLst>
                <a:latin typeface="Times New Roman" pitchFamily="18" charset="0"/>
              </a:rPr>
              <a:t>MS1</a:t>
            </a:r>
            <a:r>
              <a:rPr lang="zh-CN" altLang="en-US" sz="2400" b="1" dirty="0">
                <a:latin typeface="Times New Roman" pitchFamily="18" charset="0"/>
              </a:rPr>
              <a:t>到达</a:t>
            </a:r>
            <a:r>
              <a:rPr lang="en-US" altLang="zh-CN" sz="2400" b="1" dirty="0">
                <a:effectLst>
                  <a:outerShdw blurRad="38100" dist="38100" dir="2700000" algn="tl">
                    <a:srgbClr val="FFFFFF"/>
                  </a:outerShdw>
                </a:effectLst>
                <a:latin typeface="Times New Roman" pitchFamily="18" charset="0"/>
              </a:rPr>
              <a:t>BS</a:t>
            </a:r>
            <a:r>
              <a:rPr lang="zh-CN" altLang="en-US" sz="2400" b="1" dirty="0">
                <a:latin typeface="Times New Roman" pitchFamily="18" charset="0"/>
              </a:rPr>
              <a:t>的信号，所以使得</a:t>
            </a:r>
            <a:r>
              <a:rPr lang="en-US" altLang="zh-CN" sz="2400" b="1" dirty="0">
                <a:effectLst>
                  <a:outerShdw blurRad="38100" dist="38100" dir="2700000" algn="tl">
                    <a:srgbClr val="FFFFFF"/>
                  </a:outerShdw>
                </a:effectLst>
                <a:latin typeface="Times New Roman" pitchFamily="18" charset="0"/>
              </a:rPr>
              <a:t>MS1</a:t>
            </a:r>
            <a:r>
              <a:rPr lang="zh-CN" altLang="en-US" sz="2400" b="1" dirty="0">
                <a:latin typeface="Times New Roman" pitchFamily="18" charset="0"/>
              </a:rPr>
              <a:t>信号无法正常被接收，这种由于距离的较大差异造成的效应称为</a:t>
            </a:r>
            <a:r>
              <a:rPr lang="zh-CN" altLang="en-US" sz="2400" b="1" dirty="0">
                <a:effectLst>
                  <a:outerShdw blurRad="38100" dist="38100" dir="2700000" algn="tl">
                    <a:srgbClr val="000000">
                      <a:alpha val="43137"/>
                    </a:srgbClr>
                  </a:outerShdw>
                </a:effectLst>
                <a:latin typeface="Times New Roman" pitchFamily="18" charset="0"/>
              </a:rPr>
              <a:t>远近效应</a:t>
            </a:r>
            <a:r>
              <a:rPr lang="zh-CN" altLang="en-US" sz="2400" b="1" dirty="0">
                <a:latin typeface="Times New Roman" pitchFamily="18" charset="0"/>
              </a:rPr>
              <a:t>。</a:t>
            </a:r>
          </a:p>
        </p:txBody>
      </p:sp>
      <p:sp>
        <p:nvSpPr>
          <p:cNvPr id="176139" name="Text Box 11"/>
          <p:cNvSpPr txBox="1">
            <a:spLocks noChangeArrowheads="1"/>
          </p:cNvSpPr>
          <p:nvPr/>
        </p:nvSpPr>
        <p:spPr bwMode="auto">
          <a:xfrm>
            <a:off x="5715000" y="3048000"/>
            <a:ext cx="2362200" cy="366713"/>
          </a:xfrm>
          <a:prstGeom prst="rect">
            <a:avLst/>
          </a:prstGeom>
          <a:noFill/>
          <a:ln w="9525">
            <a:noFill/>
            <a:miter lim="800000"/>
            <a:headEnd/>
            <a:tailEnd/>
          </a:ln>
        </p:spPr>
        <p:txBody>
          <a:bodyPr>
            <a:spAutoFit/>
          </a:bodyPr>
          <a:lstStyle/>
          <a:p>
            <a:pPr>
              <a:spcBef>
                <a:spcPct val="50000"/>
              </a:spcBef>
            </a:pPr>
            <a:r>
              <a:rPr lang="en-US" altLang="zh-CN" b="1">
                <a:latin typeface="Times New Roman" pitchFamily="18" charset="0"/>
              </a:rPr>
              <a:t>BS</a:t>
            </a:r>
            <a:r>
              <a:rPr lang="zh-CN" altLang="en-US" b="1">
                <a:latin typeface="Times New Roman" pitchFamily="18" charset="0"/>
              </a:rPr>
              <a:t>处的接收功率谱</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6134"/>
                                        </p:tgtEl>
                                        <p:attrNameLst>
                                          <p:attrName>style.visibility</p:attrName>
                                        </p:attrNameLst>
                                      </p:cBhvr>
                                      <p:to>
                                        <p:strVal val="visible"/>
                                      </p:to>
                                    </p:set>
                                    <p:animEffect transition="in" filter="blinds(horizontal)">
                                      <p:cBhvr>
                                        <p:cTn id="7" dur="500"/>
                                        <p:tgtEl>
                                          <p:spTgt spid="17613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6133"/>
                                        </p:tgtEl>
                                        <p:attrNameLst>
                                          <p:attrName>style.visibility</p:attrName>
                                        </p:attrNameLst>
                                      </p:cBhvr>
                                      <p:to>
                                        <p:strVal val="visible"/>
                                      </p:to>
                                    </p:set>
                                    <p:animEffect transition="in" filter="blinds(horizontal)">
                                      <p:cBhvr>
                                        <p:cTn id="10" dur="500"/>
                                        <p:tgtEl>
                                          <p:spTgt spid="176133"/>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176135"/>
                                        </p:tgtEl>
                                        <p:attrNameLst>
                                          <p:attrName>style.visibility</p:attrName>
                                        </p:attrNameLst>
                                      </p:cBhvr>
                                      <p:to>
                                        <p:strVal val="visible"/>
                                      </p:to>
                                    </p:set>
                                    <p:anim calcmode="lin" valueType="num">
                                      <p:cBhvr>
                                        <p:cTn id="15" dur="1000" fill="hold"/>
                                        <p:tgtEl>
                                          <p:spTgt spid="176135"/>
                                        </p:tgtEl>
                                        <p:attrNameLst>
                                          <p:attrName>ppt_w</p:attrName>
                                        </p:attrNameLst>
                                      </p:cBhvr>
                                      <p:tavLst>
                                        <p:tav tm="0">
                                          <p:val>
                                            <p:strVal val="#ppt_w*0.70"/>
                                          </p:val>
                                        </p:tav>
                                        <p:tav tm="100000">
                                          <p:val>
                                            <p:strVal val="#ppt_w"/>
                                          </p:val>
                                        </p:tav>
                                      </p:tavLst>
                                    </p:anim>
                                    <p:anim calcmode="lin" valueType="num">
                                      <p:cBhvr>
                                        <p:cTn id="16" dur="1000" fill="hold"/>
                                        <p:tgtEl>
                                          <p:spTgt spid="176135"/>
                                        </p:tgtEl>
                                        <p:attrNameLst>
                                          <p:attrName>ppt_h</p:attrName>
                                        </p:attrNameLst>
                                      </p:cBhvr>
                                      <p:tavLst>
                                        <p:tav tm="0">
                                          <p:val>
                                            <p:strVal val="#ppt_h"/>
                                          </p:val>
                                        </p:tav>
                                        <p:tav tm="100000">
                                          <p:val>
                                            <p:strVal val="#ppt_h"/>
                                          </p:val>
                                        </p:tav>
                                      </p:tavLst>
                                    </p:anim>
                                    <p:animEffect transition="in" filter="fade">
                                      <p:cBhvr>
                                        <p:cTn id="17" dur="1000"/>
                                        <p:tgtEl>
                                          <p:spTgt spid="176135"/>
                                        </p:tgtEl>
                                      </p:cBhvr>
                                    </p:animEffect>
                                  </p:childTnLst>
                                </p:cTn>
                              </p:par>
                              <p:par>
                                <p:cTn id="18" presetID="55" presetClass="entr" presetSubtype="0" fill="hold" grpId="0" nodeType="withEffect">
                                  <p:stCondLst>
                                    <p:cond delay="0"/>
                                  </p:stCondLst>
                                  <p:childTnLst>
                                    <p:set>
                                      <p:cBhvr>
                                        <p:cTn id="19" dur="1" fill="hold">
                                          <p:stCondLst>
                                            <p:cond delay="0"/>
                                          </p:stCondLst>
                                        </p:cTn>
                                        <p:tgtEl>
                                          <p:spTgt spid="176136"/>
                                        </p:tgtEl>
                                        <p:attrNameLst>
                                          <p:attrName>style.visibility</p:attrName>
                                        </p:attrNameLst>
                                      </p:cBhvr>
                                      <p:to>
                                        <p:strVal val="visible"/>
                                      </p:to>
                                    </p:set>
                                    <p:anim calcmode="lin" valueType="num">
                                      <p:cBhvr>
                                        <p:cTn id="20" dur="1000" fill="hold"/>
                                        <p:tgtEl>
                                          <p:spTgt spid="176136"/>
                                        </p:tgtEl>
                                        <p:attrNameLst>
                                          <p:attrName>ppt_w</p:attrName>
                                        </p:attrNameLst>
                                      </p:cBhvr>
                                      <p:tavLst>
                                        <p:tav tm="0">
                                          <p:val>
                                            <p:strVal val="#ppt_w*0.70"/>
                                          </p:val>
                                        </p:tav>
                                        <p:tav tm="100000">
                                          <p:val>
                                            <p:strVal val="#ppt_w"/>
                                          </p:val>
                                        </p:tav>
                                      </p:tavLst>
                                    </p:anim>
                                    <p:anim calcmode="lin" valueType="num">
                                      <p:cBhvr>
                                        <p:cTn id="21" dur="1000" fill="hold"/>
                                        <p:tgtEl>
                                          <p:spTgt spid="176136"/>
                                        </p:tgtEl>
                                        <p:attrNameLst>
                                          <p:attrName>ppt_h</p:attrName>
                                        </p:attrNameLst>
                                      </p:cBhvr>
                                      <p:tavLst>
                                        <p:tav tm="0">
                                          <p:val>
                                            <p:strVal val="#ppt_h"/>
                                          </p:val>
                                        </p:tav>
                                        <p:tav tm="100000">
                                          <p:val>
                                            <p:strVal val="#ppt_h"/>
                                          </p:val>
                                        </p:tav>
                                      </p:tavLst>
                                    </p:anim>
                                    <p:animEffect transition="in" filter="fade">
                                      <p:cBhvr>
                                        <p:cTn id="22" dur="1000"/>
                                        <p:tgtEl>
                                          <p:spTgt spid="176136"/>
                                        </p:tgtEl>
                                      </p:cBhvr>
                                    </p:animEffect>
                                  </p:childTnLst>
                                </p:cTn>
                              </p:par>
                            </p:childTnLst>
                          </p:cTn>
                        </p:par>
                        <p:par>
                          <p:cTn id="23" fill="hold">
                            <p:stCondLst>
                              <p:cond delay="1000"/>
                            </p:stCondLst>
                            <p:childTnLst>
                              <p:par>
                                <p:cTn id="24" presetID="26" presetClass="emph" presetSubtype="0" fill="hold" grpId="1" nodeType="afterEffect">
                                  <p:stCondLst>
                                    <p:cond delay="0"/>
                                  </p:stCondLst>
                                  <p:childTnLst>
                                    <p:animEffect transition="out" filter="fade">
                                      <p:cBhvr>
                                        <p:cTn id="25" dur="500" tmFilter="0, 0; .2, .5; .8, .5; 1, 0"/>
                                        <p:tgtEl>
                                          <p:spTgt spid="176135"/>
                                        </p:tgtEl>
                                      </p:cBhvr>
                                    </p:animEffect>
                                    <p:animScale>
                                      <p:cBhvr>
                                        <p:cTn id="26" dur="250" autoRev="1" fill="hold"/>
                                        <p:tgtEl>
                                          <p:spTgt spid="176135"/>
                                        </p:tgtEl>
                                      </p:cBhvr>
                                      <p:by x="105000" y="105000"/>
                                    </p:animScale>
                                  </p:childTnLst>
                                </p:cTn>
                              </p:par>
                            </p:childTnLst>
                          </p:cTn>
                        </p:par>
                        <p:par>
                          <p:cTn id="27" fill="hold">
                            <p:stCondLst>
                              <p:cond delay="1500"/>
                            </p:stCondLst>
                            <p:childTnLst>
                              <p:par>
                                <p:cTn id="28" presetID="26" presetClass="emph" presetSubtype="0" fill="hold" grpId="1" nodeType="afterEffect">
                                  <p:stCondLst>
                                    <p:cond delay="0"/>
                                  </p:stCondLst>
                                  <p:childTnLst>
                                    <p:animEffect transition="out" filter="fade">
                                      <p:cBhvr>
                                        <p:cTn id="29" dur="500" tmFilter="0, 0; .2, .5; .8, .5; 1, 0"/>
                                        <p:tgtEl>
                                          <p:spTgt spid="176136"/>
                                        </p:tgtEl>
                                      </p:cBhvr>
                                    </p:animEffect>
                                    <p:animScale>
                                      <p:cBhvr>
                                        <p:cTn id="30" dur="250" autoRev="1" fill="hold"/>
                                        <p:tgtEl>
                                          <p:spTgt spid="176136"/>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61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76137"/>
                                        </p:tgtEl>
                                        <p:attrNameLst>
                                          <p:attrName>style.visibility</p:attrName>
                                        </p:attrNameLst>
                                      </p:cBhvr>
                                      <p:to>
                                        <p:strVal val="visible"/>
                                      </p:to>
                                    </p:set>
                                    <p:animEffect transition="in" filter="blinds(horizontal)">
                                      <p:cBhvr>
                                        <p:cTn id="39" dur="1000"/>
                                        <p:tgtEl>
                                          <p:spTgt spid="176137"/>
                                        </p:tgtEl>
                                      </p:cBhvr>
                                    </p:animEffect>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176138"/>
                                        </p:tgtEl>
                                        <p:attrNameLst>
                                          <p:attrName>style.visibility</p:attrName>
                                        </p:attrNameLst>
                                      </p:cBhvr>
                                      <p:to>
                                        <p:strVal val="visible"/>
                                      </p:to>
                                    </p:set>
                                    <p:anim calcmode="lin" valueType="num">
                                      <p:cBhvr>
                                        <p:cTn id="44" dur="1000" fill="hold"/>
                                        <p:tgtEl>
                                          <p:spTgt spid="176138"/>
                                        </p:tgtEl>
                                        <p:attrNameLst>
                                          <p:attrName>ppt_w</p:attrName>
                                        </p:attrNameLst>
                                      </p:cBhvr>
                                      <p:tavLst>
                                        <p:tav tm="0">
                                          <p:val>
                                            <p:strVal val="#ppt_w*0.70"/>
                                          </p:val>
                                        </p:tav>
                                        <p:tav tm="100000">
                                          <p:val>
                                            <p:strVal val="#ppt_w"/>
                                          </p:val>
                                        </p:tav>
                                      </p:tavLst>
                                    </p:anim>
                                    <p:anim calcmode="lin" valueType="num">
                                      <p:cBhvr>
                                        <p:cTn id="45" dur="1000" fill="hold"/>
                                        <p:tgtEl>
                                          <p:spTgt spid="176138"/>
                                        </p:tgtEl>
                                        <p:attrNameLst>
                                          <p:attrName>ppt_h</p:attrName>
                                        </p:attrNameLst>
                                      </p:cBhvr>
                                      <p:tavLst>
                                        <p:tav tm="0">
                                          <p:val>
                                            <p:strVal val="#ppt_h"/>
                                          </p:val>
                                        </p:tav>
                                        <p:tav tm="100000">
                                          <p:val>
                                            <p:strVal val="#ppt_h"/>
                                          </p:val>
                                        </p:tav>
                                      </p:tavLst>
                                    </p:anim>
                                    <p:animEffect transition="in" filter="fade">
                                      <p:cBhvr>
                                        <p:cTn id="46" dur="1000"/>
                                        <p:tgtEl>
                                          <p:spTgt spid="176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3" grpId="0" animBg="1"/>
      <p:bldP spid="176134" grpId="0" animBg="1"/>
      <p:bldP spid="176135" grpId="0"/>
      <p:bldP spid="176135" grpId="1"/>
      <p:bldP spid="176136" grpId="0"/>
      <p:bldP spid="176136" grpId="1"/>
      <p:bldP spid="176138" grpId="0"/>
      <p:bldP spid="1761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p:txBody>
          <a:bodyPr/>
          <a:lstStyle/>
          <a:p>
            <a:pPr eaLnBrk="1" hangingPunct="1"/>
            <a:endParaRPr lang="zh-CN" altLang="zh-CN" smtClean="0"/>
          </a:p>
        </p:txBody>
      </p:sp>
      <p:sp>
        <p:nvSpPr>
          <p:cNvPr id="65539" name="Rectangle 3"/>
          <p:cNvSpPr>
            <a:spLocks noGrp="1" noChangeArrowheads="1"/>
          </p:cNvSpPr>
          <p:nvPr>
            <p:ph type="body" idx="4294967295"/>
          </p:nvPr>
        </p:nvSpPr>
        <p:spPr>
          <a:xfrm>
            <a:off x="1066800" y="1981200"/>
            <a:ext cx="7772400" cy="4114800"/>
          </a:xfrm>
        </p:spPr>
        <p:txBody>
          <a:bodyPr/>
          <a:lstStyle/>
          <a:p>
            <a:pPr eaLnBrk="1" hangingPunct="1"/>
            <a:r>
              <a:rPr lang="zh-CN" altLang="en-US" b="1" smtClean="0"/>
              <a:t>无线移动通信对约束邻频干扰的要求</a:t>
            </a:r>
            <a:r>
              <a:rPr lang="en-US" altLang="zh-CN" b="1" smtClean="0">
                <a:latin typeface="宋体" pitchFamily="2" charset="-122"/>
              </a:rPr>
              <a:t>:</a:t>
            </a:r>
          </a:p>
        </p:txBody>
      </p:sp>
      <p:pic>
        <p:nvPicPr>
          <p:cNvPr id="65540" name="Picture 4" descr="6070dB"/>
          <p:cNvPicPr>
            <a:picLocks noChangeAspect="1" noChangeArrowheads="1"/>
          </p:cNvPicPr>
          <p:nvPr/>
        </p:nvPicPr>
        <p:blipFill>
          <a:blip r:embed="rId3" cstate="print"/>
          <a:srcRect/>
          <a:stretch>
            <a:fillRect/>
          </a:stretch>
        </p:blipFill>
        <p:spPr bwMode="auto">
          <a:xfrm>
            <a:off x="1295400" y="2667000"/>
            <a:ext cx="4867275" cy="3228975"/>
          </a:xfrm>
          <a:prstGeom prst="rect">
            <a:avLst/>
          </a:prstGeom>
          <a:noFill/>
          <a:ln w="9525">
            <a:noFill/>
            <a:miter lim="800000"/>
            <a:headEnd/>
            <a:tailEnd/>
          </a:ln>
        </p:spPr>
      </p:pic>
      <p:sp>
        <p:nvSpPr>
          <p:cNvPr id="178181" name="Text Box 5"/>
          <p:cNvSpPr txBox="1">
            <a:spLocks noChangeArrowheads="1"/>
          </p:cNvSpPr>
          <p:nvPr/>
        </p:nvSpPr>
        <p:spPr bwMode="auto">
          <a:xfrm>
            <a:off x="990600" y="5867400"/>
            <a:ext cx="7924800" cy="822325"/>
          </a:xfrm>
          <a:prstGeom prst="rect">
            <a:avLst/>
          </a:prstGeom>
          <a:noFill/>
          <a:ln w="9525">
            <a:noFill/>
            <a:miter lim="800000"/>
            <a:headEnd/>
            <a:tailEnd/>
          </a:ln>
          <a:effectLst/>
        </p:spPr>
        <p:txBody>
          <a:bodyPr>
            <a:spAutoFit/>
          </a:bodyPr>
          <a:lstStyle/>
          <a:p>
            <a:pPr>
              <a:spcBef>
                <a:spcPct val="50000"/>
              </a:spcBef>
              <a:defRPr/>
            </a:pPr>
            <a:r>
              <a:rPr lang="zh-CN" altLang="en-US" sz="2400" b="1" dirty="0"/>
              <a:t>这一点一般通过采用适宜的</a:t>
            </a:r>
            <a:r>
              <a:rPr lang="zh-CN" altLang="en-US" sz="2400" b="1" dirty="0">
                <a:effectLst>
                  <a:outerShdw blurRad="38100" dist="38100" dir="2700000" algn="tl">
                    <a:srgbClr val="FFFFFF"/>
                  </a:outerShdw>
                </a:effectLst>
              </a:rPr>
              <a:t>调制技术</a:t>
            </a:r>
            <a:r>
              <a:rPr lang="zh-CN" altLang="en-US" sz="2400" b="1" dirty="0"/>
              <a:t>和</a:t>
            </a:r>
            <a:r>
              <a:rPr lang="zh-CN" altLang="en-US" sz="2400" b="1" dirty="0">
                <a:effectLst>
                  <a:outerShdw blurRad="38100" dist="38100" dir="2700000" algn="tl">
                    <a:srgbClr val="FFFFFF"/>
                  </a:outerShdw>
                </a:effectLst>
              </a:rPr>
              <a:t>线性化功放</a:t>
            </a:r>
            <a:r>
              <a:rPr lang="zh-CN" altLang="en-US" sz="2400" b="1" dirty="0"/>
              <a:t>来保证。 </a:t>
            </a:r>
          </a:p>
        </p:txBody>
      </p:sp>
      <p:sp>
        <p:nvSpPr>
          <p:cNvPr id="178182" name="Text Box 6"/>
          <p:cNvSpPr txBox="1">
            <a:spLocks noChangeArrowheads="1"/>
          </p:cNvSpPr>
          <p:nvPr/>
        </p:nvSpPr>
        <p:spPr bwMode="auto">
          <a:xfrm>
            <a:off x="6248400" y="3505200"/>
            <a:ext cx="2362200" cy="1187450"/>
          </a:xfrm>
          <a:prstGeom prst="rect">
            <a:avLst/>
          </a:prstGeom>
          <a:noFill/>
          <a:ln w="9525">
            <a:noFill/>
            <a:miter lim="800000"/>
            <a:headEnd/>
            <a:tailEnd/>
          </a:ln>
          <a:effectLst/>
        </p:spPr>
        <p:txBody>
          <a:bodyPr>
            <a:spAutoFit/>
          </a:bodyPr>
          <a:lstStyle/>
          <a:p>
            <a:pPr>
              <a:spcBef>
                <a:spcPct val="50000"/>
              </a:spcBef>
              <a:defRPr/>
            </a:pPr>
            <a:r>
              <a:rPr lang="zh-CN" altLang="en-US" sz="2400" b="1" dirty="0">
                <a:latin typeface="Times New Roman" pitchFamily="18" charset="0"/>
              </a:rPr>
              <a:t>发射频谱的</a:t>
            </a:r>
            <a:r>
              <a:rPr lang="zh-CN" altLang="en-US" sz="2400" b="1" dirty="0">
                <a:effectLst>
                  <a:outerShdw blurRad="38100" dist="38100" dir="2700000" algn="tl">
                    <a:srgbClr val="FFFFFF"/>
                  </a:outerShdw>
                </a:effectLst>
                <a:latin typeface="Times New Roman" pitchFamily="18" charset="0"/>
              </a:rPr>
              <a:t>主瓣</a:t>
            </a:r>
            <a:r>
              <a:rPr lang="zh-CN" altLang="en-US" sz="2400" b="1" dirty="0">
                <a:latin typeface="Times New Roman" pitchFamily="18" charset="0"/>
              </a:rPr>
              <a:t>应比</a:t>
            </a:r>
            <a:r>
              <a:rPr lang="zh-CN" altLang="en-US" sz="2400" b="1" dirty="0">
                <a:effectLst>
                  <a:outerShdw blurRad="38100" dist="38100" dir="2700000" algn="tl">
                    <a:srgbClr val="FFFFFF"/>
                  </a:outerShdw>
                </a:effectLst>
                <a:latin typeface="Times New Roman" pitchFamily="18" charset="0"/>
              </a:rPr>
              <a:t>旁瓣</a:t>
            </a:r>
            <a:r>
              <a:rPr lang="zh-CN" altLang="en-US" sz="2400" b="1" dirty="0">
                <a:latin typeface="Times New Roman" pitchFamily="18" charset="0"/>
              </a:rPr>
              <a:t>高</a:t>
            </a:r>
            <a:r>
              <a:rPr lang="en-US" altLang="zh-CN" sz="2400" b="1" dirty="0">
                <a:effectLst>
                  <a:outerShdw blurRad="38100" dist="38100" dir="2700000" algn="tl">
                    <a:srgbClr val="FFFFFF"/>
                  </a:outerShdw>
                </a:effectLst>
                <a:latin typeface="Times New Roman" pitchFamily="18" charset="0"/>
              </a:rPr>
              <a:t>60</a:t>
            </a:r>
            <a:r>
              <a:rPr lang="zh-CN" altLang="en-US" sz="2400" b="1" dirty="0">
                <a:effectLst>
                  <a:outerShdw blurRad="38100" dist="38100" dir="2700000" algn="tl">
                    <a:srgbClr val="FFFFFF"/>
                  </a:outerShdw>
                </a:effectLst>
                <a:latin typeface="Times New Roman" pitchFamily="18" charset="0"/>
              </a:rPr>
              <a:t>～</a:t>
            </a:r>
            <a:r>
              <a:rPr lang="en-US" altLang="zh-CN" sz="2400" b="1" dirty="0">
                <a:effectLst>
                  <a:outerShdw blurRad="38100" dist="38100" dir="2700000" algn="tl">
                    <a:srgbClr val="FFFFFF"/>
                  </a:outerShdw>
                </a:effectLst>
                <a:latin typeface="Times New Roman" pitchFamily="18" charset="0"/>
              </a:rPr>
              <a:t>70dB</a:t>
            </a:r>
            <a:r>
              <a:rPr lang="zh-CN" altLang="en-US" sz="2400" b="1" dirty="0">
                <a:latin typeface="Times New Roman" pitchFamily="18" charset="0"/>
              </a:rPr>
              <a:t>。</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p:txBody>
          <a:bodyPr/>
          <a:lstStyle/>
          <a:p>
            <a:pPr eaLnBrk="1" hangingPunct="1"/>
            <a:endParaRPr lang="zh-CN" altLang="zh-CN" smtClean="0"/>
          </a:p>
        </p:txBody>
      </p:sp>
      <p:sp>
        <p:nvSpPr>
          <p:cNvPr id="180227" name="Rectangle 3"/>
          <p:cNvSpPr>
            <a:spLocks noGrp="1" noChangeArrowheads="1"/>
          </p:cNvSpPr>
          <p:nvPr>
            <p:ph type="body" idx="4294967295"/>
          </p:nvPr>
        </p:nvSpPr>
        <p:spPr>
          <a:xfrm>
            <a:off x="685800" y="2133600"/>
            <a:ext cx="8001000" cy="4114800"/>
          </a:xfrm>
        </p:spPr>
        <p:txBody>
          <a:bodyPr/>
          <a:lstStyle/>
          <a:p>
            <a:pPr eaLnBrk="1" hangingPunct="1">
              <a:defRPr/>
            </a:pPr>
            <a:r>
              <a:rPr lang="zh-CN" altLang="en-US" b="1" dirty="0" smtClean="0"/>
              <a:t>旨在减小邻频干扰影响的信道分配方案：</a:t>
            </a:r>
          </a:p>
          <a:p>
            <a:pPr eaLnBrk="1" hangingPunct="1">
              <a:buFont typeface="Wingdings" pitchFamily="2" charset="2"/>
              <a:buNone/>
              <a:defRPr/>
            </a:pPr>
            <a:r>
              <a:rPr lang="zh-CN" altLang="en-US" b="1" dirty="0" smtClean="0"/>
              <a:t>［例］</a:t>
            </a:r>
            <a:r>
              <a:rPr lang="zh-CN" altLang="en-US" b="1" dirty="0" smtClean="0">
                <a:latin typeface="Times New Roman" pitchFamily="18" charset="0"/>
              </a:rPr>
              <a:t>假定系统为</a:t>
            </a:r>
            <a:r>
              <a:rPr lang="en-US" altLang="zh-CN" b="1" dirty="0" smtClean="0">
                <a:effectLst>
                  <a:outerShdw blurRad="38100" dist="38100" dir="2700000" algn="tl">
                    <a:srgbClr val="FFFFFF"/>
                  </a:outerShdw>
                </a:effectLst>
                <a:latin typeface="Times New Roman" pitchFamily="18" charset="0"/>
              </a:rPr>
              <a:t>FDMA</a:t>
            </a:r>
            <a:r>
              <a:rPr lang="zh-CN" altLang="en-US" b="1" dirty="0" smtClean="0">
                <a:effectLst>
                  <a:outerShdw blurRad="38100" dist="38100" dir="2700000" algn="tl">
                    <a:srgbClr val="FFFFFF"/>
                  </a:outerShdw>
                </a:effectLst>
                <a:latin typeface="Times New Roman" pitchFamily="18" charset="0"/>
              </a:rPr>
              <a:t>／</a:t>
            </a:r>
            <a:r>
              <a:rPr lang="en-US" altLang="zh-CN" b="1" dirty="0" smtClean="0">
                <a:effectLst>
                  <a:outerShdw blurRad="38100" dist="38100" dir="2700000" algn="tl">
                    <a:srgbClr val="FFFFFF"/>
                  </a:outerShdw>
                </a:effectLst>
                <a:latin typeface="Times New Roman" pitchFamily="18" charset="0"/>
              </a:rPr>
              <a:t>FDD</a:t>
            </a:r>
            <a:r>
              <a:rPr lang="zh-CN" altLang="en-US" b="1" dirty="0" smtClean="0">
                <a:latin typeface="Times New Roman" pitchFamily="18" charset="0"/>
              </a:rPr>
              <a:t>系统，总共</a:t>
            </a:r>
          </a:p>
          <a:p>
            <a:pPr eaLnBrk="1" hangingPunct="1">
              <a:buFont typeface="Wingdings" pitchFamily="2" charset="2"/>
              <a:buNone/>
              <a:defRPr/>
            </a:pPr>
            <a:r>
              <a:rPr lang="zh-CN" altLang="en-US" b="1" dirty="0" smtClean="0">
                <a:latin typeface="Times New Roman" pitchFamily="18" charset="0"/>
              </a:rPr>
              <a:t>有</a:t>
            </a:r>
            <a:r>
              <a:rPr lang="en-US" altLang="zh-CN" b="1" dirty="0" smtClean="0">
                <a:effectLst>
                  <a:outerShdw blurRad="38100" dist="38100" dir="2700000" algn="tl">
                    <a:srgbClr val="FFFFFF"/>
                  </a:outerShdw>
                </a:effectLst>
                <a:latin typeface="Times New Roman" pitchFamily="18" charset="0"/>
              </a:rPr>
              <a:t>21</a:t>
            </a:r>
            <a:r>
              <a:rPr lang="zh-CN" altLang="en-US" b="1" dirty="0" smtClean="0">
                <a:effectLst>
                  <a:outerShdw blurRad="38100" dist="38100" dir="2700000" algn="tl">
                    <a:srgbClr val="FFFFFF"/>
                  </a:outerShdw>
                </a:effectLst>
                <a:latin typeface="Times New Roman" pitchFamily="18" charset="0"/>
              </a:rPr>
              <a:t>对</a:t>
            </a:r>
            <a:r>
              <a:rPr lang="zh-CN" altLang="en-US" b="1" dirty="0" smtClean="0">
                <a:latin typeface="Times New Roman" pitchFamily="18" charset="0"/>
              </a:rPr>
              <a:t>双工信道（频道），按照载频由低</a:t>
            </a:r>
          </a:p>
          <a:p>
            <a:pPr eaLnBrk="1" hangingPunct="1">
              <a:buFont typeface="Wingdings" pitchFamily="2" charset="2"/>
              <a:buNone/>
              <a:defRPr/>
            </a:pPr>
            <a:r>
              <a:rPr lang="zh-CN" altLang="en-US" b="1" dirty="0" smtClean="0">
                <a:latin typeface="Times New Roman" pitchFamily="18" charset="0"/>
              </a:rPr>
              <a:t>到高的递增顺序依次编号为</a:t>
            </a:r>
            <a:r>
              <a:rPr lang="en-US" altLang="zh-CN" b="1" dirty="0" smtClean="0">
                <a:effectLst>
                  <a:outerShdw blurRad="38100" dist="38100" dir="2700000" algn="tl">
                    <a:srgbClr val="FFFFFF"/>
                  </a:outerShdw>
                </a:effectLst>
                <a:latin typeface="Times New Roman" pitchFamily="18" charset="0"/>
              </a:rPr>
              <a:t>1</a:t>
            </a:r>
            <a:r>
              <a:rPr lang="zh-CN" altLang="en-US" b="1" dirty="0" smtClean="0">
                <a:effectLst>
                  <a:outerShdw blurRad="38100" dist="38100" dir="2700000" algn="tl">
                    <a:srgbClr val="FFFFFF"/>
                  </a:outerShdw>
                </a:effectLst>
                <a:latin typeface="Times New Roman" pitchFamily="18" charset="0"/>
              </a:rPr>
              <a:t>号</a:t>
            </a:r>
            <a:r>
              <a:rPr lang="zh-CN" altLang="en-US" b="1" dirty="0" smtClean="0">
                <a:latin typeface="Times New Roman" pitchFamily="18" charset="0"/>
              </a:rPr>
              <a:t>、</a:t>
            </a:r>
            <a:r>
              <a:rPr lang="en-US" altLang="zh-CN" b="1" dirty="0" smtClean="0">
                <a:effectLst>
                  <a:outerShdw blurRad="38100" dist="38100" dir="2700000" algn="tl">
                    <a:srgbClr val="FFFFFF"/>
                  </a:outerShdw>
                </a:effectLst>
                <a:latin typeface="Times New Roman" pitchFamily="18" charset="0"/>
              </a:rPr>
              <a:t>2</a:t>
            </a:r>
            <a:r>
              <a:rPr lang="zh-CN" altLang="en-US" b="1" dirty="0" smtClean="0">
                <a:effectLst>
                  <a:outerShdw blurRad="38100" dist="38100" dir="2700000" algn="tl">
                    <a:srgbClr val="FFFFFF"/>
                  </a:outerShdw>
                </a:effectLst>
                <a:latin typeface="Times New Roman" pitchFamily="18" charset="0"/>
              </a:rPr>
              <a:t>号</a:t>
            </a:r>
            <a:r>
              <a:rPr lang="zh-CN" altLang="en-US" b="1" dirty="0" smtClean="0">
                <a:latin typeface="Times New Roman" pitchFamily="18" charset="0"/>
              </a:rPr>
              <a:t>、</a:t>
            </a:r>
            <a:r>
              <a:rPr lang="en-US" altLang="zh-CN" b="1" dirty="0" smtClean="0">
                <a:latin typeface="Times New Roman" pitchFamily="18" charset="0"/>
              </a:rPr>
              <a:t>…</a:t>
            </a:r>
            <a:r>
              <a:rPr lang="zh-CN" altLang="en-US" b="1" dirty="0" smtClean="0">
                <a:latin typeface="Times New Roman" pitchFamily="18" charset="0"/>
              </a:rPr>
              <a:t>、</a:t>
            </a:r>
          </a:p>
          <a:p>
            <a:pPr eaLnBrk="1" hangingPunct="1">
              <a:buFont typeface="Wingdings" pitchFamily="2" charset="2"/>
              <a:buNone/>
              <a:defRPr/>
            </a:pPr>
            <a:r>
              <a:rPr lang="en-US" altLang="zh-CN" b="1" dirty="0" smtClean="0">
                <a:effectLst>
                  <a:outerShdw blurRad="38100" dist="38100" dir="2700000" algn="tl">
                    <a:srgbClr val="FFFFFF"/>
                  </a:outerShdw>
                </a:effectLst>
                <a:latin typeface="Times New Roman" pitchFamily="18" charset="0"/>
              </a:rPr>
              <a:t>20</a:t>
            </a:r>
            <a:r>
              <a:rPr lang="zh-CN" altLang="en-US" b="1" dirty="0" smtClean="0">
                <a:effectLst>
                  <a:outerShdw blurRad="38100" dist="38100" dir="2700000" algn="tl">
                    <a:srgbClr val="FFFFFF"/>
                  </a:outerShdw>
                </a:effectLst>
                <a:latin typeface="Times New Roman" pitchFamily="18" charset="0"/>
              </a:rPr>
              <a:t>号</a:t>
            </a:r>
            <a:r>
              <a:rPr lang="zh-CN" altLang="en-US" b="1" dirty="0" smtClean="0">
                <a:latin typeface="Times New Roman" pitchFamily="18" charset="0"/>
              </a:rPr>
              <a:t>、</a:t>
            </a:r>
            <a:r>
              <a:rPr lang="en-US" altLang="zh-CN" b="1" dirty="0" smtClean="0">
                <a:effectLst>
                  <a:outerShdw blurRad="38100" dist="38100" dir="2700000" algn="tl">
                    <a:srgbClr val="FFFFFF"/>
                  </a:outerShdw>
                </a:effectLst>
                <a:latin typeface="Times New Roman" pitchFamily="18" charset="0"/>
              </a:rPr>
              <a:t>21</a:t>
            </a:r>
            <a:r>
              <a:rPr lang="zh-CN" altLang="en-US" b="1" dirty="0" smtClean="0">
                <a:effectLst>
                  <a:outerShdw blurRad="38100" dist="38100" dir="2700000" algn="tl">
                    <a:srgbClr val="FFFFFF"/>
                  </a:outerShdw>
                </a:effectLst>
                <a:latin typeface="Times New Roman" pitchFamily="18" charset="0"/>
              </a:rPr>
              <a:t>号</a:t>
            </a:r>
            <a:r>
              <a:rPr lang="zh-CN" altLang="en-US" b="1" dirty="0" smtClean="0">
                <a:latin typeface="Times New Roman" pitchFamily="18" charset="0"/>
              </a:rPr>
              <a:t>频道。假定区群大小为</a:t>
            </a:r>
            <a:r>
              <a:rPr lang="en-US" altLang="zh-CN" b="1" dirty="0" smtClean="0">
                <a:effectLst>
                  <a:outerShdw blurRad="38100" dist="38100" dir="2700000" algn="tl">
                    <a:srgbClr val="FFFFFF"/>
                  </a:outerShdw>
                </a:effectLst>
                <a:latin typeface="Times New Roman" pitchFamily="18" charset="0"/>
              </a:rPr>
              <a:t>N</a:t>
            </a:r>
            <a:r>
              <a:rPr lang="zh-CN" altLang="en-US" b="1" dirty="0" smtClean="0">
                <a:effectLst>
                  <a:outerShdw blurRad="38100" dist="38100" dir="2700000" algn="tl">
                    <a:srgbClr val="FFFFFF"/>
                  </a:outerShdw>
                </a:effectLst>
                <a:latin typeface="Times New Roman" pitchFamily="18" charset="0"/>
              </a:rPr>
              <a:t>＝</a:t>
            </a:r>
            <a:r>
              <a:rPr lang="en-US" altLang="zh-CN" b="1" dirty="0" smtClean="0">
                <a:effectLst>
                  <a:outerShdw blurRad="38100" dist="38100" dir="2700000" algn="tl">
                    <a:srgbClr val="FFFFFF"/>
                  </a:outerShdw>
                </a:effectLst>
                <a:latin typeface="Times New Roman" pitchFamily="18" charset="0"/>
              </a:rPr>
              <a:t>7</a:t>
            </a:r>
            <a:r>
              <a:rPr lang="zh-CN" altLang="en-US" b="1" dirty="0" smtClean="0">
                <a:latin typeface="Times New Roman" pitchFamily="18" charset="0"/>
              </a:rPr>
              <a:t>，</a:t>
            </a:r>
          </a:p>
          <a:p>
            <a:pPr eaLnBrk="1" hangingPunct="1">
              <a:buFont typeface="Wingdings" pitchFamily="2" charset="2"/>
              <a:buNone/>
              <a:defRPr/>
            </a:pPr>
            <a:r>
              <a:rPr lang="zh-CN" altLang="en-US" b="1" dirty="0" smtClean="0">
                <a:latin typeface="Times New Roman" pitchFamily="18" charset="0"/>
              </a:rPr>
              <a:t>试确定避免同一个小区内出现邻道的一种信</a:t>
            </a:r>
          </a:p>
          <a:p>
            <a:pPr eaLnBrk="1" hangingPunct="1">
              <a:buFont typeface="Wingdings" pitchFamily="2" charset="2"/>
              <a:buNone/>
              <a:defRPr/>
            </a:pPr>
            <a:r>
              <a:rPr lang="zh-CN" altLang="en-US" b="1" dirty="0" smtClean="0">
                <a:latin typeface="Times New Roman" pitchFamily="18" charset="0"/>
              </a:rPr>
              <a:t>道分配方案。</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p:txBody>
          <a:bodyPr/>
          <a:lstStyle/>
          <a:p>
            <a:pPr eaLnBrk="1" hangingPunct="1"/>
            <a:endParaRPr lang="zh-CN" altLang="zh-CN" smtClean="0"/>
          </a:p>
        </p:txBody>
      </p:sp>
      <p:sp>
        <p:nvSpPr>
          <p:cNvPr id="182275" name="Rectangle 3"/>
          <p:cNvSpPr>
            <a:spLocks noGrp="1" noChangeArrowheads="1"/>
          </p:cNvSpPr>
          <p:nvPr>
            <p:ph type="body" sz="half" idx="4294967295"/>
          </p:nvPr>
        </p:nvSpPr>
        <p:spPr>
          <a:xfrm>
            <a:off x="457200" y="1981199"/>
            <a:ext cx="4114800" cy="4876801"/>
          </a:xfrm>
        </p:spPr>
        <p:txBody>
          <a:bodyPr/>
          <a:lstStyle/>
          <a:p>
            <a:pPr eaLnBrk="1" hangingPunct="1">
              <a:buFont typeface="Wingdings" pitchFamily="2" charset="2"/>
              <a:buNone/>
              <a:defRPr/>
            </a:pPr>
            <a:r>
              <a:rPr lang="zh-CN" altLang="en-US" sz="2400" b="1" dirty="0" smtClean="0"/>
              <a:t>［解］</a:t>
            </a:r>
            <a:r>
              <a:rPr lang="zh-CN" altLang="en-US" sz="2400" b="1" dirty="0" smtClean="0">
                <a:latin typeface="Times New Roman" pitchFamily="18" charset="0"/>
              </a:rPr>
              <a:t>考虑在区群内平均分</a:t>
            </a:r>
          </a:p>
          <a:p>
            <a:pPr eaLnBrk="1" hangingPunct="1">
              <a:buFont typeface="Wingdings" pitchFamily="2" charset="2"/>
              <a:buNone/>
              <a:defRPr/>
            </a:pPr>
            <a:r>
              <a:rPr lang="zh-CN" altLang="en-US" sz="2400" b="1" dirty="0" smtClean="0">
                <a:latin typeface="Times New Roman" pitchFamily="18" charset="0"/>
              </a:rPr>
              <a:t>配信道数，则</a:t>
            </a:r>
            <a:r>
              <a:rPr lang="en-US" altLang="zh-CN" sz="2400" b="1" dirty="0" smtClean="0">
                <a:effectLst>
                  <a:outerShdw blurRad="38100" dist="38100" dir="2700000" algn="tl">
                    <a:srgbClr val="FFFFFF"/>
                  </a:outerShdw>
                </a:effectLst>
                <a:latin typeface="Times New Roman" pitchFamily="18" charset="0"/>
              </a:rPr>
              <a:t>N</a:t>
            </a:r>
            <a:r>
              <a:rPr lang="zh-CN" altLang="en-US" sz="2400" b="1" dirty="0" smtClean="0">
                <a:effectLst>
                  <a:outerShdw blurRad="38100" dist="38100" dir="2700000" algn="tl">
                    <a:srgbClr val="FFFFFF"/>
                  </a:outerShdw>
                </a:effectLst>
                <a:latin typeface="Times New Roman" pitchFamily="18" charset="0"/>
              </a:rPr>
              <a:t>＝</a:t>
            </a:r>
            <a:r>
              <a:rPr lang="en-US" altLang="zh-CN" sz="2400" b="1" dirty="0" smtClean="0">
                <a:effectLst>
                  <a:outerShdw blurRad="38100" dist="38100" dir="2700000" algn="tl">
                    <a:srgbClr val="FFFFFF"/>
                  </a:outerShdw>
                </a:effectLst>
                <a:latin typeface="Times New Roman" pitchFamily="18" charset="0"/>
              </a:rPr>
              <a:t>7</a:t>
            </a:r>
            <a:r>
              <a:rPr lang="zh-CN" altLang="en-US" sz="2400" b="1" dirty="0" smtClean="0">
                <a:latin typeface="Times New Roman" pitchFamily="18" charset="0"/>
              </a:rPr>
              <a:t>的区群中</a:t>
            </a:r>
          </a:p>
          <a:p>
            <a:pPr eaLnBrk="1" hangingPunct="1">
              <a:buFont typeface="Wingdings" pitchFamily="2" charset="2"/>
              <a:buNone/>
              <a:defRPr/>
            </a:pPr>
            <a:r>
              <a:rPr lang="zh-CN" altLang="en-US" sz="2400" b="1" dirty="0" smtClean="0">
                <a:latin typeface="Times New Roman" pitchFamily="18" charset="0"/>
              </a:rPr>
              <a:t>每个小区分到</a:t>
            </a:r>
            <a:r>
              <a:rPr lang="en-US" altLang="zh-CN" sz="2400" b="1" dirty="0" smtClean="0">
                <a:effectLst>
                  <a:outerShdw blurRad="38100" dist="38100" dir="2700000" algn="tl">
                    <a:srgbClr val="FFFFFF"/>
                  </a:outerShdw>
                </a:effectLst>
                <a:latin typeface="Times New Roman" pitchFamily="18" charset="0"/>
              </a:rPr>
              <a:t>3</a:t>
            </a:r>
            <a:r>
              <a:rPr lang="zh-CN" altLang="en-US" sz="2400" b="1" dirty="0" smtClean="0">
                <a:effectLst>
                  <a:outerShdw blurRad="38100" dist="38100" dir="2700000" algn="tl">
                    <a:srgbClr val="FFFFFF"/>
                  </a:outerShdw>
                </a:effectLst>
                <a:latin typeface="Times New Roman" pitchFamily="18" charset="0"/>
              </a:rPr>
              <a:t>对</a:t>
            </a:r>
            <a:r>
              <a:rPr lang="zh-CN" altLang="en-US" sz="2400" b="1" dirty="0" smtClean="0">
                <a:latin typeface="Times New Roman" pitchFamily="18" charset="0"/>
              </a:rPr>
              <a:t>信道，由</a:t>
            </a:r>
          </a:p>
          <a:p>
            <a:pPr eaLnBrk="1" hangingPunct="1">
              <a:buFont typeface="Wingdings" pitchFamily="2" charset="2"/>
              <a:buNone/>
              <a:defRPr/>
            </a:pPr>
            <a:r>
              <a:rPr lang="zh-CN" altLang="en-US" sz="2400" b="1" dirty="0" smtClean="0">
                <a:latin typeface="Times New Roman" pitchFamily="18" charset="0"/>
              </a:rPr>
              <a:t>于小区范围有限，因此</a:t>
            </a: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rPr>
              <a:t>小区</a:t>
            </a:r>
          </a:p>
          <a:p>
            <a:pPr eaLnBrk="1" hangingPunct="1">
              <a:buFont typeface="Wingdings" pitchFamily="2" charset="2"/>
              <a:buNone/>
              <a:defRPr/>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rPr>
              <a:t>内不应出现在邻道工作的设</a:t>
            </a:r>
          </a:p>
          <a:p>
            <a:pPr eaLnBrk="1" hangingPunct="1">
              <a:buFont typeface="Wingdings" pitchFamily="2" charset="2"/>
              <a:buNone/>
              <a:defRPr/>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rPr>
              <a:t>备，相反却应当使彼此间的</a:t>
            </a:r>
          </a:p>
          <a:p>
            <a:pPr eaLnBrk="1" hangingPunct="1">
              <a:buNone/>
              <a:defRPr/>
            </a:pPr>
            <a:r>
              <a:rPr lang="zh-CN" altLang="en-US" sz="2400" b="1" dirty="0" smtClean="0">
                <a:solidFill>
                  <a:srgbClr val="FF0000"/>
                </a:solidFill>
                <a:effectLst>
                  <a:outerShdw blurRad="38100" dist="38100" dir="2700000" algn="tl">
                    <a:srgbClr val="000000">
                      <a:alpha val="43137"/>
                    </a:srgbClr>
                  </a:outerShdw>
                </a:effectLst>
                <a:latin typeface="Times New Roman" pitchFamily="18" charset="0"/>
              </a:rPr>
              <a:t>信道间隔尽可能大：</a:t>
            </a:r>
            <a:r>
              <a:rPr lang="zh-CN" altLang="en-US" sz="2400" b="1" dirty="0" smtClean="0">
                <a:solidFill>
                  <a:schemeClr val="tx2"/>
                </a:solidFill>
                <a:effectLst>
                  <a:outerShdw blurRad="38100" dist="38100" dir="2700000" algn="tl">
                    <a:srgbClr val="000000">
                      <a:alpha val="43137"/>
                    </a:srgbClr>
                  </a:outerShdw>
                </a:effectLst>
                <a:latin typeface="Times New Roman" pitchFamily="18" charset="0"/>
              </a:rPr>
              <a:t>以区群</a:t>
            </a:r>
            <a:endParaRPr lang="en-US" altLang="zh-CN" sz="2400" b="1" dirty="0" smtClean="0">
              <a:solidFill>
                <a:schemeClr val="tx2"/>
              </a:solidFill>
              <a:effectLst>
                <a:outerShdw blurRad="38100" dist="38100" dir="2700000" algn="tl">
                  <a:srgbClr val="000000">
                    <a:alpha val="43137"/>
                  </a:srgbClr>
                </a:outerShdw>
              </a:effectLst>
              <a:latin typeface="Times New Roman" pitchFamily="18" charset="0"/>
            </a:endParaRPr>
          </a:p>
          <a:p>
            <a:pPr eaLnBrk="1" hangingPunct="1">
              <a:buNone/>
              <a:defRPr/>
            </a:pPr>
            <a:r>
              <a:rPr lang="zh-CN" altLang="en-US" sz="2400" b="1" dirty="0" smtClean="0">
                <a:solidFill>
                  <a:schemeClr val="tx2"/>
                </a:solidFill>
                <a:effectLst>
                  <a:outerShdw blurRad="38100" dist="38100" dir="2700000" algn="tl">
                    <a:srgbClr val="000000">
                      <a:alpha val="43137"/>
                    </a:srgbClr>
                  </a:outerShdw>
                </a:effectLst>
                <a:latin typeface="Times New Roman" pitchFamily="18" charset="0"/>
              </a:rPr>
              <a:t>大小</a:t>
            </a:r>
            <a:r>
              <a:rPr lang="en-US" altLang="zh-CN" sz="2400" b="1" dirty="0" smtClean="0">
                <a:solidFill>
                  <a:schemeClr val="tx2"/>
                </a:solidFill>
                <a:effectLst>
                  <a:outerShdw blurRad="38100" dist="38100" dir="2700000" algn="tl">
                    <a:srgbClr val="000000">
                      <a:alpha val="43137"/>
                    </a:srgbClr>
                  </a:outerShdw>
                </a:effectLst>
                <a:latin typeface="Times New Roman" pitchFamily="18" charset="0"/>
              </a:rPr>
              <a:t>N</a:t>
            </a:r>
            <a:r>
              <a:rPr lang="zh-CN" altLang="en-US" sz="2400" b="1" dirty="0" smtClean="0">
                <a:solidFill>
                  <a:schemeClr val="tx2"/>
                </a:solidFill>
                <a:effectLst>
                  <a:outerShdw blurRad="38100" dist="38100" dir="2700000" algn="tl">
                    <a:srgbClr val="000000">
                      <a:alpha val="43137"/>
                    </a:srgbClr>
                  </a:outerShdw>
                </a:effectLst>
                <a:latin typeface="Times New Roman" pitchFamily="18" charset="0"/>
              </a:rPr>
              <a:t>作为同一信道组中各信</a:t>
            </a:r>
            <a:endParaRPr lang="en-US" altLang="zh-CN" sz="2400" b="1" dirty="0" smtClean="0">
              <a:solidFill>
                <a:schemeClr val="tx2"/>
              </a:solidFill>
              <a:effectLst>
                <a:outerShdw blurRad="38100" dist="38100" dir="2700000" algn="tl">
                  <a:srgbClr val="000000">
                    <a:alpha val="43137"/>
                  </a:srgbClr>
                </a:outerShdw>
              </a:effectLst>
              <a:latin typeface="Times New Roman" pitchFamily="18" charset="0"/>
            </a:endParaRPr>
          </a:p>
          <a:p>
            <a:pPr eaLnBrk="1" hangingPunct="1">
              <a:buNone/>
              <a:defRPr/>
            </a:pPr>
            <a:r>
              <a:rPr lang="zh-CN" altLang="en-US" sz="2400" b="1" dirty="0" smtClean="0">
                <a:solidFill>
                  <a:schemeClr val="tx2"/>
                </a:solidFill>
                <a:effectLst>
                  <a:outerShdw blurRad="38100" dist="38100" dir="2700000" algn="tl">
                    <a:srgbClr val="000000">
                      <a:alpha val="43137"/>
                    </a:srgbClr>
                  </a:outerShdw>
                </a:effectLst>
                <a:latin typeface="Times New Roman" pitchFamily="18" charset="0"/>
              </a:rPr>
              <a:t>道间的频率间隔</a:t>
            </a:r>
            <a:r>
              <a:rPr lang="zh-CN" altLang="en-US" sz="2400" b="1" dirty="0" smtClean="0">
                <a:latin typeface="Times New Roman" pitchFamily="18" charset="0"/>
              </a:rPr>
              <a:t>。这样我们</a:t>
            </a:r>
            <a:endParaRPr lang="en-US" altLang="zh-CN" sz="2400" b="1" dirty="0" smtClean="0">
              <a:latin typeface="Times New Roman" pitchFamily="18" charset="0"/>
            </a:endParaRPr>
          </a:p>
          <a:p>
            <a:pPr eaLnBrk="1" hangingPunct="1">
              <a:buNone/>
              <a:defRPr/>
            </a:pPr>
            <a:r>
              <a:rPr lang="zh-CN" altLang="en-US" sz="2400" b="1" dirty="0" smtClean="0">
                <a:latin typeface="Times New Roman" pitchFamily="18" charset="0"/>
              </a:rPr>
              <a:t>可以将信道分为</a:t>
            </a:r>
            <a:r>
              <a:rPr lang="en-US" altLang="zh-CN" sz="2400" b="1" dirty="0" smtClean="0">
                <a:effectLst>
                  <a:outerShdw blurRad="38100" dist="38100" dir="2700000" algn="tl">
                    <a:srgbClr val="FFFFFF"/>
                  </a:outerShdw>
                </a:effectLst>
                <a:latin typeface="Times New Roman" pitchFamily="18" charset="0"/>
              </a:rPr>
              <a:t>7</a:t>
            </a:r>
            <a:r>
              <a:rPr lang="zh-CN" altLang="en-US" sz="2400" b="1" dirty="0" smtClean="0">
                <a:effectLst>
                  <a:outerShdw blurRad="38100" dist="38100" dir="2700000" algn="tl">
                    <a:srgbClr val="FFFFFF"/>
                  </a:outerShdw>
                </a:effectLst>
                <a:latin typeface="Times New Roman" pitchFamily="18" charset="0"/>
              </a:rPr>
              <a:t>组</a:t>
            </a:r>
            <a:r>
              <a:rPr lang="zh-CN" altLang="en-US" sz="2400" b="1" dirty="0" smtClean="0">
                <a:latin typeface="Times New Roman" pitchFamily="18" charset="0"/>
              </a:rPr>
              <a:t>，即</a:t>
            </a:r>
            <a:r>
              <a:rPr lang="en-US" altLang="zh-CN" sz="2400" b="1" dirty="0" smtClean="0">
                <a:effectLst>
                  <a:outerShdw blurRad="38100" dist="38100" dir="2700000" algn="tl">
                    <a:srgbClr val="FFFFFF"/>
                  </a:outerShdw>
                </a:effectLst>
                <a:latin typeface="Times New Roman" pitchFamily="18" charset="0"/>
              </a:rPr>
              <a:t>A</a:t>
            </a:r>
            <a:r>
              <a:rPr lang="zh-CN" altLang="en-US" sz="2400" b="1" dirty="0" smtClean="0">
                <a:effectLst>
                  <a:outerShdw blurRad="38100" dist="38100" dir="2700000" algn="tl">
                    <a:srgbClr val="FFFFFF"/>
                  </a:outerShdw>
                </a:effectLst>
                <a:latin typeface="Times New Roman" pitchFamily="18" charset="0"/>
              </a:rPr>
              <a:t>、</a:t>
            </a:r>
            <a:endParaRPr lang="en-US" altLang="zh-CN" sz="2400" b="1" dirty="0" smtClean="0">
              <a:effectLst>
                <a:outerShdw blurRad="38100" dist="38100" dir="2700000" algn="tl">
                  <a:srgbClr val="FFFFFF"/>
                </a:outerShdw>
              </a:effectLst>
              <a:latin typeface="Times New Roman" pitchFamily="18" charset="0"/>
            </a:endParaRPr>
          </a:p>
          <a:p>
            <a:pPr eaLnBrk="1" hangingPunct="1">
              <a:buNone/>
              <a:defRPr/>
            </a:pPr>
            <a:r>
              <a:rPr lang="en-US" altLang="zh-CN" sz="2400" b="1" dirty="0" smtClean="0">
                <a:effectLst>
                  <a:outerShdw blurRad="38100" dist="38100" dir="2700000" algn="tl">
                    <a:srgbClr val="FFFFFF"/>
                  </a:outerShdw>
                </a:effectLst>
                <a:latin typeface="Times New Roman" pitchFamily="18" charset="0"/>
              </a:rPr>
              <a:t>B</a:t>
            </a:r>
            <a:r>
              <a:rPr lang="zh-CN" altLang="en-US" sz="2400" b="1" dirty="0" smtClean="0">
                <a:effectLst>
                  <a:outerShdw blurRad="38100" dist="38100" dir="2700000" algn="tl">
                    <a:srgbClr val="FFFFFF"/>
                  </a:outerShdw>
                </a:effectLst>
                <a:latin typeface="Times New Roman" pitchFamily="18" charset="0"/>
              </a:rPr>
              <a:t>、</a:t>
            </a:r>
            <a:r>
              <a:rPr lang="en-US" altLang="zh-CN" sz="2400" b="1" dirty="0" smtClean="0">
                <a:effectLst>
                  <a:outerShdw blurRad="38100" dist="38100" dir="2700000" algn="tl">
                    <a:srgbClr val="FFFFFF"/>
                  </a:outerShdw>
                </a:effectLst>
                <a:latin typeface="Times New Roman" pitchFamily="18" charset="0"/>
              </a:rPr>
              <a:t>C</a:t>
            </a:r>
            <a:r>
              <a:rPr lang="zh-CN" altLang="en-US" sz="2400" b="1" dirty="0" smtClean="0">
                <a:effectLst>
                  <a:outerShdw blurRad="38100" dist="38100" dir="2700000" algn="tl">
                    <a:srgbClr val="FFFFFF"/>
                  </a:outerShdw>
                </a:effectLst>
                <a:latin typeface="Times New Roman" pitchFamily="18" charset="0"/>
              </a:rPr>
              <a:t>、</a:t>
            </a:r>
            <a:r>
              <a:rPr lang="en-US" altLang="zh-CN" sz="2400" b="1" dirty="0" smtClean="0">
                <a:effectLst>
                  <a:outerShdw blurRad="38100" dist="38100" dir="2700000" algn="tl">
                    <a:srgbClr val="FFFFFF"/>
                  </a:outerShdw>
                </a:effectLst>
                <a:latin typeface="Times New Roman" pitchFamily="18" charset="0"/>
              </a:rPr>
              <a:t>D</a:t>
            </a:r>
            <a:r>
              <a:rPr lang="zh-CN" altLang="en-US" sz="2400" b="1" dirty="0" smtClean="0">
                <a:effectLst>
                  <a:outerShdw blurRad="38100" dist="38100" dir="2700000" algn="tl">
                    <a:srgbClr val="FFFFFF"/>
                  </a:outerShdw>
                </a:effectLst>
                <a:latin typeface="Times New Roman" pitchFamily="18" charset="0"/>
              </a:rPr>
              <a:t>、</a:t>
            </a:r>
            <a:r>
              <a:rPr lang="en-US" altLang="zh-CN" sz="2400" b="1" dirty="0" smtClean="0">
                <a:effectLst>
                  <a:outerShdw blurRad="38100" dist="38100" dir="2700000" algn="tl">
                    <a:srgbClr val="FFFFFF"/>
                  </a:outerShdw>
                </a:effectLst>
                <a:latin typeface="Times New Roman" pitchFamily="18" charset="0"/>
              </a:rPr>
              <a:t>E</a:t>
            </a:r>
            <a:r>
              <a:rPr lang="zh-CN" altLang="en-US" sz="2400" b="1" dirty="0" smtClean="0">
                <a:effectLst>
                  <a:outerShdw blurRad="38100" dist="38100" dir="2700000" algn="tl">
                    <a:srgbClr val="FFFFFF"/>
                  </a:outerShdw>
                </a:effectLst>
                <a:latin typeface="Times New Roman" pitchFamily="18" charset="0"/>
              </a:rPr>
              <a:t>、</a:t>
            </a:r>
            <a:r>
              <a:rPr lang="en-US" altLang="zh-CN" sz="2400" b="1" dirty="0" smtClean="0">
                <a:effectLst>
                  <a:outerShdw blurRad="38100" dist="38100" dir="2700000" algn="tl">
                    <a:srgbClr val="FFFFFF"/>
                  </a:outerShdw>
                </a:effectLst>
                <a:latin typeface="Times New Roman" pitchFamily="18" charset="0"/>
              </a:rPr>
              <a:t>F</a:t>
            </a:r>
            <a:r>
              <a:rPr lang="zh-CN" altLang="en-US" sz="2400" b="1" dirty="0" smtClean="0">
                <a:effectLst>
                  <a:outerShdw blurRad="38100" dist="38100" dir="2700000" algn="tl">
                    <a:srgbClr val="FFFFFF"/>
                  </a:outerShdw>
                </a:effectLst>
                <a:latin typeface="Times New Roman" pitchFamily="18" charset="0"/>
              </a:rPr>
              <a:t>、</a:t>
            </a:r>
            <a:r>
              <a:rPr lang="en-US" altLang="zh-CN" sz="2400" b="1" dirty="0" smtClean="0">
                <a:effectLst>
                  <a:outerShdw blurRad="38100" dist="38100" dir="2700000" algn="tl">
                    <a:srgbClr val="FFFFFF"/>
                  </a:outerShdw>
                </a:effectLst>
                <a:latin typeface="Times New Roman" pitchFamily="18" charset="0"/>
              </a:rPr>
              <a:t>G</a:t>
            </a:r>
            <a:r>
              <a:rPr lang="zh-CN" altLang="en-US" sz="2400" b="1" dirty="0" smtClean="0">
                <a:latin typeface="Times New Roman" pitchFamily="18" charset="0"/>
              </a:rPr>
              <a:t>组。</a:t>
            </a:r>
            <a:endParaRPr lang="en-US" altLang="zh-CN" sz="2400" b="1" dirty="0" smtClean="0">
              <a:latin typeface="Times New Roman" pitchFamily="18" charset="0"/>
            </a:endParaRPr>
          </a:p>
        </p:txBody>
      </p:sp>
      <p:graphicFrame>
        <p:nvGraphicFramePr>
          <p:cNvPr id="182276" name="Group 4"/>
          <p:cNvGraphicFramePr>
            <a:graphicFrameLocks noGrp="1"/>
          </p:cNvGraphicFramePr>
          <p:nvPr>
            <p:ph sz="half" idx="4294967295"/>
          </p:nvPr>
        </p:nvGraphicFramePr>
        <p:xfrm>
          <a:off x="4800600" y="2133600"/>
          <a:ext cx="3773488" cy="4145280"/>
        </p:xfrm>
        <a:graphic>
          <a:graphicData uri="http://schemas.openxmlformats.org/drawingml/2006/table">
            <a:tbl>
              <a:tblPr/>
              <a:tblGrid>
                <a:gridCol w="1524000"/>
                <a:gridCol w="2249488"/>
              </a:tblGrid>
              <a:tr h="5080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dirty="0" smtClean="0">
                          <a:ln>
                            <a:noFill/>
                          </a:ln>
                          <a:solidFill>
                            <a:schemeClr val="tx1"/>
                          </a:solidFill>
                          <a:effectLst>
                            <a:outerShdw blurRad="38100" dist="38100" dir="2700000" algn="tl">
                              <a:srgbClr val="C0C0C0"/>
                            </a:outerShdw>
                          </a:effectLst>
                          <a:latin typeface="Tahoma" pitchFamily="34" charset="0"/>
                          <a:ea typeface="宋体" pitchFamily="2" charset="-122"/>
                        </a:rPr>
                        <a:t>  </a:t>
                      </a:r>
                      <a:r>
                        <a:rPr kumimoji="0" lang="zh-CN" altLang="en-US" sz="2800" b="1" i="0" u="none" strike="noStrike" cap="none" normalizeH="0" baseline="0" dirty="0" smtClean="0">
                          <a:ln>
                            <a:noFill/>
                          </a:ln>
                          <a:solidFill>
                            <a:schemeClr val="tx1"/>
                          </a:solidFill>
                          <a:effectLst>
                            <a:outerShdw blurRad="38100" dist="38100" dir="2700000" algn="tl">
                              <a:srgbClr val="C0C0C0"/>
                            </a:outerShdw>
                          </a:effectLst>
                          <a:latin typeface="Tahoma" pitchFamily="34" charset="0"/>
                          <a:ea typeface="宋体" pitchFamily="2" charset="-122"/>
                        </a:rPr>
                        <a:t>信道组</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smtClean="0">
                          <a:ln>
                            <a:noFill/>
                          </a:ln>
                          <a:solidFill>
                            <a:schemeClr val="tx1"/>
                          </a:solidFill>
                          <a:effectLst/>
                          <a:latin typeface="Tahoma" pitchFamily="34" charset="0"/>
                          <a:ea typeface="宋体" pitchFamily="2" charset="-122"/>
                        </a:rPr>
                        <a:t>  </a:t>
                      </a:r>
                      <a:r>
                        <a:rPr kumimoji="0" lang="zh-CN" altLang="en-US" sz="2800" b="1" i="0" u="none" strike="noStrike" cap="none" normalizeH="0" baseline="0" smtClean="0">
                          <a:ln>
                            <a:noFill/>
                          </a:ln>
                          <a:solidFill>
                            <a:schemeClr val="tx1"/>
                          </a:solidFill>
                          <a:effectLst>
                            <a:outerShdw blurRad="38100" dist="38100" dir="2700000" algn="tl">
                              <a:srgbClr val="C0C0C0"/>
                            </a:outerShdw>
                          </a:effectLst>
                          <a:latin typeface="Tahoma" pitchFamily="34" charset="0"/>
                          <a:ea typeface="宋体" pitchFamily="2" charset="-122"/>
                        </a:rPr>
                        <a:t>信道号</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1</a:t>
                      </a: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8</a:t>
                      </a: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rPr>
                        <a:t>2</a:t>
                      </a: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rPr>
                        <a:t>9</a:t>
                      </a: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rPr>
                        <a:t>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rPr>
                        <a:t>3</a:t>
                      </a: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rPr>
                        <a:t>10</a:t>
                      </a: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4</a:t>
                      </a: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11</a:t>
                      </a: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18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5</a:t>
                      </a: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12</a:t>
                      </a: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19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rPr>
                        <a:t>6</a:t>
                      </a: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rPr>
                        <a:t>13</a:t>
                      </a: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rPr>
                        <a:t>7</a:t>
                      </a: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rPr>
                        <a:t>14</a:t>
                      </a: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rPr>
                        <a:t>21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TextBox 4"/>
          <p:cNvSpPr txBox="1"/>
          <p:nvPr/>
        </p:nvSpPr>
        <p:spPr>
          <a:xfrm>
            <a:off x="5105400" y="6334780"/>
            <a:ext cx="2895600" cy="523220"/>
          </a:xfrm>
          <a:prstGeom prst="rect">
            <a:avLst/>
          </a:prstGeom>
          <a:noFill/>
        </p:spPr>
        <p:txBody>
          <a:bodyPr wrap="square" rtlCol="0">
            <a:spAutoFit/>
          </a:bodyPr>
          <a:lstStyle/>
          <a:p>
            <a:pPr algn="ctr"/>
            <a:r>
              <a:rPr lang="zh-CN" altLang="en-US" sz="2800" b="1" dirty="0" smtClean="0">
                <a:effectLst>
                  <a:outerShdw blurRad="38100" dist="38100" dir="2700000" algn="tl">
                    <a:srgbClr val="000000">
                      <a:alpha val="43137"/>
                    </a:srgbClr>
                  </a:outerShdw>
                </a:effectLst>
              </a:rPr>
              <a:t>等频距法</a:t>
            </a:r>
            <a:endParaRPr lang="zh-CN" altLang="en-US" sz="28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82276"/>
                                        </p:tgtEl>
                                        <p:attrNameLst>
                                          <p:attrName>style.visibility</p:attrName>
                                        </p:attrNameLst>
                                      </p:cBhvr>
                                      <p:to>
                                        <p:strVal val="visible"/>
                                      </p:to>
                                    </p:set>
                                    <p:anim calcmode="lin" valueType="num">
                                      <p:cBhvr>
                                        <p:cTn id="7" dur="1000" fill="hold"/>
                                        <p:tgtEl>
                                          <p:spTgt spid="182276"/>
                                        </p:tgtEl>
                                        <p:attrNameLst>
                                          <p:attrName>ppt_w</p:attrName>
                                        </p:attrNameLst>
                                      </p:cBhvr>
                                      <p:tavLst>
                                        <p:tav tm="0">
                                          <p:val>
                                            <p:strVal val="#ppt_w*0.70"/>
                                          </p:val>
                                        </p:tav>
                                        <p:tav tm="100000">
                                          <p:val>
                                            <p:strVal val="#ppt_w"/>
                                          </p:val>
                                        </p:tav>
                                      </p:tavLst>
                                    </p:anim>
                                    <p:anim calcmode="lin" valueType="num">
                                      <p:cBhvr>
                                        <p:cTn id="8" dur="1000" fill="hold"/>
                                        <p:tgtEl>
                                          <p:spTgt spid="182276"/>
                                        </p:tgtEl>
                                        <p:attrNameLst>
                                          <p:attrName>ppt_h</p:attrName>
                                        </p:attrNameLst>
                                      </p:cBhvr>
                                      <p:tavLst>
                                        <p:tav tm="0">
                                          <p:val>
                                            <p:strVal val="#ppt_h"/>
                                          </p:val>
                                        </p:tav>
                                        <p:tav tm="100000">
                                          <p:val>
                                            <p:strVal val="#ppt_h"/>
                                          </p:val>
                                        </p:tav>
                                      </p:tavLst>
                                    </p:anim>
                                    <p:animEffect transition="in" filter="fade">
                                      <p:cBhvr>
                                        <p:cTn id="9" dur="1000"/>
                                        <p:tgtEl>
                                          <p:spTgt spid="182276"/>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p:txBody>
          <a:bodyPr/>
          <a:lstStyle/>
          <a:p>
            <a:pPr eaLnBrk="1" hangingPunct="1"/>
            <a:r>
              <a:rPr lang="zh-CN" altLang="en-US" sz="4000" b="1" smtClean="0"/>
              <a:t>回顾：频率复用</a:t>
            </a:r>
          </a:p>
        </p:txBody>
      </p:sp>
      <p:sp>
        <p:nvSpPr>
          <p:cNvPr id="25603" name="Rectangle 3"/>
          <p:cNvSpPr>
            <a:spLocks noGrp="1" noChangeArrowheads="1"/>
          </p:cNvSpPr>
          <p:nvPr>
            <p:ph type="body" idx="4294967295"/>
          </p:nvPr>
        </p:nvSpPr>
        <p:spPr>
          <a:xfrm>
            <a:off x="762000" y="2133600"/>
            <a:ext cx="7772400" cy="4114800"/>
          </a:xfrm>
        </p:spPr>
        <p:txBody>
          <a:bodyPr/>
          <a:lstStyle/>
          <a:p>
            <a:pPr eaLnBrk="1" hangingPunct="1">
              <a:lnSpc>
                <a:spcPct val="90000"/>
              </a:lnSpc>
              <a:defRPr/>
            </a:pPr>
            <a:r>
              <a:rPr lang="zh-CN" altLang="en-US" sz="2800" b="1" dirty="0" smtClean="0">
                <a:latin typeface="Times New Roman" pitchFamily="18" charset="0"/>
              </a:rPr>
              <a:t>实际上，频率复用的思想由来已久</a:t>
            </a:r>
            <a:r>
              <a:rPr lang="en-US" altLang="zh-CN" sz="2800" b="1" dirty="0" smtClean="0">
                <a:latin typeface="Times New Roman" pitchFamily="18" charset="0"/>
              </a:rPr>
              <a:t>——</a:t>
            </a:r>
            <a:r>
              <a:rPr lang="zh-CN" altLang="en-US" sz="2800" b="1" dirty="0" smtClean="0">
                <a:latin typeface="Times New Roman" pitchFamily="18" charset="0"/>
              </a:rPr>
              <a:t>例如：西安的</a:t>
            </a:r>
            <a:r>
              <a:rPr lang="en-US" altLang="zh-CN" sz="2800" b="1" dirty="0" smtClean="0">
                <a:latin typeface="Times New Roman" pitchFamily="18" charset="0"/>
              </a:rPr>
              <a:t>FM</a:t>
            </a:r>
            <a:r>
              <a:rPr lang="zh-CN" altLang="en-US" sz="2800" b="1" dirty="0" smtClean="0">
                <a:latin typeface="Times New Roman" pitchFamily="18" charset="0"/>
              </a:rPr>
              <a:t>广播电台和北京的</a:t>
            </a:r>
            <a:r>
              <a:rPr lang="en-US" altLang="zh-CN" sz="2800" b="1" dirty="0" smtClean="0">
                <a:latin typeface="Times New Roman" pitchFamily="18" charset="0"/>
              </a:rPr>
              <a:t>FM</a:t>
            </a:r>
            <a:r>
              <a:rPr lang="zh-CN" altLang="en-US" sz="2800" b="1" dirty="0" smtClean="0">
                <a:latin typeface="Times New Roman" pitchFamily="18" charset="0"/>
              </a:rPr>
              <a:t>广播电台完全可以采用相同的发射载频，而不会造成相互的干扰，因为发射机之间的距离相当地远。</a:t>
            </a:r>
          </a:p>
          <a:p>
            <a:pPr eaLnBrk="1" hangingPunct="1">
              <a:lnSpc>
                <a:spcPct val="90000"/>
              </a:lnSpc>
              <a:defRPr/>
            </a:pPr>
            <a:r>
              <a:rPr lang="zh-CN" altLang="en-US" sz="2800" b="1" dirty="0" smtClean="0">
                <a:latin typeface="Times New Roman" pitchFamily="18" charset="0"/>
              </a:rPr>
              <a:t>就蜂窝系统而言，频率复用的距离要小得多，因为这种系统的</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目标是用户容量尽可能地大</a:t>
            </a:r>
            <a:r>
              <a:rPr lang="zh-CN" altLang="en-US" sz="2800" b="1" dirty="0" smtClean="0">
                <a:latin typeface="Times New Roman" pitchFamily="18" charset="0"/>
              </a:rPr>
              <a:t>。距离可以小到什么程度由多方面因素决定。主要包括：接收机对同频干扰的容忍程度、系统所采用的多址方式等。这一章，主要</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rPr>
              <a:t>以</a:t>
            </a:r>
            <a:r>
              <a:rPr lang="en-US" altLang="zh-CN" sz="2800" b="1" dirty="0" smtClean="0">
                <a:solidFill>
                  <a:srgbClr val="002060"/>
                </a:solidFill>
                <a:effectLst>
                  <a:outerShdw blurRad="38100" dist="38100" dir="2700000" algn="tl">
                    <a:srgbClr val="000000">
                      <a:alpha val="43137"/>
                    </a:srgbClr>
                  </a:outerShdw>
                </a:effectLst>
                <a:latin typeface="Times New Roman" pitchFamily="18" charset="0"/>
              </a:rPr>
              <a:t>FDMA</a:t>
            </a:r>
            <a:r>
              <a:rPr lang="zh-CN" altLang="en-US" sz="2800" b="1" dirty="0" smtClean="0">
                <a:solidFill>
                  <a:srgbClr val="002060"/>
                </a:solidFill>
                <a:effectLst>
                  <a:outerShdw blurRad="38100" dist="38100" dir="2700000" algn="tl">
                    <a:srgbClr val="000000">
                      <a:alpha val="43137"/>
                    </a:srgbClr>
                  </a:outerShdw>
                </a:effectLst>
                <a:latin typeface="Times New Roman" pitchFamily="18" charset="0"/>
              </a:rPr>
              <a:t>系统来介绍蜂窝原理</a:t>
            </a:r>
            <a:r>
              <a:rPr lang="zh-CN" altLang="en-US" sz="2800" b="1" dirty="0" smtClean="0">
                <a:latin typeface="Times New Roman" pitchFamily="18" charset="0"/>
              </a:rPr>
              <a:t>。</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p:txBody>
          <a:bodyPr/>
          <a:lstStyle/>
          <a:p>
            <a:pPr eaLnBrk="1" hangingPunct="1"/>
            <a:endParaRPr lang="zh-CN" altLang="zh-CN" smtClean="0"/>
          </a:p>
        </p:txBody>
      </p:sp>
      <p:sp>
        <p:nvSpPr>
          <p:cNvPr id="184323" name="Rectangle 3"/>
          <p:cNvSpPr>
            <a:spLocks noGrp="1" noChangeArrowheads="1"/>
          </p:cNvSpPr>
          <p:nvPr>
            <p:ph type="body" sz="half" idx="4294967295"/>
          </p:nvPr>
        </p:nvSpPr>
        <p:spPr>
          <a:xfrm>
            <a:off x="381000" y="2017713"/>
            <a:ext cx="8458200" cy="4687887"/>
          </a:xfrm>
        </p:spPr>
        <p:txBody>
          <a:bodyPr/>
          <a:lstStyle/>
          <a:p>
            <a:pPr eaLnBrk="1" hangingPunct="1">
              <a:defRPr/>
            </a:pPr>
            <a:r>
              <a:rPr lang="en-US" altLang="zh-CN" sz="2800" b="1" smtClean="0">
                <a:effectLst>
                  <a:outerShdw blurRad="38100" dist="38100" dir="2700000" algn="tl">
                    <a:srgbClr val="FFFFFF"/>
                  </a:outerShdw>
                </a:effectLst>
                <a:latin typeface="Times New Roman" pitchFamily="18" charset="0"/>
              </a:rPr>
              <a:t>N</a:t>
            </a:r>
            <a:r>
              <a:rPr lang="zh-CN" altLang="en-US" sz="2800" b="1" smtClean="0">
                <a:effectLst>
                  <a:outerShdw blurRad="38100" dist="38100" dir="2700000" algn="tl">
                    <a:srgbClr val="FFFFFF"/>
                  </a:outerShdw>
                </a:effectLst>
                <a:latin typeface="Times New Roman" pitchFamily="18" charset="0"/>
              </a:rPr>
              <a:t>＝</a:t>
            </a:r>
            <a:r>
              <a:rPr lang="en-US" altLang="zh-CN" sz="2800" b="1" smtClean="0">
                <a:effectLst>
                  <a:outerShdw blurRad="38100" dist="38100" dir="2700000" algn="tl">
                    <a:srgbClr val="FFFFFF"/>
                  </a:outerShdw>
                </a:effectLst>
                <a:latin typeface="Times New Roman" pitchFamily="18" charset="0"/>
              </a:rPr>
              <a:t>7</a:t>
            </a:r>
            <a:r>
              <a:rPr lang="zh-CN" altLang="en-US" sz="2800" b="1" smtClean="0"/>
              <a:t>的信道分配和频率复用：</a:t>
            </a:r>
          </a:p>
        </p:txBody>
      </p:sp>
      <p:graphicFrame>
        <p:nvGraphicFramePr>
          <p:cNvPr id="184325" name="Group 5"/>
          <p:cNvGraphicFramePr>
            <a:graphicFrameLocks noGrp="1"/>
          </p:cNvGraphicFramePr>
          <p:nvPr>
            <p:ph sz="half" idx="4294967295"/>
          </p:nvPr>
        </p:nvGraphicFramePr>
        <p:xfrm>
          <a:off x="5181600" y="2590800"/>
          <a:ext cx="3657600" cy="4163695"/>
        </p:xfrm>
        <a:graphic>
          <a:graphicData uri="http://schemas.openxmlformats.org/drawingml/2006/table">
            <a:tbl>
              <a:tblPr/>
              <a:tblGrid>
                <a:gridCol w="1476375"/>
                <a:gridCol w="2181225"/>
              </a:tblGrid>
              <a:tr h="1714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dirty="0" smtClean="0">
                          <a:ln>
                            <a:noFill/>
                          </a:ln>
                          <a:solidFill>
                            <a:schemeClr val="tx1"/>
                          </a:solidFill>
                          <a:effectLst>
                            <a:outerShdw blurRad="38100" dist="38100" dir="2700000" algn="tl">
                              <a:srgbClr val="FFFFFF"/>
                            </a:outerShdw>
                          </a:effectLst>
                          <a:latin typeface="Tahoma" pitchFamily="34" charset="0"/>
                          <a:ea typeface="宋体" pitchFamily="2" charset="-122"/>
                        </a:rPr>
                        <a:t>  </a:t>
                      </a:r>
                      <a:r>
                        <a:rPr kumimoji="0" lang="zh-CN" altLang="en-US" sz="2800" b="1" i="0" u="none" strike="noStrike" cap="none" normalizeH="0" baseline="0" dirty="0" smtClean="0">
                          <a:ln>
                            <a:noFill/>
                          </a:ln>
                          <a:solidFill>
                            <a:schemeClr val="tx1"/>
                          </a:solidFill>
                          <a:effectLst>
                            <a:outerShdw blurRad="38100" dist="38100" dir="2700000" algn="tl">
                              <a:srgbClr val="FFFFFF"/>
                            </a:outerShdw>
                          </a:effectLst>
                          <a:latin typeface="Tahoma" pitchFamily="34" charset="0"/>
                          <a:ea typeface="宋体" pitchFamily="2" charset="-122"/>
                        </a:rPr>
                        <a:t>信道组</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0" i="0" u="none" strike="noStrike" cap="none" normalizeH="0" baseline="0" smtClean="0">
                          <a:ln>
                            <a:noFill/>
                          </a:ln>
                          <a:solidFill>
                            <a:schemeClr val="tx1"/>
                          </a:solidFill>
                          <a:effectLst/>
                          <a:latin typeface="Tahoma" pitchFamily="34" charset="0"/>
                          <a:ea typeface="宋体" pitchFamily="2" charset="-122"/>
                        </a:rPr>
                        <a:t>  </a:t>
                      </a:r>
                      <a:r>
                        <a:rPr kumimoji="0" lang="zh-CN" altLang="en-US" sz="2800" b="1" i="0" u="none" strike="noStrike" cap="none" normalizeH="0" baseline="0" smtClean="0">
                          <a:ln>
                            <a:noFill/>
                          </a:ln>
                          <a:solidFill>
                            <a:schemeClr val="tx1"/>
                          </a:solidFill>
                          <a:effectLst>
                            <a:outerShdw blurRad="38100" dist="38100" dir="2700000" algn="tl">
                              <a:srgbClr val="FFFFFF"/>
                            </a:outerShdw>
                          </a:effectLst>
                          <a:latin typeface="Tahoma" pitchFamily="34" charset="0"/>
                          <a:ea typeface="宋体" pitchFamily="2" charset="-122"/>
                        </a:rPr>
                        <a:t>信道号</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13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rPr>
                        <a:t>A</a:t>
                      </a:r>
                      <a:r>
                        <a:rPr kumimoji="0" lang="en-US" altLang="zh-CN" sz="2800" b="1" i="0" u="none" strike="noStrike" cap="none" normalizeH="0" baseline="30000" dirty="0" smtClean="0">
                          <a:ln>
                            <a:noFill/>
                          </a:ln>
                          <a:solidFill>
                            <a:schemeClr val="tx1"/>
                          </a:solidFill>
                          <a:effectLst/>
                          <a:latin typeface="Times New Roman" pitchFamily="18" charset="0"/>
                          <a:ea typeface="宋体" pitchFamily="2" charset="-122"/>
                        </a:rPr>
                        <a:t>’</a:t>
                      </a:r>
                      <a:endPar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1</a:t>
                      </a: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8</a:t>
                      </a: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13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rPr>
                        <a:t>B</a:t>
                      </a:r>
                      <a:r>
                        <a:rPr kumimoji="0" lang="en-US" altLang="zh-CN" sz="2800" b="1" i="0" u="none" strike="noStrike" cap="none" normalizeH="0" baseline="30000" dirty="0" smtClean="0">
                          <a:ln>
                            <a:noFill/>
                          </a:ln>
                          <a:solidFill>
                            <a:schemeClr val="tx1"/>
                          </a:solidFill>
                          <a:effectLst/>
                          <a:latin typeface="Times New Roman" pitchFamily="18" charset="0"/>
                          <a:ea typeface="宋体" pitchFamily="2" charset="-122"/>
                        </a:rPr>
                        <a:t>’</a:t>
                      </a:r>
                      <a:endPar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5</a:t>
                      </a: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12</a:t>
                      </a: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19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13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C</a:t>
                      </a:r>
                      <a:r>
                        <a:rPr kumimoji="0" lang="en-US" altLang="zh-CN" sz="2800" b="1" i="0" u="none" strike="noStrike" cap="none" normalizeH="0" baseline="30000" smtClean="0">
                          <a:ln>
                            <a:noFill/>
                          </a:ln>
                          <a:solidFill>
                            <a:schemeClr val="tx1"/>
                          </a:solidFill>
                          <a:effectLst/>
                          <a:latin typeface="Times New Roman" pitchFamily="18" charset="0"/>
                          <a:ea typeface="宋体" pitchFamily="2" charset="-122"/>
                        </a:rPr>
                        <a:t>’</a:t>
                      </a:r>
                      <a:endParaRPr kumimoji="0" lang="en-US" altLang="zh-CN" sz="28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7</a:t>
                      </a: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14</a:t>
                      </a: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21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13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D</a:t>
                      </a:r>
                      <a:r>
                        <a:rPr kumimoji="0" lang="en-US" altLang="zh-CN" sz="2800" b="1" i="0" u="none" strike="noStrike" cap="none" normalizeH="0" baseline="30000" smtClean="0">
                          <a:ln>
                            <a:noFill/>
                          </a:ln>
                          <a:solidFill>
                            <a:schemeClr val="tx1"/>
                          </a:solidFill>
                          <a:effectLst/>
                          <a:latin typeface="Times New Roman" pitchFamily="18" charset="0"/>
                          <a:ea typeface="宋体" pitchFamily="2" charset="-122"/>
                        </a:rPr>
                        <a:t>’</a:t>
                      </a:r>
                      <a:endParaRPr kumimoji="0" lang="en-US" altLang="zh-CN" sz="28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3</a:t>
                      </a: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10</a:t>
                      </a: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5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E</a:t>
                      </a:r>
                      <a:r>
                        <a:rPr kumimoji="0" lang="en-US" altLang="zh-CN" sz="2800" b="1" i="0" u="none" strike="noStrike" cap="none" normalizeH="0" baseline="30000" smtClean="0">
                          <a:ln>
                            <a:noFill/>
                          </a:ln>
                          <a:solidFill>
                            <a:schemeClr val="tx1"/>
                          </a:solidFill>
                          <a:effectLst/>
                          <a:latin typeface="Times New Roman" pitchFamily="18" charset="0"/>
                          <a:ea typeface="宋体" pitchFamily="2"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6</a:t>
                      </a: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13</a:t>
                      </a: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13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F</a:t>
                      </a:r>
                      <a:r>
                        <a:rPr kumimoji="0" lang="en-US" altLang="zh-CN" sz="2800" b="1" i="0" u="none" strike="noStrike" cap="none" normalizeH="0" baseline="30000" smtClean="0">
                          <a:ln>
                            <a:noFill/>
                          </a:ln>
                          <a:solidFill>
                            <a:schemeClr val="tx1"/>
                          </a:solidFill>
                          <a:effectLst/>
                          <a:latin typeface="Times New Roman" pitchFamily="18" charset="0"/>
                          <a:ea typeface="宋体" pitchFamily="2"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4</a:t>
                      </a: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11</a:t>
                      </a:r>
                      <a:r>
                        <a:rPr kumimoji="0" lang="zh-CN" altLang="en-US" sz="2800" b="1" i="0" u="none" strike="noStrike" cap="none" normalizeH="0" baseline="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18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9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rPr>
                        <a:t>G</a:t>
                      </a:r>
                      <a:r>
                        <a:rPr kumimoji="0" lang="en-US" altLang="zh-CN" sz="2800" b="1" i="0" u="none" strike="noStrike" cap="none" normalizeH="0" baseline="30000" smtClean="0">
                          <a:ln>
                            <a:noFill/>
                          </a:ln>
                          <a:solidFill>
                            <a:schemeClr val="tx1"/>
                          </a:solidFill>
                          <a:effectLst/>
                          <a:latin typeface="Times New Roman" pitchFamily="18" charset="0"/>
                          <a:ea typeface="宋体" pitchFamily="2" charset="-122"/>
                        </a:rPr>
                        <a:t>’</a:t>
                      </a:r>
                      <a:endParaRPr kumimoji="0" lang="en-US" altLang="zh-CN" sz="2800" b="1"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rPr>
                        <a:t>2</a:t>
                      </a: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rPr>
                        <a:t>9</a:t>
                      </a: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rPr>
                        <a:t>、</a:t>
                      </a: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rPr>
                        <a:t>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C:\Users\tieyi\Desktop\新建位图图像 (3).jpg"/>
          <p:cNvPicPr>
            <a:picLocks noChangeAspect="1" noChangeArrowheads="1"/>
          </p:cNvPicPr>
          <p:nvPr/>
        </p:nvPicPr>
        <p:blipFill>
          <a:blip r:embed="rId3" cstate="print"/>
          <a:srcRect/>
          <a:stretch>
            <a:fillRect/>
          </a:stretch>
        </p:blipFill>
        <p:spPr bwMode="auto">
          <a:xfrm>
            <a:off x="333510" y="2590800"/>
            <a:ext cx="4667844" cy="4038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84325"/>
                                        </p:tgtEl>
                                        <p:attrNameLst>
                                          <p:attrName>style.visibility</p:attrName>
                                        </p:attrNameLst>
                                      </p:cBhvr>
                                      <p:to>
                                        <p:strVal val="visible"/>
                                      </p:to>
                                    </p:set>
                                    <p:anim calcmode="lin" valueType="num">
                                      <p:cBhvr>
                                        <p:cTn id="7" dur="1000" fill="hold"/>
                                        <p:tgtEl>
                                          <p:spTgt spid="184325"/>
                                        </p:tgtEl>
                                        <p:attrNameLst>
                                          <p:attrName>ppt_w</p:attrName>
                                        </p:attrNameLst>
                                      </p:cBhvr>
                                      <p:tavLst>
                                        <p:tav tm="0">
                                          <p:val>
                                            <p:strVal val="#ppt_w*0.70"/>
                                          </p:val>
                                        </p:tav>
                                        <p:tav tm="100000">
                                          <p:val>
                                            <p:strVal val="#ppt_w"/>
                                          </p:val>
                                        </p:tav>
                                      </p:tavLst>
                                    </p:anim>
                                    <p:anim calcmode="lin" valueType="num">
                                      <p:cBhvr>
                                        <p:cTn id="8" dur="1000" fill="hold"/>
                                        <p:tgtEl>
                                          <p:spTgt spid="184325"/>
                                        </p:tgtEl>
                                        <p:attrNameLst>
                                          <p:attrName>ppt_h</p:attrName>
                                        </p:attrNameLst>
                                      </p:cBhvr>
                                      <p:tavLst>
                                        <p:tav tm="0">
                                          <p:val>
                                            <p:strVal val="#ppt_h"/>
                                          </p:val>
                                        </p:tav>
                                        <p:tav tm="100000">
                                          <p:val>
                                            <p:strVal val="#ppt_h"/>
                                          </p:val>
                                        </p:tav>
                                      </p:tavLst>
                                    </p:anim>
                                    <p:animEffect transition="in" filter="fade">
                                      <p:cBhvr>
                                        <p:cTn id="9" dur="1000"/>
                                        <p:tgtEl>
                                          <p:spTgt spid="184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b="1" dirty="0" smtClean="0">
                <a:effectLst>
                  <a:outerShdw blurRad="38100" dist="38100" dir="2700000" algn="tl">
                    <a:srgbClr val="000000">
                      <a:alpha val="43137"/>
                    </a:srgbClr>
                  </a:outerShdw>
                </a:effectLst>
              </a:rPr>
              <a:t>不同分配方案的比较</a:t>
            </a:r>
            <a:endParaRPr lang="zh-CN" altLang="en-US" sz="4000" b="1" dirty="0">
              <a:effectLst>
                <a:outerShdw blurRad="38100" dist="38100" dir="2700000" algn="tl">
                  <a:srgbClr val="000000">
                    <a:alpha val="43137"/>
                  </a:srgbClr>
                </a:outerShdw>
              </a:effectLst>
            </a:endParaRPr>
          </a:p>
        </p:txBody>
      </p:sp>
      <p:graphicFrame>
        <p:nvGraphicFramePr>
          <p:cNvPr id="7" name="内容占位符 6"/>
          <p:cNvGraphicFramePr>
            <a:graphicFrameLocks noGrp="1"/>
          </p:cNvGraphicFramePr>
          <p:nvPr>
            <p:ph sz="half" idx="1"/>
          </p:nvPr>
        </p:nvGraphicFramePr>
        <p:xfrm>
          <a:off x="457200" y="2042160"/>
          <a:ext cx="4038600" cy="4815840"/>
        </p:xfrm>
        <a:graphic>
          <a:graphicData uri="http://schemas.openxmlformats.org/drawingml/2006/table">
            <a:tbl>
              <a:tblPr firstRow="1" bandRow="1">
                <a:tableStyleId>{5940675A-B579-460E-94D1-54222C63F5DA}</a:tableStyleId>
              </a:tblPr>
              <a:tblGrid>
                <a:gridCol w="1346200"/>
                <a:gridCol w="1346200"/>
                <a:gridCol w="1346200"/>
              </a:tblGrid>
              <a:tr h="504825">
                <a:tc>
                  <a:txBody>
                    <a:bodyPr/>
                    <a:lstStyle/>
                    <a:p>
                      <a:r>
                        <a:rPr lang="zh-CN" altLang="en-US" sz="2400" b="1" dirty="0" smtClean="0">
                          <a:latin typeface="Times New Roman" pitchFamily="18" charset="0"/>
                          <a:cs typeface="Times New Roman" pitchFamily="18" charset="0"/>
                        </a:rPr>
                        <a:t>信道组</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小区序号</a:t>
                      </a:r>
                      <a:endParaRPr lang="zh-CN" altLang="en-US" sz="2400" b="1" dirty="0">
                        <a:latin typeface="Times New Roman" pitchFamily="18" charset="0"/>
                        <a:cs typeface="Times New Roman" pitchFamily="18" charset="0"/>
                      </a:endParaRPr>
                    </a:p>
                  </a:txBody>
                  <a:tcPr/>
                </a:tc>
                <a:tc>
                  <a:txBody>
                    <a:bodyPr/>
                    <a:lstStyle/>
                    <a:p>
                      <a:r>
                        <a:rPr lang="zh-CN" altLang="en-US" sz="2400" b="1" dirty="0" smtClean="0">
                          <a:latin typeface="Times New Roman" pitchFamily="18" charset="0"/>
                          <a:cs typeface="Times New Roman" pitchFamily="18" charset="0"/>
                        </a:rPr>
                        <a:t>代表信道号</a:t>
                      </a:r>
                      <a:endParaRPr lang="zh-CN" altLang="en-US" sz="2400" b="1" dirty="0">
                        <a:latin typeface="Times New Roman" pitchFamily="18" charset="0"/>
                        <a:cs typeface="Times New Roman" pitchFamily="18" charset="0"/>
                      </a:endParaRPr>
                    </a:p>
                  </a:txBody>
                  <a:tcPr/>
                </a:tc>
                <a:tc>
                  <a:txBody>
                    <a:bodyPr/>
                    <a:lstStyle/>
                    <a:p>
                      <a:r>
                        <a:rPr lang="zh-CN" altLang="en-US" sz="2400" b="1" dirty="0" smtClean="0">
                          <a:latin typeface="Times New Roman" pitchFamily="18" charset="0"/>
                          <a:cs typeface="Times New Roman" pitchFamily="18" charset="0"/>
                        </a:rPr>
                        <a:t>相邻小区有几个邻道</a:t>
                      </a:r>
                      <a:endParaRPr lang="zh-CN" altLang="en-US" sz="2400" b="1" dirty="0">
                        <a:latin typeface="Times New Roman" pitchFamily="18" charset="0"/>
                        <a:cs typeface="Times New Roman" pitchFamily="18" charset="0"/>
                      </a:endParaRPr>
                    </a:p>
                  </a:txBody>
                  <a:tcPr/>
                </a:tc>
              </a:tr>
              <a:tr h="504825">
                <a:tc>
                  <a:txBody>
                    <a:bodyPr/>
                    <a:lstStyle/>
                    <a:p>
                      <a:pPr algn="ctr"/>
                      <a:r>
                        <a:rPr lang="en-US" altLang="zh-CN" sz="2800" b="1" dirty="0" smtClean="0">
                          <a:latin typeface="Times New Roman" pitchFamily="18" charset="0"/>
                          <a:cs typeface="Times New Roman" pitchFamily="18" charset="0"/>
                        </a:rPr>
                        <a:t>A</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1</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1</a:t>
                      </a:r>
                      <a:endParaRPr lang="zh-CN" altLang="en-US" sz="2800" b="1" dirty="0">
                        <a:latin typeface="Times New Roman" pitchFamily="18" charset="0"/>
                        <a:cs typeface="Times New Roman" pitchFamily="18" charset="0"/>
                      </a:endParaRPr>
                    </a:p>
                  </a:txBody>
                  <a:tcPr/>
                </a:tc>
              </a:tr>
              <a:tr h="504825">
                <a:tc>
                  <a:txBody>
                    <a:bodyPr/>
                    <a:lstStyle/>
                    <a:p>
                      <a:pPr algn="ctr"/>
                      <a:r>
                        <a:rPr lang="en-US" altLang="zh-CN" sz="2800" b="1" dirty="0" smtClean="0">
                          <a:latin typeface="Times New Roman" pitchFamily="18" charset="0"/>
                          <a:cs typeface="Times New Roman" pitchFamily="18" charset="0"/>
                        </a:rPr>
                        <a:t>B</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2</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2</a:t>
                      </a:r>
                      <a:endParaRPr lang="zh-CN" altLang="en-US" sz="2800" b="1" dirty="0">
                        <a:latin typeface="Times New Roman" pitchFamily="18" charset="0"/>
                        <a:cs typeface="Times New Roman" pitchFamily="18" charset="0"/>
                      </a:endParaRPr>
                    </a:p>
                  </a:txBody>
                  <a:tcPr/>
                </a:tc>
              </a:tr>
              <a:tr h="504825">
                <a:tc>
                  <a:txBody>
                    <a:bodyPr/>
                    <a:lstStyle/>
                    <a:p>
                      <a:pPr algn="ctr"/>
                      <a:r>
                        <a:rPr lang="en-US" altLang="zh-CN" sz="2800" b="1" dirty="0" smtClean="0">
                          <a:latin typeface="Times New Roman" pitchFamily="18" charset="0"/>
                          <a:cs typeface="Times New Roman" pitchFamily="18" charset="0"/>
                        </a:rPr>
                        <a:t>C</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3</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2</a:t>
                      </a:r>
                      <a:endParaRPr lang="zh-CN" altLang="en-US" sz="2800" b="1" dirty="0">
                        <a:latin typeface="Times New Roman" pitchFamily="18" charset="0"/>
                        <a:cs typeface="Times New Roman" pitchFamily="18" charset="0"/>
                      </a:endParaRPr>
                    </a:p>
                  </a:txBody>
                  <a:tcPr/>
                </a:tc>
              </a:tr>
              <a:tr h="504825">
                <a:tc>
                  <a:txBody>
                    <a:bodyPr/>
                    <a:lstStyle/>
                    <a:p>
                      <a:pPr algn="ctr"/>
                      <a:r>
                        <a:rPr lang="en-US" altLang="zh-CN" sz="2800" b="1" dirty="0" smtClean="0">
                          <a:latin typeface="Times New Roman" pitchFamily="18" charset="0"/>
                          <a:cs typeface="Times New Roman" pitchFamily="18" charset="0"/>
                        </a:rPr>
                        <a:t>D</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4</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2</a:t>
                      </a:r>
                      <a:endParaRPr lang="zh-CN" altLang="en-US" sz="2800" b="1" dirty="0">
                        <a:latin typeface="Times New Roman" pitchFamily="18" charset="0"/>
                        <a:cs typeface="Times New Roman" pitchFamily="18" charset="0"/>
                      </a:endParaRPr>
                    </a:p>
                  </a:txBody>
                  <a:tcPr/>
                </a:tc>
              </a:tr>
              <a:tr h="504825">
                <a:tc>
                  <a:txBody>
                    <a:bodyPr/>
                    <a:lstStyle/>
                    <a:p>
                      <a:pPr algn="ctr"/>
                      <a:r>
                        <a:rPr lang="en-US" altLang="zh-CN" sz="2800" b="1" dirty="0" smtClean="0">
                          <a:latin typeface="Times New Roman" pitchFamily="18" charset="0"/>
                          <a:cs typeface="Times New Roman" pitchFamily="18" charset="0"/>
                        </a:rPr>
                        <a:t>E</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5</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2</a:t>
                      </a:r>
                      <a:endParaRPr lang="zh-CN" altLang="en-US" sz="2800" b="1" dirty="0">
                        <a:latin typeface="Times New Roman" pitchFamily="18" charset="0"/>
                        <a:cs typeface="Times New Roman" pitchFamily="18" charset="0"/>
                      </a:endParaRPr>
                    </a:p>
                  </a:txBody>
                  <a:tcPr/>
                </a:tc>
              </a:tr>
              <a:tr h="504825">
                <a:tc>
                  <a:txBody>
                    <a:bodyPr/>
                    <a:lstStyle/>
                    <a:p>
                      <a:pPr algn="ctr"/>
                      <a:r>
                        <a:rPr lang="en-US" altLang="zh-CN" sz="2800" b="1" dirty="0" smtClean="0">
                          <a:latin typeface="Times New Roman" pitchFamily="18" charset="0"/>
                          <a:cs typeface="Times New Roman" pitchFamily="18" charset="0"/>
                        </a:rPr>
                        <a:t>F</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6</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2</a:t>
                      </a:r>
                      <a:endParaRPr lang="zh-CN" altLang="en-US" sz="2800" b="1" dirty="0">
                        <a:latin typeface="Times New Roman" pitchFamily="18" charset="0"/>
                        <a:cs typeface="Times New Roman" pitchFamily="18" charset="0"/>
                      </a:endParaRPr>
                    </a:p>
                  </a:txBody>
                  <a:tcPr/>
                </a:tc>
              </a:tr>
              <a:tr h="504825">
                <a:tc>
                  <a:txBody>
                    <a:bodyPr/>
                    <a:lstStyle/>
                    <a:p>
                      <a:pPr algn="ctr"/>
                      <a:r>
                        <a:rPr lang="en-US" altLang="zh-CN" sz="2800" b="1" dirty="0" smtClean="0">
                          <a:latin typeface="Times New Roman" pitchFamily="18" charset="0"/>
                          <a:cs typeface="Times New Roman" pitchFamily="18" charset="0"/>
                        </a:rPr>
                        <a:t>G</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7</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2</a:t>
                      </a:r>
                      <a:endParaRPr lang="zh-CN" altLang="en-US" sz="2800" b="1" dirty="0">
                        <a:latin typeface="Times New Roman" pitchFamily="18" charset="0"/>
                        <a:cs typeface="Times New Roman" pitchFamily="18" charset="0"/>
                      </a:endParaRPr>
                    </a:p>
                  </a:txBody>
                  <a:tcPr/>
                </a:tc>
              </a:tr>
            </a:tbl>
          </a:graphicData>
        </a:graphic>
      </p:graphicFrame>
      <p:graphicFrame>
        <p:nvGraphicFramePr>
          <p:cNvPr id="8" name="内容占位符 7"/>
          <p:cNvGraphicFramePr>
            <a:graphicFrameLocks noGrp="1"/>
          </p:cNvGraphicFramePr>
          <p:nvPr>
            <p:ph sz="half" idx="2"/>
          </p:nvPr>
        </p:nvGraphicFramePr>
        <p:xfrm>
          <a:off x="4724400" y="2042160"/>
          <a:ext cx="4114800" cy="4815840"/>
        </p:xfrm>
        <a:graphic>
          <a:graphicData uri="http://schemas.openxmlformats.org/drawingml/2006/table">
            <a:tbl>
              <a:tblPr firstRow="1" bandRow="1">
                <a:tableStyleId>{5940675A-B579-460E-94D1-54222C63F5DA}</a:tableStyleId>
              </a:tblPr>
              <a:tblGrid>
                <a:gridCol w="1371600"/>
                <a:gridCol w="1371600"/>
                <a:gridCol w="1371600"/>
              </a:tblGrid>
              <a:tr h="609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Times New Roman" pitchFamily="18" charset="0"/>
                          <a:cs typeface="Times New Roman" pitchFamily="18" charset="0"/>
                        </a:rPr>
                        <a:t>信道组</a:t>
                      </a:r>
                      <a:r>
                        <a:rPr lang="en-US" altLang="zh-CN" sz="2400" b="1" dirty="0" smtClean="0">
                          <a:latin typeface="Times New Roman" pitchFamily="18" charset="0"/>
                          <a:cs typeface="Times New Roman" pitchFamily="18" charset="0"/>
                        </a:rPr>
                        <a:t>/</a:t>
                      </a:r>
                      <a:r>
                        <a:rPr lang="zh-CN" altLang="en-US" sz="2400" b="1" dirty="0" smtClean="0">
                          <a:latin typeface="Times New Roman" pitchFamily="18" charset="0"/>
                          <a:cs typeface="Times New Roman" pitchFamily="18" charset="0"/>
                        </a:rPr>
                        <a:t>小区序号</a:t>
                      </a:r>
                      <a:endParaRPr lang="zh-CN" altLang="en-US" sz="2400" b="1" dirty="0">
                        <a:latin typeface="Times New Roman" pitchFamily="18" charset="0"/>
                        <a:cs typeface="Times New Roman" pitchFamily="18" charset="0"/>
                      </a:endParaRPr>
                    </a:p>
                  </a:txBody>
                  <a:tcPr/>
                </a:tc>
                <a:tc>
                  <a:txBody>
                    <a:bodyPr/>
                    <a:lstStyle/>
                    <a:p>
                      <a:r>
                        <a:rPr lang="zh-CN" altLang="en-US" sz="2400" b="1" dirty="0" smtClean="0">
                          <a:latin typeface="Times New Roman" pitchFamily="18" charset="0"/>
                          <a:cs typeface="Times New Roman" pitchFamily="18" charset="0"/>
                        </a:rPr>
                        <a:t>代表信道号</a:t>
                      </a:r>
                      <a:endParaRPr lang="zh-CN" altLang="en-US" sz="2400" b="1"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Times New Roman" pitchFamily="18" charset="0"/>
                          <a:cs typeface="Times New Roman" pitchFamily="18" charset="0"/>
                        </a:rPr>
                        <a:t>相邻小区有几个邻道</a:t>
                      </a:r>
                      <a:endParaRPr lang="zh-CN" altLang="en-US" sz="2400" b="1" dirty="0">
                        <a:latin typeface="Times New Roman" pitchFamily="18" charset="0"/>
                        <a:cs typeface="Times New Roman" pitchFamily="18" charset="0"/>
                      </a:endParaRPr>
                    </a:p>
                  </a:txBody>
                  <a:tcPr/>
                </a:tc>
              </a:tr>
              <a:tr h="50241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a:t>
                      </a:r>
                      <a:r>
                        <a:rPr kumimoji="0" lang="en-US" altLang="zh-CN" sz="2800"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1</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1</a:t>
                      </a:r>
                      <a:endParaRPr lang="zh-CN" altLang="en-US" sz="2800" b="1" dirty="0">
                        <a:latin typeface="Times New Roman" pitchFamily="18" charset="0"/>
                        <a:cs typeface="Times New Roman" pitchFamily="18" charset="0"/>
                      </a:endParaRPr>
                    </a:p>
                  </a:txBody>
                  <a:tcPr/>
                </a:tc>
              </a:tr>
              <a:tr h="5024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B</a:t>
                      </a:r>
                      <a:r>
                        <a:rPr kumimoji="0" lang="en-US" altLang="zh-CN" sz="2800"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5</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2</a:t>
                      </a:r>
                      <a:endParaRPr lang="zh-CN" altLang="en-US" sz="2800" b="1" dirty="0">
                        <a:latin typeface="Times New Roman" pitchFamily="18" charset="0"/>
                        <a:cs typeface="Times New Roman" pitchFamily="18" charset="0"/>
                      </a:endParaRPr>
                    </a:p>
                  </a:txBody>
                  <a:tcPr/>
                </a:tc>
              </a:tr>
              <a:tr h="5024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C</a:t>
                      </a:r>
                      <a:r>
                        <a:rPr kumimoji="0" lang="en-US" altLang="zh-CN" sz="2800"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7</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2</a:t>
                      </a:r>
                      <a:endParaRPr lang="zh-CN" altLang="en-US" sz="2800" b="1" dirty="0">
                        <a:latin typeface="Times New Roman" pitchFamily="18" charset="0"/>
                        <a:cs typeface="Times New Roman" pitchFamily="18" charset="0"/>
                      </a:endParaRPr>
                    </a:p>
                  </a:txBody>
                  <a:tcPr/>
                </a:tc>
              </a:tr>
              <a:tr h="5024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D</a:t>
                      </a:r>
                      <a:r>
                        <a:rPr kumimoji="0" lang="en-US" altLang="zh-CN" sz="2800"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3</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2</a:t>
                      </a:r>
                      <a:endParaRPr lang="zh-CN" altLang="en-US" sz="2800" b="1" dirty="0">
                        <a:latin typeface="Times New Roman" pitchFamily="18" charset="0"/>
                        <a:cs typeface="Times New Roman" pitchFamily="18" charset="0"/>
                      </a:endParaRPr>
                    </a:p>
                  </a:txBody>
                  <a:tcPr/>
                </a:tc>
              </a:tr>
              <a:tr h="5024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E</a:t>
                      </a:r>
                      <a:r>
                        <a:rPr kumimoji="0" lang="en-US" altLang="zh-CN" sz="2800"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6</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2</a:t>
                      </a:r>
                      <a:endParaRPr lang="zh-CN" altLang="en-US" sz="2800" b="1" dirty="0">
                        <a:latin typeface="Times New Roman" pitchFamily="18" charset="0"/>
                        <a:cs typeface="Times New Roman" pitchFamily="18" charset="0"/>
                      </a:endParaRPr>
                    </a:p>
                  </a:txBody>
                  <a:tcPr/>
                </a:tc>
              </a:tr>
              <a:tr h="5024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F</a:t>
                      </a:r>
                      <a:r>
                        <a:rPr kumimoji="0" lang="en-US" altLang="zh-CN" sz="2800"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4</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2</a:t>
                      </a:r>
                      <a:endParaRPr lang="zh-CN" altLang="en-US" sz="2800" b="1" dirty="0">
                        <a:latin typeface="Times New Roman" pitchFamily="18" charset="0"/>
                        <a:cs typeface="Times New Roman" pitchFamily="18" charset="0"/>
                      </a:endParaRPr>
                    </a:p>
                  </a:txBody>
                  <a:tcPr/>
                </a:tc>
              </a:tr>
              <a:tr h="5024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G</a:t>
                      </a:r>
                      <a:r>
                        <a:rPr kumimoji="0" lang="en-US" altLang="zh-CN" sz="2800" b="1"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2</a:t>
                      </a:r>
                      <a:endParaRPr lang="zh-CN" altLang="en-US" sz="2800" b="1" dirty="0">
                        <a:latin typeface="Times New Roman" pitchFamily="18" charset="0"/>
                        <a:cs typeface="Times New Roman" pitchFamily="18" charset="0"/>
                      </a:endParaRPr>
                    </a:p>
                  </a:txBody>
                  <a:tcPr/>
                </a:tc>
                <a:tc>
                  <a:txBody>
                    <a:bodyPr/>
                    <a:lstStyle/>
                    <a:p>
                      <a:pPr algn="ctr"/>
                      <a:r>
                        <a:rPr lang="en-US" altLang="zh-CN" sz="2800" b="1" dirty="0" smtClean="0">
                          <a:latin typeface="Times New Roman" pitchFamily="18" charset="0"/>
                          <a:cs typeface="Times New Roman" pitchFamily="18" charset="0"/>
                        </a:rPr>
                        <a:t>2</a:t>
                      </a:r>
                      <a:endParaRPr lang="zh-CN" altLang="en-US" sz="2800" b="1"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p:txBody>
          <a:bodyPr/>
          <a:lstStyle/>
          <a:p>
            <a:pPr eaLnBrk="1" hangingPunct="1"/>
            <a:endParaRPr lang="zh-CN" altLang="zh-CN" smtClean="0"/>
          </a:p>
        </p:txBody>
      </p:sp>
      <p:sp>
        <p:nvSpPr>
          <p:cNvPr id="186371" name="Rectangle 3"/>
          <p:cNvSpPr>
            <a:spLocks noGrp="1" noChangeArrowheads="1"/>
          </p:cNvSpPr>
          <p:nvPr>
            <p:ph type="body" idx="4294967295"/>
          </p:nvPr>
        </p:nvSpPr>
        <p:spPr>
          <a:xfrm>
            <a:off x="762000" y="2133600"/>
            <a:ext cx="8077200" cy="4114800"/>
          </a:xfrm>
        </p:spPr>
        <p:txBody>
          <a:bodyPr/>
          <a:lstStyle/>
          <a:p>
            <a:pPr eaLnBrk="1" hangingPunct="1">
              <a:defRPr/>
            </a:pPr>
            <a:r>
              <a:rPr lang="zh-CN" altLang="en-US" b="1" u="sng" dirty="0" smtClean="0">
                <a:effectLst>
                  <a:outerShdw blurRad="38100" dist="38100" dir="2700000" algn="tl">
                    <a:srgbClr val="FFFFFF"/>
                  </a:outerShdw>
                </a:effectLst>
                <a:latin typeface="Times New Roman" pitchFamily="18" charset="0"/>
              </a:rPr>
              <a:t>习题</a:t>
            </a:r>
            <a:r>
              <a:rPr lang="zh-CN" altLang="en-US" b="1" dirty="0" smtClean="0">
                <a:latin typeface="Times New Roman" pitchFamily="18" charset="0"/>
              </a:rPr>
              <a:t>：阅读教材</a:t>
            </a:r>
            <a:r>
              <a:rPr lang="en-US" altLang="zh-CN" b="1" dirty="0" smtClean="0">
                <a:effectLst>
                  <a:outerShdw blurRad="38100" dist="38100" dir="2700000" algn="tl">
                    <a:srgbClr val="FFFFFF"/>
                  </a:outerShdw>
                </a:effectLst>
                <a:latin typeface="Times New Roman" pitchFamily="18" charset="0"/>
              </a:rPr>
              <a:t>pp50</a:t>
            </a:r>
            <a:r>
              <a:rPr lang="zh-CN" altLang="en-US" b="1" dirty="0" smtClean="0">
                <a:effectLst>
                  <a:outerShdw blurRad="38100" dist="38100" dir="2700000" algn="tl">
                    <a:srgbClr val="FFFFFF"/>
                  </a:outerShdw>
                </a:effectLst>
                <a:latin typeface="Times New Roman" pitchFamily="18" charset="0"/>
              </a:rPr>
              <a:t>例</a:t>
            </a:r>
            <a:r>
              <a:rPr lang="en-US" altLang="zh-CN" b="1" dirty="0" smtClean="0">
                <a:effectLst>
                  <a:outerShdw blurRad="38100" dist="38100" dir="2700000" algn="tl">
                    <a:srgbClr val="FFFFFF"/>
                  </a:outerShdw>
                </a:effectLst>
                <a:latin typeface="Times New Roman" pitchFamily="18" charset="0"/>
              </a:rPr>
              <a:t>3.3</a:t>
            </a:r>
            <a:r>
              <a:rPr lang="zh-CN" altLang="en-US" b="1" dirty="0" smtClean="0">
                <a:latin typeface="Times New Roman" pitchFamily="18" charset="0"/>
              </a:rPr>
              <a:t>，试归纳</a:t>
            </a:r>
            <a:r>
              <a:rPr lang="en-US" altLang="zh-CN" b="1" dirty="0" smtClean="0">
                <a:effectLst>
                  <a:outerShdw blurRad="38100" dist="38100" dir="2700000" algn="tl">
                    <a:srgbClr val="FFFFFF"/>
                  </a:outerShdw>
                </a:effectLst>
                <a:latin typeface="Times New Roman" pitchFamily="18" charset="0"/>
              </a:rPr>
              <a:t>AMPS</a:t>
            </a:r>
            <a:r>
              <a:rPr lang="zh-CN" altLang="en-US" b="1" dirty="0" smtClean="0">
                <a:latin typeface="Times New Roman" pitchFamily="18" charset="0"/>
              </a:rPr>
              <a:t>系统的信道分配方案。为什么控制信道的复用距离要更大一些？</a:t>
            </a:r>
            <a:endParaRPr lang="en-US" altLang="zh-CN" b="1" dirty="0" smtClean="0">
              <a:latin typeface="Times New Roman" pitchFamily="18" charset="0"/>
            </a:endParaRPr>
          </a:p>
          <a:p>
            <a:pPr eaLnBrk="1" hangingPunct="1">
              <a:buNone/>
              <a:defRPr/>
            </a:pPr>
            <a:r>
              <a:rPr lang="en-US" altLang="zh-CN" b="1" dirty="0" smtClean="0">
                <a:latin typeface="Times New Roman" pitchFamily="18" charset="0"/>
              </a:rPr>
              <a:t>    </a:t>
            </a:r>
            <a:r>
              <a:rPr lang="zh-CN" altLang="en-US" sz="2800" b="1" dirty="0" smtClean="0">
                <a:latin typeface="Times New Roman" pitchFamily="18" charset="0"/>
              </a:rPr>
              <a:t>提示：</a:t>
            </a:r>
            <a:r>
              <a:rPr lang="en-US" altLang="zh-CN" sz="2800" b="1" dirty="0" smtClean="0">
                <a:latin typeface="Times New Roman" pitchFamily="18" charset="0"/>
              </a:rPr>
              <a:t>AMPS</a:t>
            </a:r>
            <a:r>
              <a:rPr lang="zh-CN" altLang="en-US" sz="2800" b="1" dirty="0" smtClean="0">
                <a:latin typeface="Times New Roman" pitchFamily="18" charset="0"/>
              </a:rPr>
              <a:t>控制信道采用数字传输，并且由于信令的重要性，控制信道所要求的</a:t>
            </a:r>
            <a:r>
              <a:rPr lang="en-US" altLang="zh-CN" sz="2800" b="1" dirty="0" smtClean="0">
                <a:latin typeface="Times New Roman" pitchFamily="18" charset="0"/>
              </a:rPr>
              <a:t>SIR</a:t>
            </a:r>
            <a:r>
              <a:rPr lang="zh-CN" altLang="en-US" sz="2800" b="1" dirty="0" smtClean="0">
                <a:latin typeface="Times New Roman" pitchFamily="18" charset="0"/>
              </a:rPr>
              <a:t>会更高一些，比如，比语音信道的</a:t>
            </a:r>
            <a:r>
              <a:rPr lang="en-US" altLang="zh-CN" sz="2800" b="1" dirty="0" smtClean="0">
                <a:latin typeface="Times New Roman" pitchFamily="18" charset="0"/>
              </a:rPr>
              <a:t>18dB</a:t>
            </a:r>
            <a:r>
              <a:rPr lang="zh-CN" altLang="en-US" sz="2800" b="1" dirty="0" smtClean="0">
                <a:latin typeface="Times New Roman" pitchFamily="18" charset="0"/>
              </a:rPr>
              <a:t>多</a:t>
            </a:r>
            <a:r>
              <a:rPr lang="en-US" altLang="zh-CN" sz="2800" b="1" dirty="0" smtClean="0">
                <a:latin typeface="Times New Roman" pitchFamily="18" charset="0"/>
              </a:rPr>
              <a:t>10dB</a:t>
            </a:r>
            <a:r>
              <a:rPr lang="zh-CN" altLang="en-US" sz="2800" b="1" dirty="0" smtClean="0">
                <a:latin typeface="Times New Roman" pitchFamily="18" charset="0"/>
              </a:rPr>
              <a:t>，试估算控制信道可以采用的区群大小。</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ChangeArrowheads="1"/>
          </p:cNvSpPr>
          <p:nvPr>
            <p:ph type="title" idx="4294967295"/>
          </p:nvPr>
        </p:nvSpPr>
        <p:spPr>
          <a:xfrm>
            <a:off x="1350963" y="762000"/>
            <a:ext cx="7793037" cy="1004888"/>
          </a:xfrm>
        </p:spPr>
        <p:txBody>
          <a:bodyPr/>
          <a:lstStyle/>
          <a:p>
            <a:r>
              <a:rPr lang="en-US" altLang="en-US" sz="4000" b="1" dirty="0" smtClean="0">
                <a:latin typeface="Times New Roman" pitchFamily="18" charset="0"/>
                <a:cs typeface="Times New Roman" pitchFamily="18" charset="0"/>
              </a:rPr>
              <a:t>AMPS Duopoly Channels</a:t>
            </a:r>
          </a:p>
        </p:txBody>
      </p:sp>
      <p:pic>
        <p:nvPicPr>
          <p:cNvPr id="70659" name="Picture 12" descr="T3_2"/>
          <p:cNvPicPr>
            <a:picLocks noGrp="1" noChangeAspect="1" noChangeArrowheads="1"/>
          </p:cNvPicPr>
          <p:nvPr>
            <p:ph idx="4294967295"/>
          </p:nvPr>
        </p:nvPicPr>
        <p:blipFill>
          <a:blip r:embed="rId3" cstate="print">
            <a:lum bright="-20000" contrast="40000"/>
          </a:blip>
          <a:srcRect/>
          <a:stretch>
            <a:fillRect/>
          </a:stretch>
        </p:blipFill>
        <p:spPr>
          <a:xfrm>
            <a:off x="1219200" y="1828800"/>
            <a:ext cx="7010400" cy="5029200"/>
          </a:xfrm>
          <a:noFill/>
        </p:spPr>
      </p:pic>
      <p:sp>
        <p:nvSpPr>
          <p:cNvPr id="4" name="TextBox 3"/>
          <p:cNvSpPr txBox="1"/>
          <p:nvPr/>
        </p:nvSpPr>
        <p:spPr>
          <a:xfrm>
            <a:off x="1600200" y="4114800"/>
            <a:ext cx="6096000" cy="584775"/>
          </a:xfrm>
          <a:prstGeom prst="rect">
            <a:avLst/>
          </a:prstGeom>
          <a:noFill/>
        </p:spPr>
        <p:txBody>
          <a:bodyPr wrap="square" rtlCol="0">
            <a:spAutoFit/>
          </a:bodyPr>
          <a:lstStyle/>
          <a:p>
            <a:r>
              <a:rPr lang="en-US" altLang="zh-CN" sz="3200" b="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Duopoly</a:t>
            </a:r>
            <a:r>
              <a:rPr lang="zh-CN" altLang="en-US" sz="3200" b="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：两家卖主垄断市场</a:t>
            </a:r>
            <a:endParaRPr lang="zh-CN" altLang="en-US" sz="32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p:txBody>
          <a:bodyPr/>
          <a:lstStyle/>
          <a:p>
            <a:pPr eaLnBrk="1" hangingPunct="1">
              <a:defRPr/>
            </a:pPr>
            <a:r>
              <a:rPr lang="zh-CN" altLang="en-US" sz="4000" b="1" dirty="0" smtClean="0">
                <a:effectLst>
                  <a:outerShdw blurRad="38100" dist="38100" dir="2700000" algn="tl">
                    <a:srgbClr val="000000">
                      <a:alpha val="43137"/>
                    </a:srgbClr>
                  </a:outerShdw>
                </a:effectLst>
              </a:rPr>
              <a:t>信道借用</a:t>
            </a:r>
            <a:endParaRPr lang="zh-CN" altLang="zh-CN" sz="4000" dirty="0" smtClean="0"/>
          </a:p>
        </p:txBody>
      </p:sp>
      <p:sp>
        <p:nvSpPr>
          <p:cNvPr id="188419" name="Rectangle 3"/>
          <p:cNvSpPr>
            <a:spLocks noGrp="1" noChangeArrowheads="1"/>
          </p:cNvSpPr>
          <p:nvPr>
            <p:ph type="body" idx="4294967295"/>
          </p:nvPr>
        </p:nvSpPr>
        <p:spPr>
          <a:xfrm>
            <a:off x="457200" y="2057400"/>
            <a:ext cx="8458200" cy="4648200"/>
          </a:xfrm>
        </p:spPr>
        <p:txBody>
          <a:bodyPr/>
          <a:lstStyle/>
          <a:p>
            <a:pPr eaLnBrk="1" hangingPunct="1">
              <a:defRPr/>
            </a:pPr>
            <a:r>
              <a:rPr lang="zh-CN" altLang="en-US" b="1" dirty="0" smtClean="0">
                <a:effectLst>
                  <a:outerShdw blurRad="38100" dist="38100" dir="2700000" algn="tl">
                    <a:srgbClr val="000000">
                      <a:alpha val="43137"/>
                    </a:srgbClr>
                  </a:outerShdw>
                </a:effectLst>
              </a:rPr>
              <a:t>信道借用</a:t>
            </a:r>
            <a:r>
              <a:rPr lang="zh-CN" altLang="en-US" b="1" dirty="0" smtClean="0">
                <a:latin typeface="Times New Roman" pitchFamily="18" charset="0"/>
                <a:cs typeface="Times New Roman" pitchFamily="18" charset="0"/>
              </a:rPr>
              <a:t>是固定分配策略的一种变化形式。</a:t>
            </a:r>
            <a:endParaRPr lang="en-US" altLang="zh-CN" b="1" dirty="0" smtClean="0">
              <a:latin typeface="Times New Roman" pitchFamily="18" charset="0"/>
              <a:cs typeface="Times New Roman" pitchFamily="18" charset="0"/>
            </a:endParaRPr>
          </a:p>
          <a:p>
            <a:pPr eaLnBrk="1" hangingPunct="1">
              <a:buFont typeface="Wingdings" pitchFamily="2" charset="2"/>
              <a:buNone/>
              <a:defRPr/>
            </a:pPr>
            <a:r>
              <a:rPr lang="zh-CN" altLang="en-US" b="1" dirty="0" smtClean="0">
                <a:latin typeface="Times New Roman" pitchFamily="18" charset="0"/>
                <a:cs typeface="Times New Roman" pitchFamily="18" charset="0"/>
              </a:rPr>
              <a:t>当某小区自己的所有信道都已被占用时，允许</a:t>
            </a:r>
            <a:endParaRPr lang="en-US" altLang="zh-CN" b="1" dirty="0" smtClean="0">
              <a:latin typeface="Times New Roman" pitchFamily="18" charset="0"/>
              <a:cs typeface="Times New Roman" pitchFamily="18" charset="0"/>
            </a:endParaRPr>
          </a:p>
          <a:p>
            <a:pPr eaLnBrk="1" hangingPunct="1">
              <a:buFont typeface="Wingdings" pitchFamily="2" charset="2"/>
              <a:buNone/>
              <a:defRPr/>
            </a:pPr>
            <a:r>
              <a:rPr lang="zh-CN" altLang="en-US" b="1" dirty="0" smtClean="0">
                <a:latin typeface="Times New Roman" pitchFamily="18" charset="0"/>
                <a:cs typeface="Times New Roman" pitchFamily="18" charset="0"/>
              </a:rPr>
              <a:t>该小区从相邻小区中借用信道。由</a:t>
            </a:r>
            <a:r>
              <a:rPr lang="en-US" altLang="zh-CN" b="1" dirty="0" smtClean="0">
                <a:latin typeface="Times New Roman" pitchFamily="18" charset="0"/>
                <a:cs typeface="Times New Roman" pitchFamily="18" charset="0"/>
              </a:rPr>
              <a:t>MSC</a:t>
            </a:r>
            <a:r>
              <a:rPr lang="zh-CN" altLang="en-US" b="1" dirty="0" smtClean="0">
                <a:latin typeface="Times New Roman" pitchFamily="18" charset="0"/>
                <a:cs typeface="Times New Roman" pitchFamily="18" charset="0"/>
              </a:rPr>
              <a:t>来管理</a:t>
            </a:r>
            <a:endParaRPr lang="en-US" altLang="zh-CN" b="1" dirty="0" smtClean="0">
              <a:latin typeface="Times New Roman" pitchFamily="18" charset="0"/>
              <a:cs typeface="Times New Roman" pitchFamily="18" charset="0"/>
            </a:endParaRPr>
          </a:p>
          <a:p>
            <a:pPr eaLnBrk="1" hangingPunct="1">
              <a:buFont typeface="Wingdings" pitchFamily="2" charset="2"/>
              <a:buNone/>
              <a:defRPr/>
            </a:pPr>
            <a:r>
              <a:rPr lang="zh-CN" altLang="en-US" b="1" dirty="0" smtClean="0">
                <a:latin typeface="Times New Roman" pitchFamily="18" charset="0"/>
                <a:cs typeface="Times New Roman" pitchFamily="18" charset="0"/>
              </a:rPr>
              <a:t>这样的借用过程，应当保证一个信道的借用不</a:t>
            </a:r>
            <a:endParaRPr lang="en-US" altLang="zh-CN" b="1" dirty="0" smtClean="0">
              <a:latin typeface="Times New Roman" pitchFamily="18" charset="0"/>
              <a:cs typeface="Times New Roman" pitchFamily="18" charset="0"/>
            </a:endParaRPr>
          </a:p>
          <a:p>
            <a:pPr eaLnBrk="1" hangingPunct="1">
              <a:buFont typeface="Wingdings" pitchFamily="2" charset="2"/>
              <a:buNone/>
              <a:defRPr/>
            </a:pPr>
            <a:r>
              <a:rPr lang="zh-CN" altLang="en-US" b="1" dirty="0" smtClean="0">
                <a:latin typeface="Times New Roman" pitchFamily="18" charset="0"/>
                <a:cs typeface="Times New Roman" pitchFamily="18" charset="0"/>
              </a:rPr>
              <a:t>会中断或干扰出借小区的任何一个正在进行的</a:t>
            </a:r>
            <a:endParaRPr lang="en-US" altLang="zh-CN" b="1" dirty="0" smtClean="0">
              <a:latin typeface="Times New Roman" pitchFamily="18" charset="0"/>
              <a:cs typeface="Times New Roman" pitchFamily="18" charset="0"/>
            </a:endParaRPr>
          </a:p>
          <a:p>
            <a:pPr eaLnBrk="1" hangingPunct="1">
              <a:buFont typeface="Wingdings" pitchFamily="2" charset="2"/>
              <a:buNone/>
              <a:defRPr/>
            </a:pPr>
            <a:r>
              <a:rPr lang="zh-CN" altLang="en-US" b="1" dirty="0" smtClean="0">
                <a:latin typeface="Times New Roman" pitchFamily="18" charset="0"/>
                <a:cs typeface="Times New Roman" pitchFamily="18" charset="0"/>
              </a:rPr>
              <a:t>通话。</a:t>
            </a:r>
            <a:r>
              <a:rPr lang="zh-CN" altLang="en-US" dirty="0" smtClean="0">
                <a:latin typeface="Times New Roman" pitchFamily="18" charset="0"/>
              </a:rPr>
              <a:t> </a:t>
            </a:r>
            <a:r>
              <a:rPr lang="zh-CN" altLang="en-US" b="1" dirty="0" smtClean="0">
                <a:effectLst>
                  <a:outerShdw blurRad="38100" dist="38100" dir="2700000" algn="tl">
                    <a:srgbClr val="000000">
                      <a:alpha val="43137"/>
                    </a:srgbClr>
                  </a:outerShdw>
                </a:effectLst>
                <a:latin typeface="Times New Roman" pitchFamily="18" charset="0"/>
              </a:rPr>
              <a:t>再次强调</a:t>
            </a:r>
            <a:r>
              <a:rPr lang="zh-CN" altLang="en-US" b="1" dirty="0" smtClean="0">
                <a:latin typeface="Times New Roman" pitchFamily="18" charset="0"/>
              </a:rPr>
              <a:t>：</a:t>
            </a:r>
            <a:r>
              <a:rPr lang="en-US" altLang="zh-CN" b="1" dirty="0" smtClean="0">
                <a:effectLst>
                  <a:outerShdw blurRad="38100" dist="38100" dir="2700000" algn="tl">
                    <a:srgbClr val="FFFFFF"/>
                  </a:outerShdw>
                </a:effectLst>
                <a:latin typeface="Times New Roman" pitchFamily="18" charset="0"/>
              </a:rPr>
              <a:t>MSC</a:t>
            </a:r>
            <a:r>
              <a:rPr lang="zh-CN" altLang="en-US" b="1" dirty="0" smtClean="0">
                <a:latin typeface="Times New Roman" pitchFamily="18" charset="0"/>
              </a:rPr>
              <a:t>既是交换中心，又负</a:t>
            </a:r>
            <a:endParaRPr lang="en-US" altLang="zh-CN" b="1" dirty="0" smtClean="0">
              <a:latin typeface="Times New Roman" pitchFamily="18" charset="0"/>
            </a:endParaRPr>
          </a:p>
          <a:p>
            <a:pPr eaLnBrk="1" hangingPunct="1">
              <a:buFont typeface="Wingdings" pitchFamily="2" charset="2"/>
              <a:buNone/>
              <a:defRPr/>
            </a:pPr>
            <a:r>
              <a:rPr lang="zh-CN" altLang="en-US" b="1" dirty="0" smtClean="0">
                <a:latin typeface="Times New Roman" pitchFamily="18" charset="0"/>
              </a:rPr>
              <a:t>责信道管理，更其重要的是它还进行移动性管</a:t>
            </a:r>
            <a:endParaRPr lang="en-US" altLang="zh-CN" b="1" dirty="0" smtClean="0">
              <a:latin typeface="Times New Roman" pitchFamily="18" charset="0"/>
            </a:endParaRPr>
          </a:p>
          <a:p>
            <a:pPr eaLnBrk="1" hangingPunct="1">
              <a:buFont typeface="Wingdings" pitchFamily="2" charset="2"/>
              <a:buNone/>
              <a:defRPr/>
            </a:pPr>
            <a:r>
              <a:rPr lang="zh-CN" altLang="en-US" b="1" dirty="0" smtClean="0">
                <a:latin typeface="Times New Roman" pitchFamily="18" charset="0"/>
              </a:rPr>
              <a:t>理（如对位置更新、切换等的管理）。   </a:t>
            </a:r>
            <a:endParaRPr lang="zh-CN" altLang="en-US"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1"/>
          <p:cNvSpPr>
            <a:spLocks noGrp="1"/>
          </p:cNvSpPr>
          <p:nvPr>
            <p:ph type="title" idx="4294967295"/>
          </p:nvPr>
        </p:nvSpPr>
        <p:spPr/>
        <p:txBody>
          <a:bodyPr/>
          <a:lstStyle/>
          <a:p>
            <a:endParaRPr lang="zh-CN" altLang="en-US" smtClean="0"/>
          </a:p>
        </p:txBody>
      </p:sp>
      <p:sp>
        <p:nvSpPr>
          <p:cNvPr id="72707" name="TextBox 13"/>
          <p:cNvSpPr txBox="1">
            <a:spLocks noChangeArrowheads="1"/>
          </p:cNvSpPr>
          <p:nvPr/>
        </p:nvSpPr>
        <p:spPr bwMode="auto">
          <a:xfrm>
            <a:off x="762000" y="1981200"/>
            <a:ext cx="7848600" cy="523875"/>
          </a:xfrm>
          <a:prstGeom prst="rect">
            <a:avLst/>
          </a:prstGeom>
          <a:noFill/>
          <a:ln w="9525">
            <a:noFill/>
            <a:miter lim="800000"/>
            <a:headEnd/>
            <a:tailEnd/>
          </a:ln>
        </p:spPr>
        <p:txBody>
          <a:bodyPr>
            <a:spAutoFit/>
          </a:bodyPr>
          <a:lstStyle/>
          <a:p>
            <a:r>
              <a:rPr lang="zh-CN" altLang="en-US" sz="2800" b="1"/>
              <a:t>由于频率复用的限制，信道借用会导致信道锁定。</a:t>
            </a:r>
          </a:p>
        </p:txBody>
      </p:sp>
      <p:pic>
        <p:nvPicPr>
          <p:cNvPr id="72708" name="内容占位符 16" descr="Image1.jpg"/>
          <p:cNvPicPr>
            <a:picLocks noGrp="1" noChangeAspect="1"/>
          </p:cNvPicPr>
          <p:nvPr>
            <p:ph idx="4294967295"/>
          </p:nvPr>
        </p:nvPicPr>
        <p:blipFill>
          <a:blip r:embed="rId2" cstate="print"/>
          <a:srcRect/>
          <a:stretch>
            <a:fillRect/>
          </a:stretch>
        </p:blipFill>
        <p:spPr>
          <a:xfrm>
            <a:off x="2057400" y="2590800"/>
            <a:ext cx="4918075" cy="4148138"/>
          </a:xfr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p:txBody>
          <a:bodyPr/>
          <a:lstStyle/>
          <a:p>
            <a:pPr>
              <a:defRPr/>
            </a:pPr>
            <a:r>
              <a:rPr lang="zh-CN" altLang="en-US" sz="4000" b="1" dirty="0" smtClean="0">
                <a:effectLst>
                  <a:outerShdw blurRad="38100" dist="38100" dir="2700000" algn="tl">
                    <a:srgbClr val="000000">
                      <a:alpha val="43137"/>
                    </a:srgbClr>
                  </a:outerShdw>
                </a:effectLst>
              </a:rPr>
              <a:t>动态信道分配</a:t>
            </a:r>
            <a:endParaRPr lang="zh-CN" altLang="en-US" sz="4000" dirty="0">
              <a:effectLst>
                <a:outerShdw blurRad="38100" dist="38100" dir="2700000" algn="tl">
                  <a:srgbClr val="000000">
                    <a:alpha val="43137"/>
                  </a:srgbClr>
                </a:outerShdw>
              </a:effectLst>
            </a:endParaRPr>
          </a:p>
        </p:txBody>
      </p:sp>
      <p:sp>
        <p:nvSpPr>
          <p:cNvPr id="3" name="内容占位符 2"/>
          <p:cNvSpPr>
            <a:spLocks noGrp="1"/>
          </p:cNvSpPr>
          <p:nvPr>
            <p:ph idx="4294967295"/>
          </p:nvPr>
        </p:nvSpPr>
        <p:spPr>
          <a:xfrm>
            <a:off x="609600" y="2133600"/>
            <a:ext cx="7772400" cy="4114800"/>
          </a:xfrm>
        </p:spPr>
        <p:txBody>
          <a:bodyPr/>
          <a:lstStyle/>
          <a:p>
            <a:pPr eaLnBrk="1" hangingPunct="1">
              <a:defRPr/>
            </a:pPr>
            <a:r>
              <a:rPr lang="zh-CN" altLang="en-US" b="1" dirty="0" smtClean="0">
                <a:effectLst>
                  <a:outerShdw blurRad="38100" dist="38100" dir="2700000" algn="tl">
                    <a:srgbClr val="FFFFFF"/>
                  </a:outerShdw>
                </a:effectLst>
              </a:rPr>
              <a:t>动态信道分配</a:t>
            </a:r>
            <a:r>
              <a:rPr lang="zh-CN" altLang="en-US" dirty="0" smtClean="0"/>
              <a:t>：</a:t>
            </a:r>
            <a:r>
              <a:rPr lang="zh-CN" altLang="en-US" b="1" dirty="0" smtClean="0">
                <a:latin typeface="Times New Roman" pitchFamily="18" charset="0"/>
              </a:rPr>
              <a:t>信道不是固定地分配给每个小区，而是全部信道形成“信道池”，由</a:t>
            </a:r>
            <a:r>
              <a:rPr lang="en-US" altLang="zh-CN" b="1" dirty="0" smtClean="0">
                <a:effectLst>
                  <a:outerShdw blurRad="38100" dist="38100" dir="2700000" algn="tl">
                    <a:srgbClr val="FFFFFF"/>
                  </a:outerShdw>
                </a:effectLst>
                <a:latin typeface="Times New Roman" pitchFamily="18" charset="0"/>
              </a:rPr>
              <a:t>MSC</a:t>
            </a:r>
            <a:r>
              <a:rPr lang="zh-CN" altLang="en-US" b="1" dirty="0" smtClean="0">
                <a:latin typeface="Times New Roman" pitchFamily="18" charset="0"/>
              </a:rPr>
              <a:t>统一管理。呼叫发生时由</a:t>
            </a:r>
            <a:r>
              <a:rPr lang="en-US" altLang="zh-CN" b="1" dirty="0" smtClean="0">
                <a:effectLst>
                  <a:outerShdw blurRad="38100" dist="38100" dir="2700000" algn="tl">
                    <a:srgbClr val="FFFFFF"/>
                  </a:outerShdw>
                </a:effectLst>
                <a:latin typeface="Times New Roman" pitchFamily="18" charset="0"/>
              </a:rPr>
              <a:t>BS</a:t>
            </a:r>
            <a:r>
              <a:rPr lang="zh-CN" altLang="en-US" b="1" dirty="0" smtClean="0">
                <a:latin typeface="Times New Roman" pitchFamily="18" charset="0"/>
              </a:rPr>
              <a:t>向</a:t>
            </a:r>
            <a:r>
              <a:rPr lang="en-US" altLang="zh-CN" b="1" dirty="0" smtClean="0">
                <a:effectLst>
                  <a:outerShdw blurRad="38100" dist="38100" dir="2700000" algn="tl">
                    <a:srgbClr val="FFFFFF"/>
                  </a:outerShdw>
                </a:effectLst>
                <a:latin typeface="Times New Roman" pitchFamily="18" charset="0"/>
              </a:rPr>
              <a:t>MSC</a:t>
            </a:r>
            <a:r>
              <a:rPr lang="zh-CN" altLang="en-US" b="1" dirty="0" smtClean="0">
                <a:latin typeface="Times New Roman" pitchFamily="18" charset="0"/>
              </a:rPr>
              <a:t>申请信道。</a:t>
            </a:r>
            <a:r>
              <a:rPr lang="zh-CN" altLang="en-US" dirty="0" smtClean="0">
                <a:latin typeface="Times New Roman" pitchFamily="18" charset="0"/>
              </a:rPr>
              <a:t> </a:t>
            </a:r>
            <a:r>
              <a:rPr lang="en-US" altLang="zh-CN" b="1" dirty="0" smtClean="0">
                <a:latin typeface="Times New Roman" pitchFamily="18" charset="0"/>
              </a:rPr>
              <a:t>MSC</a:t>
            </a:r>
            <a:r>
              <a:rPr lang="zh-CN" altLang="en-US" b="1" dirty="0" smtClean="0">
                <a:latin typeface="Times New Roman" pitchFamily="18" charset="0"/>
              </a:rPr>
              <a:t>根据某种算法给发出申请的小区分配一个（</a:t>
            </a:r>
            <a:r>
              <a:rPr lang="en-US" altLang="zh-CN" b="1" dirty="0" smtClean="0">
                <a:latin typeface="Times New Roman" pitchFamily="18" charset="0"/>
              </a:rPr>
              <a:t>/</a:t>
            </a:r>
            <a:r>
              <a:rPr lang="zh-CN" altLang="en-US" b="1" dirty="0" smtClean="0">
                <a:latin typeface="Times New Roman" pitchFamily="18" charset="0"/>
              </a:rPr>
              <a:t>对）信道。分配算法需要考虑该小区中以后发生呼叫阻塞的可能性、候选信道使用的频次、信道复用距离等等。</a:t>
            </a:r>
          </a:p>
          <a:p>
            <a:pPr eaLnBrk="1" hangingPunct="1">
              <a:buFont typeface="Wingdings" pitchFamily="2" charset="2"/>
              <a:buNone/>
              <a:defRPr/>
            </a:pPr>
            <a:r>
              <a:rPr lang="zh-CN" altLang="en-US" sz="2800" dirty="0" smtClean="0">
                <a:latin typeface="Times New Roman" pitchFamily="18" charset="0"/>
              </a:rPr>
              <a:t>    </a:t>
            </a:r>
            <a:endParaRPr lang="zh-CN" alt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idx="4294967295"/>
          </p:nvPr>
        </p:nvSpPr>
        <p:spPr/>
        <p:txBody>
          <a:bodyPr/>
          <a:lstStyle/>
          <a:p>
            <a:endParaRPr lang="zh-CN" altLang="en-US" smtClean="0"/>
          </a:p>
        </p:txBody>
      </p:sp>
      <p:sp>
        <p:nvSpPr>
          <p:cNvPr id="74755" name="内容占位符 2"/>
          <p:cNvSpPr>
            <a:spLocks noGrp="1"/>
          </p:cNvSpPr>
          <p:nvPr>
            <p:ph idx="4294967295"/>
          </p:nvPr>
        </p:nvSpPr>
        <p:spPr>
          <a:xfrm>
            <a:off x="533400" y="2057400"/>
            <a:ext cx="8305800" cy="4572000"/>
          </a:xfrm>
        </p:spPr>
        <p:txBody>
          <a:bodyPr/>
          <a:lstStyle/>
          <a:p>
            <a:r>
              <a:rPr lang="en-US" altLang="zh-CN" b="1" smtClean="0">
                <a:latin typeface="Times New Roman" pitchFamily="18" charset="0"/>
                <a:cs typeface="Times New Roman" pitchFamily="18" charset="0"/>
              </a:rPr>
              <a:t>MSC</a:t>
            </a:r>
            <a:r>
              <a:rPr lang="zh-CN" altLang="en-US" b="1" smtClean="0">
                <a:latin typeface="Times New Roman" pitchFamily="18" charset="0"/>
                <a:cs typeface="Times New Roman" pitchFamily="18" charset="0"/>
              </a:rPr>
              <a:t>要保证把干扰水平控制在系统可以容忍的程度之内。因此在向某小区分配特定频率时必须保证该小区目前未使用该频率，并且在同频复用距离以内的任何一个小区也没有使用该频率，以避免同频干扰。</a:t>
            </a:r>
            <a:endParaRPr lang="en-US" altLang="zh-CN" b="1" smtClean="0">
              <a:latin typeface="Times New Roman" pitchFamily="18" charset="0"/>
              <a:cs typeface="Times New Roman" pitchFamily="18" charset="0"/>
            </a:endParaRPr>
          </a:p>
          <a:p>
            <a:r>
              <a:rPr lang="zh-CN" altLang="en-US" b="1" smtClean="0">
                <a:latin typeface="Times New Roman" pitchFamily="18" charset="0"/>
                <a:cs typeface="Times New Roman" pitchFamily="18" charset="0"/>
              </a:rPr>
              <a:t>动态分配时，</a:t>
            </a:r>
            <a:r>
              <a:rPr lang="en-US" altLang="zh-CN" b="1" smtClean="0">
                <a:latin typeface="Times New Roman" pitchFamily="18" charset="0"/>
                <a:cs typeface="Times New Roman" pitchFamily="18" charset="0"/>
              </a:rPr>
              <a:t>MSC</a:t>
            </a:r>
            <a:r>
              <a:rPr lang="zh-CN" altLang="en-US" b="1" smtClean="0">
                <a:latin typeface="Times New Roman" pitchFamily="18" charset="0"/>
                <a:cs typeface="Times New Roman" pitchFamily="18" charset="0"/>
              </a:rPr>
              <a:t>要连续地搜集信道占用情况、话务量分布和所有信道的</a:t>
            </a:r>
            <a:r>
              <a:rPr lang="en-US" altLang="zh-CN" b="1" smtClean="0">
                <a:latin typeface="Times New Roman" pitchFamily="18" charset="0"/>
                <a:cs typeface="Times New Roman" pitchFamily="18" charset="0"/>
              </a:rPr>
              <a:t>RSSI</a:t>
            </a:r>
            <a:r>
              <a:rPr lang="zh-CN" altLang="en-US" b="1" smtClean="0">
                <a:latin typeface="Times New Roman" pitchFamily="18" charset="0"/>
                <a:cs typeface="Times New Roman" pitchFamily="18" charset="0"/>
              </a:rPr>
              <a:t>等实时数据。（</a:t>
            </a:r>
            <a:r>
              <a:rPr lang="en-US" altLang="zh-CN" b="1" smtClean="0">
                <a:latin typeface="Times New Roman" pitchFamily="18" charset="0"/>
                <a:cs typeface="Times New Roman" pitchFamily="18" charset="0"/>
              </a:rPr>
              <a:t>RSSI</a:t>
            </a:r>
            <a:r>
              <a:rPr lang="zh-CN" altLang="en-US" b="1" smtClean="0">
                <a:latin typeface="Times New Roman" pitchFamily="18" charset="0"/>
                <a:cs typeface="Times New Roman" pitchFamily="18" charset="0"/>
              </a:rPr>
              <a:t>：</a:t>
            </a:r>
            <a:r>
              <a:rPr lang="en-US" altLang="zh-CN" b="1" smtClean="0">
                <a:latin typeface="Times New Roman" pitchFamily="18" charset="0"/>
                <a:cs typeface="Times New Roman" pitchFamily="18" charset="0"/>
              </a:rPr>
              <a:t>Radio Signal Strength Indication  </a:t>
            </a:r>
            <a:r>
              <a:rPr lang="zh-CN" altLang="en-US" b="1" smtClean="0">
                <a:latin typeface="Times New Roman" pitchFamily="18" charset="0"/>
                <a:cs typeface="Times New Roman" pitchFamily="18" charset="0"/>
              </a:rPr>
              <a:t>无线信号强度指示）</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idx="4294967295"/>
          </p:nvPr>
        </p:nvSpPr>
        <p:spPr/>
        <p:txBody>
          <a:bodyPr/>
          <a:lstStyle/>
          <a:p>
            <a:r>
              <a:rPr lang="zh-CN" altLang="en-US" sz="4000" b="1" dirty="0" smtClean="0">
                <a:effectLst>
                  <a:outerShdw blurRad="38100" dist="38100" dir="2700000" algn="tl">
                    <a:srgbClr val="000000">
                      <a:alpha val="43137"/>
                    </a:srgbClr>
                  </a:outerShdw>
                </a:effectLst>
              </a:rPr>
              <a:t>适用性</a:t>
            </a:r>
          </a:p>
        </p:txBody>
      </p:sp>
      <p:sp>
        <p:nvSpPr>
          <p:cNvPr id="75779" name="内容占位符 2"/>
          <p:cNvSpPr>
            <a:spLocks noGrp="1"/>
          </p:cNvSpPr>
          <p:nvPr>
            <p:ph idx="4294967295"/>
          </p:nvPr>
        </p:nvSpPr>
        <p:spPr>
          <a:xfrm>
            <a:off x="838200" y="2133600"/>
            <a:ext cx="7772400" cy="4114800"/>
          </a:xfrm>
        </p:spPr>
        <p:txBody>
          <a:bodyPr/>
          <a:lstStyle/>
          <a:p>
            <a:r>
              <a:rPr lang="zh-CN" altLang="en-US" b="1" smtClean="0">
                <a:latin typeface="Times New Roman" pitchFamily="18" charset="0"/>
                <a:cs typeface="Times New Roman" pitchFamily="18" charset="0"/>
              </a:rPr>
              <a:t>固定分配较适用于高业务流量的情况；而动态分配更适合于低、中业务流量的情况。因为在高负荷情况下，几乎没有空闲信道来分配给新呼叫。</a:t>
            </a:r>
            <a:endParaRPr lang="zh-CN" altLang="en-US"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idx="4294967295"/>
          </p:nvPr>
        </p:nvSpPr>
        <p:spPr/>
        <p:txBody>
          <a:bodyPr/>
          <a:lstStyle/>
          <a:p>
            <a:pPr>
              <a:defRPr/>
            </a:pPr>
            <a:r>
              <a:rPr lang="zh-CN" altLang="en-US" sz="4000" b="1" dirty="0" smtClean="0">
                <a:effectLst>
                  <a:outerShdw blurRad="38100" dist="38100" dir="2700000" algn="tl">
                    <a:srgbClr val="000000">
                      <a:alpha val="43137"/>
                    </a:srgbClr>
                  </a:outerShdw>
                </a:effectLst>
              </a:rPr>
              <a:t>比较</a:t>
            </a:r>
          </a:p>
        </p:txBody>
      </p:sp>
      <p:graphicFrame>
        <p:nvGraphicFramePr>
          <p:cNvPr id="4" name="内容占位符 3"/>
          <p:cNvGraphicFramePr>
            <a:graphicFrameLocks noGrp="1"/>
          </p:cNvGraphicFramePr>
          <p:nvPr>
            <p:ph idx="4294967295"/>
          </p:nvPr>
        </p:nvGraphicFramePr>
        <p:xfrm>
          <a:off x="914400" y="2681288"/>
          <a:ext cx="7315200" cy="3840480"/>
        </p:xfrm>
        <a:graphic>
          <a:graphicData uri="http://schemas.openxmlformats.org/drawingml/2006/table">
            <a:tbl>
              <a:tblPr firstRow="1" bandRow="1">
                <a:tableStyleId>{5940675A-B579-460E-94D1-54222C63F5DA}</a:tableStyleId>
              </a:tblPr>
              <a:tblGrid>
                <a:gridCol w="2438400"/>
                <a:gridCol w="2438400"/>
                <a:gridCol w="2438400"/>
              </a:tblGrid>
              <a:tr h="9187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1" dirty="0" smtClean="0">
                          <a:effectLst>
                            <a:outerShdw blurRad="38100" dist="38100" dir="2700000" algn="tl">
                              <a:srgbClr val="000000">
                                <a:alpha val="43137"/>
                              </a:srgbClr>
                            </a:outerShdw>
                          </a:effectLst>
                        </a:rPr>
                        <a:t>         信道分配策略</a:t>
                      </a:r>
                    </a:p>
                    <a:p>
                      <a:endParaRPr lang="en-US" altLang="zh-CN" sz="2000" b="1" dirty="0" smtClean="0">
                        <a:effectLst>
                          <a:outerShdw blurRad="38100" dist="38100" dir="2700000" algn="tl">
                            <a:srgbClr val="000000">
                              <a:alpha val="43137"/>
                            </a:srgbClr>
                          </a:outerShdw>
                        </a:effectLst>
                      </a:endParaRPr>
                    </a:p>
                    <a:p>
                      <a:r>
                        <a:rPr lang="zh-CN" altLang="en-US" sz="2000" b="1" dirty="0" smtClean="0">
                          <a:effectLst>
                            <a:outerShdw blurRad="38100" dist="38100" dir="2700000" algn="tl">
                              <a:srgbClr val="000000">
                                <a:alpha val="43137"/>
                              </a:srgbClr>
                            </a:outerShdw>
                          </a:effectLst>
                        </a:rPr>
                        <a:t>比较项</a:t>
                      </a:r>
                      <a:endParaRPr lang="zh-CN" altLang="en-US" sz="20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zh-CN" altLang="en-US" sz="2800" b="1" dirty="0" smtClean="0">
                          <a:effectLst>
                            <a:outerShdw blurRad="38100" dist="38100" dir="2700000" algn="tl">
                              <a:srgbClr val="000000">
                                <a:alpha val="43137"/>
                              </a:srgbClr>
                            </a:outerShdw>
                          </a:effectLst>
                        </a:rPr>
                        <a:t>   固定分配</a:t>
                      </a:r>
                      <a:endParaRPr lang="zh-CN" altLang="en-US" sz="28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zh-CN" altLang="en-US" sz="2800" b="1" dirty="0" smtClean="0">
                          <a:effectLst>
                            <a:outerShdw blurRad="38100" dist="38100" dir="2700000" algn="tl">
                              <a:srgbClr val="000000">
                                <a:alpha val="43137"/>
                              </a:srgbClr>
                            </a:outerShdw>
                          </a:effectLst>
                        </a:rPr>
                        <a:t>  动态分配</a:t>
                      </a:r>
                      <a:endParaRPr lang="zh-CN" altLang="en-US" sz="2800" b="1" dirty="0">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8516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b="1" dirty="0" smtClean="0">
                          <a:effectLst>
                            <a:outerShdw blurRad="38100" dist="38100" dir="2700000" algn="tl">
                              <a:srgbClr val="000000">
                                <a:alpha val="43137"/>
                              </a:srgbClr>
                            </a:outerShdw>
                          </a:effectLst>
                          <a:latin typeface="Times New Roman" pitchFamily="18" charset="0"/>
                          <a:cs typeface="Times New Roman" pitchFamily="18" charset="0"/>
                        </a:rPr>
                        <a:t>阻塞概率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高</a:t>
                      </a:r>
                      <a:endParaRPr lang="zh-CN" altLang="en-US" sz="2800" b="1" dirty="0">
                        <a:solidFill>
                          <a:srgbClr val="FF0000"/>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低</a:t>
                      </a:r>
                      <a:endParaRPr lang="zh-CN" altLang="en-US" sz="2800" b="1" dirty="0" smtClean="0">
                        <a:solidFill>
                          <a:srgbClr val="FF0000"/>
                        </a:solidFill>
                        <a:effectLst>
                          <a:outerShdw blurRad="38100" dist="38100" dir="2700000" algn="tl">
                            <a:srgbClr val="000000">
                              <a:alpha val="43137"/>
                            </a:srgbClr>
                          </a:outerShdw>
                        </a:effectLst>
                      </a:endParaRPr>
                    </a:p>
                    <a:p>
                      <a:endParaRPr lang="zh-CN" altLang="en-US" sz="2800" b="1" dirty="0">
                        <a:solidFill>
                          <a:srgbClr val="FF0000"/>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8516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b="1" dirty="0" smtClean="0">
                          <a:effectLst>
                            <a:outerShdw blurRad="38100" dist="38100" dir="2700000" algn="tl">
                              <a:srgbClr val="000000">
                                <a:alpha val="43137"/>
                              </a:srgbClr>
                            </a:outerShdw>
                          </a:effectLst>
                          <a:latin typeface="Times New Roman" pitchFamily="18" charset="0"/>
                          <a:cs typeface="Times New Roman" pitchFamily="18" charset="0"/>
                        </a:rPr>
                        <a:t>中继能力</a:t>
                      </a:r>
                      <a:r>
                        <a:rPr lang="en-US" altLang="zh-CN" sz="2800" b="1" dirty="0" smtClean="0">
                          <a:effectLst>
                            <a:outerShdw blurRad="38100" dist="38100" dir="2700000" algn="tl">
                              <a:srgbClr val="000000">
                                <a:alpha val="43137"/>
                              </a:srgbClr>
                            </a:outerShdw>
                          </a:effectLst>
                          <a:latin typeface="Times New Roman" pitchFamily="18" charset="0"/>
                          <a:cs typeface="Times New Roman" pitchFamily="18" charset="0"/>
                        </a:rPr>
                        <a:t>/</a:t>
                      </a:r>
                      <a:r>
                        <a:rPr lang="zh-CN" altLang="en-US" sz="2800" b="1" dirty="0" smtClean="0">
                          <a:effectLst>
                            <a:outerShdw blurRad="38100" dist="38100" dir="2700000" algn="tl">
                              <a:srgbClr val="000000">
                                <a:alpha val="43137"/>
                              </a:srgbClr>
                            </a:outerShdw>
                          </a:effectLst>
                        </a:rPr>
                        <a:t>信道利用率</a:t>
                      </a:r>
                      <a:endParaRPr lang="zh-CN" altLang="en-US" sz="2800" b="1" dirty="0">
                        <a:effectLst>
                          <a:outerShdw blurRad="38100" dist="38100" dir="2700000" algn="tl">
                            <a:srgbClr val="000000">
                              <a:alpha val="43137"/>
                            </a:srgbClr>
                          </a:outerShdw>
                        </a:effectLst>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弱</a:t>
                      </a:r>
                      <a:r>
                        <a:rPr lang="en-US" altLang="zh-CN" sz="2800" b="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t>
                      </a:r>
                      <a:r>
                        <a:rPr lang="zh-CN" altLang="en-US" sz="2800" b="1" dirty="0" smtClean="0">
                          <a:solidFill>
                            <a:srgbClr val="FF0000"/>
                          </a:solidFill>
                          <a:effectLst>
                            <a:outerShdw blurRad="38100" dist="38100" dir="2700000" algn="tl">
                              <a:srgbClr val="000000">
                                <a:alpha val="43137"/>
                              </a:srgbClr>
                            </a:outerShdw>
                          </a:effectLst>
                        </a:rPr>
                        <a:t>低</a:t>
                      </a:r>
                      <a:endParaRPr lang="zh-CN" altLang="en-US" sz="2800" b="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强</a:t>
                      </a:r>
                      <a:r>
                        <a:rPr lang="en-US" altLang="zh-CN" sz="2800" b="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t>
                      </a:r>
                      <a:r>
                        <a:rPr lang="zh-CN" altLang="en-US" sz="2800" b="1" dirty="0" smtClean="0">
                          <a:solidFill>
                            <a:srgbClr val="FF0000"/>
                          </a:solidFill>
                          <a:effectLst>
                            <a:outerShdw blurRad="38100" dist="38100" dir="2700000" algn="tl">
                              <a:srgbClr val="000000">
                                <a:alpha val="43137"/>
                              </a:srgbClr>
                            </a:outerShdw>
                          </a:effectLst>
                        </a:rPr>
                        <a:t>高</a:t>
                      </a:r>
                      <a:endParaRPr lang="zh-CN" altLang="en-US" sz="2800" b="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zh-CN" alt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r h="851619">
                <a:tc>
                  <a:txBody>
                    <a:bodyPr/>
                    <a:lstStyle/>
                    <a:p>
                      <a:r>
                        <a:rPr lang="en-US" altLang="zh-CN" sz="2800" b="1" dirty="0" smtClean="0">
                          <a:effectLst>
                            <a:outerShdw blurRad="38100" dist="38100" dir="2700000" algn="tl">
                              <a:srgbClr val="000000">
                                <a:alpha val="43137"/>
                              </a:srgbClr>
                            </a:outerShdw>
                          </a:effectLst>
                          <a:latin typeface="Times New Roman" pitchFamily="18" charset="0"/>
                          <a:cs typeface="Times New Roman" pitchFamily="18" charset="0"/>
                        </a:rPr>
                        <a:t>MSC</a:t>
                      </a:r>
                      <a:r>
                        <a:rPr lang="zh-CN" altLang="en-US" sz="2800" b="1" dirty="0" smtClean="0">
                          <a:effectLst>
                            <a:outerShdw blurRad="38100" dist="38100" dir="2700000" algn="tl">
                              <a:srgbClr val="000000">
                                <a:alpha val="43137"/>
                              </a:srgbClr>
                            </a:outerShdw>
                          </a:effectLst>
                          <a:latin typeface="Times New Roman" pitchFamily="18" charset="0"/>
                          <a:cs typeface="Times New Roman" pitchFamily="18" charset="0"/>
                        </a:rPr>
                        <a:t>的信道管理负荷</a:t>
                      </a:r>
                      <a:endParaRPr lang="zh-CN" altLang="en-US" sz="2800" b="1" dirty="0">
                        <a:effectLst>
                          <a:outerShdw blurRad="38100" dist="38100" dir="2700000" algn="tl">
                            <a:srgbClr val="000000">
                              <a:alpha val="43137"/>
                            </a:srgbClr>
                          </a:outerShdw>
                        </a:effectLst>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小</a:t>
                      </a:r>
                      <a:endParaRPr lang="zh-CN" alt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c>
                  <a:txBody>
                    <a:bodyPr/>
                    <a:lstStyle/>
                    <a:p>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大</a:t>
                      </a:r>
                      <a:endParaRPr lang="zh-CN" alt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tcPr>
                </a:tc>
              </a:tr>
            </a:tbl>
          </a:graphicData>
        </a:graphic>
      </p:graphicFrame>
      <p:sp>
        <p:nvSpPr>
          <p:cNvPr id="72731" name="TextBox 5"/>
          <p:cNvSpPr txBox="1">
            <a:spLocks noChangeArrowheads="1"/>
          </p:cNvSpPr>
          <p:nvPr/>
        </p:nvSpPr>
        <p:spPr bwMode="auto">
          <a:xfrm>
            <a:off x="914400" y="1981200"/>
            <a:ext cx="7315200" cy="523875"/>
          </a:xfrm>
          <a:prstGeom prst="rect">
            <a:avLst/>
          </a:prstGeom>
          <a:noFill/>
          <a:ln w="9525">
            <a:noFill/>
            <a:miter lim="800000"/>
            <a:headEnd/>
            <a:tailEnd/>
          </a:ln>
        </p:spPr>
        <p:txBody>
          <a:bodyPr>
            <a:spAutoFit/>
          </a:bodyPr>
          <a:lstStyle/>
          <a:p>
            <a:pPr>
              <a:defRPr/>
            </a:pPr>
            <a:r>
              <a:rPr lang="zh-CN" altLang="en-US" sz="2800" b="1" dirty="0">
                <a:latin typeface="Times New Roman" pitchFamily="18" charset="0"/>
                <a:cs typeface="Times New Roman" pitchFamily="18" charset="0"/>
              </a:rPr>
              <a:t>在</a:t>
            </a:r>
            <a:r>
              <a:rPr lang="zh-CN" altLang="en-US" sz="28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业务流量不是很大</a:t>
            </a:r>
            <a:r>
              <a:rPr lang="zh-CN" altLang="en-US" sz="2800" b="1" dirty="0">
                <a:latin typeface="Times New Roman" pitchFamily="18" charset="0"/>
                <a:cs typeface="Times New Roman" pitchFamily="18" charset="0"/>
              </a:rPr>
              <a:t>的情况下，</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lstStyle/>
          <a:p>
            <a:pPr eaLnBrk="1" hangingPunct="1"/>
            <a:endParaRPr lang="zh-CN" altLang="zh-CN" smtClean="0"/>
          </a:p>
        </p:txBody>
      </p:sp>
      <p:sp>
        <p:nvSpPr>
          <p:cNvPr id="29699" name="Rectangle 3"/>
          <p:cNvSpPr>
            <a:spLocks noGrp="1" noChangeArrowheads="1"/>
          </p:cNvSpPr>
          <p:nvPr>
            <p:ph type="body" idx="4294967295"/>
          </p:nvPr>
        </p:nvSpPr>
        <p:spPr>
          <a:xfrm>
            <a:off x="762000" y="1981200"/>
            <a:ext cx="8001000" cy="4648200"/>
          </a:xfrm>
        </p:spPr>
        <p:txBody>
          <a:bodyPr/>
          <a:lstStyle/>
          <a:p>
            <a:pPr eaLnBrk="1" hangingPunct="1">
              <a:lnSpc>
                <a:spcPct val="90000"/>
              </a:lnSpc>
              <a:buFont typeface="Wingdings" pitchFamily="2" charset="2"/>
              <a:buNone/>
              <a:defRPr/>
            </a:pPr>
            <a:r>
              <a:rPr lang="zh-CN" altLang="en-US" b="1" dirty="0" smtClean="0"/>
              <a:t>［</a:t>
            </a:r>
            <a:r>
              <a:rPr lang="zh-CN" altLang="en-US" b="1" dirty="0" smtClean="0">
                <a:effectLst>
                  <a:outerShdw blurRad="38100" dist="38100" dir="2700000" algn="tl">
                    <a:srgbClr val="000000">
                      <a:alpha val="43137"/>
                    </a:srgbClr>
                  </a:outerShdw>
                </a:effectLst>
                <a:latin typeface="Times New Roman" pitchFamily="18" charset="0"/>
              </a:rPr>
              <a:t>重要数量值</a:t>
            </a:r>
            <a:r>
              <a:rPr lang="en-US" altLang="zh-CN" b="1" dirty="0" smtClean="0">
                <a:effectLst>
                  <a:outerShdw blurRad="38100" dist="38100" dir="2700000" algn="tl">
                    <a:srgbClr val="000000">
                      <a:alpha val="43137"/>
                    </a:srgbClr>
                  </a:outerShdw>
                </a:effectLst>
                <a:latin typeface="Times New Roman" pitchFamily="18" charset="0"/>
              </a:rPr>
              <a:t>——AMPS</a:t>
            </a:r>
            <a:r>
              <a:rPr lang="zh-CN" altLang="en-US" b="1" dirty="0" smtClean="0">
                <a:effectLst>
                  <a:outerShdw blurRad="38100" dist="38100" dir="2700000" algn="tl">
                    <a:srgbClr val="000000">
                      <a:alpha val="43137"/>
                    </a:srgbClr>
                  </a:outerShdw>
                </a:effectLst>
                <a:latin typeface="Times New Roman" pitchFamily="18" charset="0"/>
              </a:rPr>
              <a:t>系统的</a:t>
            </a:r>
            <a:r>
              <a:rPr lang="en-US" altLang="zh-CN" b="1" dirty="0" smtClean="0">
                <a:effectLst>
                  <a:outerShdw blurRad="38100" dist="38100" dir="2700000" algn="tl">
                    <a:srgbClr val="000000">
                      <a:alpha val="43137"/>
                    </a:srgbClr>
                  </a:outerShdw>
                </a:effectLst>
                <a:latin typeface="Times New Roman" pitchFamily="18" charset="0"/>
              </a:rPr>
              <a:t>SIR</a:t>
            </a:r>
            <a:r>
              <a:rPr lang="zh-CN" altLang="en-US" b="1" dirty="0" smtClean="0">
                <a:effectLst>
                  <a:outerShdw blurRad="38100" dist="38100" dir="2700000" algn="tl">
                    <a:srgbClr val="000000">
                      <a:alpha val="43137"/>
                    </a:srgbClr>
                  </a:outerShdw>
                </a:effectLst>
                <a:latin typeface="Times New Roman" pitchFamily="18" charset="0"/>
              </a:rPr>
              <a:t>门限</a:t>
            </a:r>
            <a:r>
              <a:rPr lang="zh-CN" altLang="en-US" b="1" dirty="0" smtClean="0"/>
              <a:t>］</a:t>
            </a:r>
          </a:p>
          <a:p>
            <a:pPr eaLnBrk="1" hangingPunct="1">
              <a:lnSpc>
                <a:spcPct val="90000"/>
              </a:lnSpc>
              <a:buFont typeface="Wingdings" pitchFamily="2" charset="2"/>
              <a:buNone/>
              <a:defRPr/>
            </a:pPr>
            <a:r>
              <a:rPr lang="zh-CN" altLang="en-US" dirty="0" smtClean="0"/>
              <a:t>         </a:t>
            </a:r>
            <a:r>
              <a:rPr lang="zh-CN" altLang="en-US" b="1" dirty="0" smtClean="0">
                <a:latin typeface="Times New Roman" pitchFamily="18" charset="0"/>
              </a:rPr>
              <a:t>对于</a:t>
            </a:r>
            <a:r>
              <a:rPr lang="en-US" altLang="zh-CN" b="1" dirty="0" smtClean="0">
                <a:latin typeface="Times New Roman" pitchFamily="18" charset="0"/>
              </a:rPr>
              <a:t>AMPS</a:t>
            </a:r>
            <a:r>
              <a:rPr lang="zh-CN" altLang="en-US" b="1" dirty="0" smtClean="0">
                <a:latin typeface="Times New Roman" pitchFamily="18" charset="0"/>
              </a:rPr>
              <a:t>系统，接收机可以允许的有用信号和同频干扰信号的功率比一般要大于</a:t>
            </a:r>
            <a:r>
              <a:rPr lang="en-US" altLang="zh-CN" b="1" dirty="0" smtClean="0">
                <a:solidFill>
                  <a:srgbClr val="FF0000"/>
                </a:solidFill>
                <a:effectLst>
                  <a:outerShdw blurRad="38100" dist="38100" dir="2700000" algn="tl">
                    <a:srgbClr val="FFFFFF"/>
                  </a:outerShdw>
                </a:effectLst>
                <a:latin typeface="Times New Roman" pitchFamily="18" charset="0"/>
              </a:rPr>
              <a:t>18dB</a:t>
            </a:r>
            <a:r>
              <a:rPr lang="zh-CN" altLang="en-US" b="1" dirty="0" smtClean="0">
                <a:solidFill>
                  <a:srgbClr val="FF0000"/>
                </a:solidFill>
                <a:effectLst>
                  <a:outerShdw blurRad="38100" dist="38100" dir="2700000" algn="tl">
                    <a:srgbClr val="FFFFFF"/>
                  </a:outerShdw>
                </a:effectLst>
                <a:latin typeface="Times New Roman" pitchFamily="18" charset="0"/>
              </a:rPr>
              <a:t>（意味着满意的话音质量！）</a:t>
            </a:r>
            <a:r>
              <a:rPr lang="zh-CN" altLang="en-US" b="1" dirty="0" smtClean="0">
                <a:latin typeface="Times New Roman" pitchFamily="18" charset="0"/>
              </a:rPr>
              <a:t>。</a:t>
            </a:r>
            <a:endParaRPr lang="en-US" altLang="zh-CN" b="1" dirty="0" smtClean="0">
              <a:latin typeface="Times New Roman" pitchFamily="18" charset="0"/>
            </a:endParaRPr>
          </a:p>
          <a:p>
            <a:pPr eaLnBrk="1" hangingPunct="1">
              <a:lnSpc>
                <a:spcPct val="90000"/>
              </a:lnSpc>
              <a:buFont typeface="Wingdings" pitchFamily="2" charset="2"/>
              <a:buNone/>
              <a:defRPr/>
            </a:pPr>
            <a:r>
              <a:rPr lang="zh-CN" altLang="en-US" b="1" dirty="0" smtClean="0"/>
              <a:t>   即，有用信号功率</a:t>
            </a:r>
            <a:r>
              <a:rPr lang="zh-CN" altLang="en-US" b="1" dirty="0" smtClean="0">
                <a:latin typeface="宋体" pitchFamily="2" charset="-122"/>
              </a:rPr>
              <a:t>≥</a:t>
            </a:r>
            <a:r>
              <a:rPr lang="en-US" altLang="zh-CN" b="1" dirty="0" smtClean="0">
                <a:solidFill>
                  <a:srgbClr val="FF0000"/>
                </a:solidFill>
                <a:effectLst>
                  <a:outerShdw blurRad="38100" dist="38100" dir="2700000" algn="tl">
                    <a:srgbClr val="FFFFFF"/>
                  </a:outerShdw>
                </a:effectLst>
                <a:latin typeface="宋体" pitchFamily="2" charset="-122"/>
              </a:rPr>
              <a:t>63</a:t>
            </a:r>
            <a:r>
              <a:rPr lang="en-US" altLang="zh-CN" b="1" dirty="0" smtClean="0">
                <a:effectLst>
                  <a:outerShdw blurRad="38100" dist="38100" dir="2700000" algn="tl">
                    <a:srgbClr val="FFFFFF"/>
                  </a:outerShdw>
                </a:effectLst>
              </a:rPr>
              <a:t>×</a:t>
            </a:r>
            <a:r>
              <a:rPr lang="zh-CN" altLang="en-US" b="1" dirty="0" smtClean="0">
                <a:latin typeface="宋体" pitchFamily="2" charset="-122"/>
              </a:rPr>
              <a:t>同频干扰功率。</a:t>
            </a:r>
          </a:p>
          <a:p>
            <a:pPr eaLnBrk="1" hangingPunct="1">
              <a:lnSpc>
                <a:spcPct val="90000"/>
              </a:lnSpc>
              <a:buFont typeface="Wingdings" pitchFamily="2" charset="2"/>
              <a:buNone/>
              <a:defRPr/>
            </a:pPr>
            <a:r>
              <a:rPr lang="zh-CN" altLang="en-US" b="1" dirty="0" smtClean="0">
                <a:latin typeface="宋体" pitchFamily="2" charset="-122"/>
              </a:rPr>
              <a:t>  因此，这就为</a:t>
            </a:r>
            <a:r>
              <a:rPr lang="en-US" altLang="zh-CN" b="1" dirty="0" smtClean="0">
                <a:latin typeface="Times New Roman" pitchFamily="18" charset="0"/>
              </a:rPr>
              <a:t>AMPS</a:t>
            </a:r>
            <a:r>
              <a:rPr lang="zh-CN" altLang="en-US" b="1" dirty="0" smtClean="0">
                <a:latin typeface="Times New Roman" pitchFamily="18" charset="0"/>
              </a:rPr>
              <a:t>系统（</a:t>
            </a:r>
            <a:r>
              <a:rPr lang="en-US" altLang="zh-CN" b="1" dirty="0" smtClean="0">
                <a:latin typeface="Times New Roman" pitchFamily="18" charset="0"/>
              </a:rPr>
              <a:t>FDMA</a:t>
            </a:r>
            <a:r>
              <a:rPr lang="zh-CN" altLang="en-US" b="1" dirty="0" smtClean="0">
                <a:latin typeface="Times New Roman" pitchFamily="18" charset="0"/>
              </a:rPr>
              <a:t>的蜂窝系统）的设计做出了基本的</a:t>
            </a:r>
            <a:r>
              <a:rPr lang="zh-CN" altLang="en-US" b="1" dirty="0" smtClean="0">
                <a:latin typeface="宋体" pitchFamily="2" charset="-122"/>
              </a:rPr>
              <a:t>限定。</a:t>
            </a:r>
            <a:endParaRPr lang="en-US" altLang="zh-CN" b="1" dirty="0" smtClean="0">
              <a:latin typeface="宋体" pitchFamily="2" charset="-122"/>
            </a:endParaRPr>
          </a:p>
          <a:p>
            <a:pPr eaLnBrk="1" hangingPunct="1">
              <a:lnSpc>
                <a:spcPct val="90000"/>
              </a:lnSpc>
              <a:buFont typeface="Wingdings" pitchFamily="2" charset="2"/>
              <a:buNone/>
              <a:defRPr/>
            </a:pPr>
            <a:r>
              <a:rPr lang="en-US" altLang="zh-CN" sz="2800" b="1" dirty="0" smtClean="0">
                <a:latin typeface="Times New Roman" pitchFamily="18" charset="0"/>
                <a:cs typeface="Times New Roman" pitchFamily="18" charset="0"/>
              </a:rPr>
              <a:t> </a:t>
            </a:r>
            <a:r>
              <a:rPr lang="zh-CN" altLang="en-US" sz="2800" b="1" dirty="0" smtClean="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注：</a:t>
            </a:r>
            <a:r>
              <a:rPr lang="en-US" altLang="zh-CN" sz="2800" b="1" dirty="0" smtClean="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GSM</a:t>
            </a:r>
            <a:r>
              <a:rPr lang="zh-CN" altLang="en-US" sz="2800" b="1" dirty="0" smtClean="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系统由于采用纠错码等技术，</a:t>
            </a:r>
            <a:r>
              <a:rPr lang="en-US" altLang="zh-CN" sz="2800" b="1" dirty="0" smtClean="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SIR</a:t>
            </a:r>
            <a:r>
              <a:rPr lang="zh-CN" altLang="en-US" sz="2800" b="1" dirty="0" smtClean="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门限</a:t>
            </a:r>
            <a:endParaRPr lang="en-US" altLang="zh-CN" sz="2800" b="1" dirty="0" smtClean="0">
              <a:solidFill>
                <a:schemeClr val="tx2"/>
              </a:solidFill>
              <a:effectLst>
                <a:outerShdw blurRad="38100" dist="38100" dir="2700000" algn="tl">
                  <a:srgbClr val="000000">
                    <a:alpha val="43137"/>
                  </a:srgbClr>
                </a:outerShdw>
              </a:effectLst>
              <a:latin typeface="Times New Roman" pitchFamily="18" charset="0"/>
              <a:cs typeface="Times New Roman" pitchFamily="18" charset="0"/>
            </a:endParaRPr>
          </a:p>
          <a:p>
            <a:pPr eaLnBrk="1" hangingPunct="1">
              <a:lnSpc>
                <a:spcPct val="90000"/>
              </a:lnSpc>
              <a:buFont typeface="Wingdings" pitchFamily="2" charset="2"/>
              <a:buNone/>
              <a:defRPr/>
            </a:pPr>
            <a:r>
              <a:rPr lang="zh-CN" altLang="en-US" sz="2800" b="1" dirty="0" smtClean="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可降低到</a:t>
            </a:r>
            <a:r>
              <a:rPr lang="en-US" altLang="zh-CN" sz="2800" b="1" dirty="0" smtClean="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9dB</a:t>
            </a:r>
            <a:r>
              <a:rPr lang="zh-CN" altLang="en-US" sz="2800" b="1" dirty="0" smtClean="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，这意味着容忍干扰的能力有所提高。</a:t>
            </a:r>
            <a:r>
              <a:rPr lang="zh-CN" altLang="en-US" sz="2800" b="1" dirty="0" smtClean="0">
                <a:latin typeface="Times New Roman" pitchFamily="18" charset="0"/>
                <a:cs typeface="Times New Roman" pitchFamily="18" charset="0"/>
              </a:rPr>
              <a:t> </a:t>
            </a:r>
            <a:endParaRPr lang="zh-CN" altLang="zh-CN" sz="2800" b="1" dirty="0" smtClean="0">
              <a:latin typeface="Times New Roman" pitchFamily="18" charset="0"/>
              <a:cs typeface="Times New Roman" pitchFamily="18" charset="0"/>
            </a:endParaRPr>
          </a:p>
          <a:p>
            <a:pPr eaLnBrk="1" hangingPunct="1">
              <a:lnSpc>
                <a:spcPct val="90000"/>
              </a:lnSpc>
              <a:buFont typeface="Wingdings" pitchFamily="2" charset="2"/>
              <a:buNone/>
              <a:defRPr/>
            </a:pPr>
            <a:r>
              <a:rPr lang="zh-CN" altLang="en-US" b="1" dirty="0" smtClean="0"/>
              <a:t>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idx="4294967295"/>
          </p:nvPr>
        </p:nvSpPr>
        <p:spPr/>
        <p:txBody>
          <a:bodyPr/>
          <a:lstStyle/>
          <a:p>
            <a:r>
              <a:rPr lang="zh-CN" altLang="en-US" sz="4000" b="1" dirty="0" smtClean="0">
                <a:effectLst>
                  <a:outerShdw blurRad="38100" dist="38100" dir="2700000" algn="tl">
                    <a:srgbClr val="000000">
                      <a:alpha val="43137"/>
                    </a:srgbClr>
                  </a:outerShdw>
                </a:effectLst>
              </a:rPr>
              <a:t>通过功率控制减小干扰</a:t>
            </a:r>
          </a:p>
        </p:txBody>
      </p:sp>
      <p:sp>
        <p:nvSpPr>
          <p:cNvPr id="3" name="内容占位符 2"/>
          <p:cNvSpPr>
            <a:spLocks noGrp="1"/>
          </p:cNvSpPr>
          <p:nvPr>
            <p:ph idx="4294967295"/>
          </p:nvPr>
        </p:nvSpPr>
        <p:spPr>
          <a:xfrm>
            <a:off x="533400" y="2133600"/>
            <a:ext cx="7924800" cy="4267200"/>
          </a:xfrm>
        </p:spPr>
        <p:txBody>
          <a:bodyPr/>
          <a:lstStyle/>
          <a:p>
            <a:pPr>
              <a:defRPr/>
            </a:pPr>
            <a:r>
              <a:rPr lang="zh-CN" altLang="en-US" b="1" dirty="0" smtClean="0">
                <a:effectLst>
                  <a:outerShdw blurRad="38100" dist="38100" dir="2700000" algn="tl">
                    <a:srgbClr val="C0C0C0"/>
                  </a:outerShdw>
                </a:effectLst>
              </a:rPr>
              <a:t>反向功率控制</a:t>
            </a:r>
            <a:r>
              <a:rPr lang="zh-CN" altLang="en-US" b="1" dirty="0" smtClean="0"/>
              <a:t>：在蜂窝系统中，每个用户的发射功率一直在当前服务基站的控制之下。</a:t>
            </a:r>
            <a:endParaRPr lang="en-US" altLang="zh-CN" b="1" dirty="0" smtClean="0"/>
          </a:p>
          <a:p>
            <a:pPr>
              <a:defRPr/>
            </a:pPr>
            <a:r>
              <a:rPr lang="zh-CN" altLang="en-US" b="1" dirty="0" smtClean="0"/>
              <a:t>反向功率控制是为了保证每个用户所发射的功率都是保持反向链路良好质量所需的</a:t>
            </a:r>
            <a:r>
              <a:rPr lang="zh-CN" altLang="en-US" b="1" dirty="0" smtClean="0">
                <a:solidFill>
                  <a:srgbClr val="FF0000"/>
                </a:solidFill>
                <a:effectLst>
                  <a:outerShdw blurRad="38100" dist="38100" dir="2700000" algn="tl">
                    <a:srgbClr val="000000">
                      <a:alpha val="43137"/>
                    </a:srgbClr>
                  </a:outerShdw>
                </a:effectLst>
              </a:rPr>
              <a:t>最小功率</a:t>
            </a:r>
            <a:r>
              <a:rPr lang="zh-CN" altLang="en-US" b="1" dirty="0" smtClean="0"/>
              <a:t>。</a:t>
            </a:r>
            <a:endParaRPr lang="en-US" altLang="zh-CN" b="1" dirty="0" smtClean="0"/>
          </a:p>
          <a:p>
            <a:pPr>
              <a:defRPr/>
            </a:pPr>
            <a:r>
              <a:rPr lang="zh-CN" altLang="en-US" b="1" dirty="0" smtClean="0"/>
              <a:t>不仅可以延长用户设备的电池使用时间，而且可以显著减小反向干扰水平。</a:t>
            </a:r>
          </a:p>
        </p:txBody>
      </p:sp>
      <p:sp>
        <p:nvSpPr>
          <p:cNvPr id="77828" name="AutoShape 5">
            <a:hlinkClick r:id="rId2" action="ppaction://hlinksldjump"/>
          </p:cNvPr>
          <p:cNvSpPr>
            <a:spLocks noChangeArrowheads="1"/>
          </p:cNvSpPr>
          <p:nvPr/>
        </p:nvSpPr>
        <p:spPr bwMode="auto">
          <a:xfrm>
            <a:off x="8382000" y="6172200"/>
            <a:ext cx="533400" cy="3810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accent1"/>
          </a:solidFill>
          <a:ln w="9525">
            <a:solidFill>
              <a:schemeClr val="tx1"/>
            </a:solidFill>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p:txBody>
          <a:bodyPr/>
          <a:lstStyle/>
          <a:p>
            <a:pPr eaLnBrk="1" hangingPunct="1">
              <a:defRPr/>
            </a:pPr>
            <a:r>
              <a:rPr lang="zh-CN" altLang="en-US" sz="4000" b="1" dirty="0" smtClean="0">
                <a:effectLst>
                  <a:outerShdw blurRad="38100" dist="38100" dir="2700000" algn="tl">
                    <a:srgbClr val="000000">
                      <a:alpha val="43137"/>
                    </a:srgbClr>
                  </a:outerShdw>
                </a:effectLst>
              </a:rPr>
              <a:t>切换的必要性</a:t>
            </a:r>
            <a:endParaRPr lang="zh-CN" altLang="zh-CN" sz="4000" dirty="0" smtClean="0">
              <a:effectLst>
                <a:outerShdw blurRad="38100" dist="38100" dir="2700000" algn="tl">
                  <a:srgbClr val="000000">
                    <a:alpha val="43137"/>
                  </a:srgbClr>
                </a:outerShdw>
              </a:effectLst>
            </a:endParaRPr>
          </a:p>
        </p:txBody>
      </p:sp>
      <p:sp>
        <p:nvSpPr>
          <p:cNvPr id="78851" name="Rectangle 3"/>
          <p:cNvSpPr>
            <a:spLocks noGrp="1" noChangeArrowheads="1"/>
          </p:cNvSpPr>
          <p:nvPr>
            <p:ph type="body" idx="4294967295"/>
          </p:nvPr>
        </p:nvSpPr>
        <p:spPr>
          <a:xfrm>
            <a:off x="533400" y="2057400"/>
            <a:ext cx="8229600" cy="4572000"/>
          </a:xfrm>
        </p:spPr>
        <p:txBody>
          <a:bodyPr/>
          <a:lstStyle/>
          <a:p>
            <a:pPr eaLnBrk="1" hangingPunct="1">
              <a:lnSpc>
                <a:spcPct val="80000"/>
              </a:lnSpc>
              <a:buFont typeface="Wingdings" pitchFamily="2" charset="2"/>
              <a:buNone/>
              <a:defRPr/>
            </a:pPr>
            <a:r>
              <a:rPr lang="en-US" altLang="zh-CN" sz="2800" b="1" dirty="0" smtClean="0">
                <a:latin typeface="Times New Roman" pitchFamily="18" charset="0"/>
              </a:rPr>
              <a:t>1</a:t>
            </a:r>
            <a:r>
              <a:rPr lang="zh-CN" altLang="en-US" sz="2800" b="1" dirty="0" smtClean="0">
                <a:latin typeface="Times New Roman" pitchFamily="18" charset="0"/>
              </a:rPr>
              <a:t>）蜂窝系统是小区制系统，每个小区基站的覆盖范</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围有限，当移动台</a:t>
            </a:r>
            <a:r>
              <a:rPr lang="zh-CN" altLang="en-US" sz="2800" b="1" dirty="0" smtClean="0">
                <a:solidFill>
                  <a:schemeClr val="tx2"/>
                </a:solidFill>
                <a:effectLst>
                  <a:outerShdw blurRad="38100" dist="38100" dir="2700000" algn="tl">
                    <a:srgbClr val="C0C0C0"/>
                  </a:outerShdw>
                </a:effectLst>
                <a:latin typeface="Times New Roman" pitchFamily="18" charset="0"/>
              </a:rPr>
              <a:t>在通话过程中</a:t>
            </a:r>
            <a:r>
              <a:rPr lang="zh-CN" altLang="en-US" sz="2800" b="1" dirty="0" smtClean="0">
                <a:latin typeface="Times New Roman" pitchFamily="18" charset="0"/>
              </a:rPr>
              <a:t>跨越小区边界，原</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服务基站将不能再提供足够的信号强度来维持通话。</a:t>
            </a:r>
            <a:endParaRPr lang="en-US" altLang="zh-CN" sz="2800" b="1" dirty="0" smtClean="0">
              <a:latin typeface="Times New Roman" pitchFamily="18" charset="0"/>
            </a:endParaRPr>
          </a:p>
          <a:p>
            <a:pPr eaLnBrk="1" hangingPunct="1">
              <a:lnSpc>
                <a:spcPct val="80000"/>
              </a:lnSpc>
              <a:buFont typeface="Wingdings" pitchFamily="2" charset="2"/>
              <a:buNone/>
              <a:defRPr/>
            </a:pPr>
            <a:endParaRPr lang="zh-CN" altLang="en-US" sz="2800" b="1" dirty="0" smtClean="0">
              <a:latin typeface="Times New Roman" pitchFamily="18" charset="0"/>
            </a:endParaRPr>
          </a:p>
          <a:p>
            <a:pPr eaLnBrk="1" hangingPunct="1">
              <a:lnSpc>
                <a:spcPct val="80000"/>
              </a:lnSpc>
              <a:buFont typeface="Wingdings" pitchFamily="2" charset="2"/>
              <a:buNone/>
              <a:defRPr/>
            </a:pPr>
            <a:r>
              <a:rPr lang="en-US" altLang="zh-CN" sz="2800" b="1" dirty="0" smtClean="0">
                <a:latin typeface="Times New Roman" pitchFamily="18" charset="0"/>
              </a:rPr>
              <a:t>2</a:t>
            </a:r>
            <a:r>
              <a:rPr lang="zh-CN" altLang="en-US" sz="2800" b="1" dirty="0" smtClean="0">
                <a:latin typeface="Times New Roman" pitchFamily="18" charset="0"/>
              </a:rPr>
              <a:t>）移动台在同一小区内部进入了通信的“阴影区”，</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信号强度急剧减弱至无法维持正常通话。</a:t>
            </a:r>
            <a:endParaRPr lang="en-US" altLang="zh-CN" sz="2800" b="1" dirty="0" smtClean="0">
              <a:latin typeface="Times New Roman" pitchFamily="18" charset="0"/>
            </a:endParaRPr>
          </a:p>
          <a:p>
            <a:pPr eaLnBrk="1" hangingPunct="1">
              <a:lnSpc>
                <a:spcPct val="80000"/>
              </a:lnSpc>
              <a:buFont typeface="Wingdings" pitchFamily="2" charset="2"/>
              <a:buNone/>
              <a:defRPr/>
            </a:pPr>
            <a:endParaRPr lang="zh-CN" altLang="en-US" sz="2800" b="1" dirty="0" smtClean="0">
              <a:latin typeface="Times New Roman" pitchFamily="18" charset="0"/>
            </a:endParaRPr>
          </a:p>
          <a:p>
            <a:pPr eaLnBrk="1" hangingPunct="1">
              <a:lnSpc>
                <a:spcPct val="80000"/>
              </a:lnSpc>
              <a:buFont typeface="Wingdings" pitchFamily="2" charset="2"/>
              <a:buNone/>
              <a:defRPr/>
            </a:pPr>
            <a:r>
              <a:rPr lang="zh-CN" altLang="en-US" sz="2800" dirty="0" smtClean="0">
                <a:latin typeface="Times New Roman" pitchFamily="18" charset="0"/>
              </a:rPr>
              <a:t>         </a:t>
            </a:r>
            <a:r>
              <a:rPr lang="zh-CN" altLang="en-US" sz="2800" b="1" dirty="0" smtClean="0">
                <a:latin typeface="Times New Roman" pitchFamily="18" charset="0"/>
              </a:rPr>
              <a:t>要保持通信的连续性，切换</a:t>
            </a:r>
            <a:r>
              <a:rPr lang="en-US" altLang="zh-CN" sz="2800" b="1" dirty="0" smtClean="0">
                <a:latin typeface="Times New Roman" pitchFamily="18" charset="0"/>
              </a:rPr>
              <a:t>(Handover)</a:t>
            </a:r>
            <a:r>
              <a:rPr lang="zh-CN" altLang="en-US" sz="2800" b="1" dirty="0" smtClean="0">
                <a:latin typeface="Times New Roman" pitchFamily="18" charset="0"/>
              </a:rPr>
              <a:t>是系统</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必不可少的重要环节。而用户对一个通信系统的主</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观要求一般是：已进行的通话发生掉线是最不能容</a:t>
            </a:r>
            <a:endParaRPr lang="en-US" altLang="zh-CN" sz="2800" b="1" dirty="0" smtClean="0">
              <a:latin typeface="Times New Roman" pitchFamily="18" charset="0"/>
            </a:endParaRPr>
          </a:p>
          <a:p>
            <a:pPr eaLnBrk="1" hangingPunct="1">
              <a:lnSpc>
                <a:spcPct val="80000"/>
              </a:lnSpc>
              <a:buFont typeface="Wingdings" pitchFamily="2" charset="2"/>
              <a:buNone/>
              <a:defRPr/>
            </a:pPr>
            <a:r>
              <a:rPr lang="zh-CN" altLang="en-US" sz="2800" b="1" dirty="0" smtClean="0">
                <a:latin typeface="Times New Roman" pitchFamily="18" charset="0"/>
              </a:rPr>
              <a:t>忍的。</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smtClean="0">
                <a:effectLst>
                  <a:outerShdw blurRad="38100" dist="38100" dir="2700000" algn="tl">
                    <a:srgbClr val="000000">
                      <a:alpha val="43137"/>
                    </a:srgbClr>
                  </a:outerShdw>
                </a:effectLst>
              </a:rPr>
              <a:t>阴影效应示例</a:t>
            </a:r>
            <a:endParaRPr lang="zh-CN" altLang="en-US" sz="4000" b="1" dirty="0">
              <a:effectLst>
                <a:outerShdw blurRad="38100" dist="38100" dir="2700000" algn="tl">
                  <a:srgbClr val="000000">
                    <a:alpha val="43137"/>
                  </a:srgbClr>
                </a:outerShdw>
              </a:effectLst>
            </a:endParaRPr>
          </a:p>
        </p:txBody>
      </p:sp>
      <p:pic>
        <p:nvPicPr>
          <p:cNvPr id="4" name="内容占位符 3" descr="新建位图图像 (4).jpg"/>
          <p:cNvPicPr>
            <a:picLocks noGrp="1" noChangeAspect="1"/>
          </p:cNvPicPr>
          <p:nvPr>
            <p:ph idx="1"/>
          </p:nvPr>
        </p:nvPicPr>
        <p:blipFill>
          <a:blip r:embed="rId2" cstate="print"/>
          <a:stretch>
            <a:fillRect/>
          </a:stretch>
        </p:blipFill>
        <p:spPr>
          <a:xfrm>
            <a:off x="533400" y="2017713"/>
            <a:ext cx="8173407" cy="4622414"/>
          </a:xfr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4000" b="1" dirty="0" smtClean="0">
                <a:effectLst>
                  <a:outerShdw blurRad="38100" dist="38100" dir="2700000" algn="tl">
                    <a:srgbClr val="000000">
                      <a:alpha val="43137"/>
                    </a:srgbClr>
                  </a:outerShdw>
                </a:effectLst>
              </a:rPr>
              <a:t>中心激励和顶点激励</a:t>
            </a:r>
            <a:endParaRPr lang="zh-CN" altLang="en-US" sz="4000" b="1" dirty="0">
              <a:effectLst>
                <a:outerShdw blurRad="38100" dist="38100" dir="2700000" algn="tl">
                  <a:srgbClr val="000000">
                    <a:alpha val="43137"/>
                  </a:srgbClr>
                </a:outerShdw>
              </a:effectLst>
            </a:endParaRPr>
          </a:p>
        </p:txBody>
      </p:sp>
      <p:pic>
        <p:nvPicPr>
          <p:cNvPr id="233474" name="Picture 2"/>
          <p:cNvPicPr>
            <a:picLocks noChangeAspect="1" noChangeArrowheads="1"/>
          </p:cNvPicPr>
          <p:nvPr/>
        </p:nvPicPr>
        <p:blipFill>
          <a:blip r:embed="rId2" cstate="print"/>
          <a:srcRect/>
          <a:stretch>
            <a:fillRect/>
          </a:stretch>
        </p:blipFill>
        <p:spPr bwMode="auto">
          <a:xfrm>
            <a:off x="1143000" y="2133600"/>
            <a:ext cx="6867159" cy="40325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p:txBody>
          <a:bodyPr/>
          <a:lstStyle/>
          <a:p>
            <a:pPr eaLnBrk="1" hangingPunct="1">
              <a:defRPr/>
            </a:pPr>
            <a:r>
              <a:rPr lang="zh-CN" altLang="en-US" sz="4000" b="1" dirty="0" smtClean="0">
                <a:effectLst>
                  <a:outerShdw blurRad="38100" dist="38100" dir="2700000" algn="tl">
                    <a:srgbClr val="000000">
                      <a:alpha val="43137"/>
                    </a:srgbClr>
                  </a:outerShdw>
                </a:effectLst>
              </a:rPr>
              <a:t>切换的定义</a:t>
            </a:r>
            <a:endParaRPr lang="zh-CN" altLang="zh-CN" sz="4000" dirty="0" smtClean="0">
              <a:effectLst>
                <a:outerShdw blurRad="38100" dist="38100" dir="2700000" algn="tl">
                  <a:srgbClr val="000000">
                    <a:alpha val="43137"/>
                  </a:srgbClr>
                </a:outerShdw>
              </a:effectLst>
            </a:endParaRPr>
          </a:p>
        </p:txBody>
      </p:sp>
      <p:sp>
        <p:nvSpPr>
          <p:cNvPr id="308227" name="Rectangle 3"/>
          <p:cNvSpPr>
            <a:spLocks noGrp="1" noChangeArrowheads="1"/>
          </p:cNvSpPr>
          <p:nvPr>
            <p:ph type="body" idx="4294967295"/>
          </p:nvPr>
        </p:nvSpPr>
        <p:spPr>
          <a:xfrm>
            <a:off x="762000" y="2133600"/>
            <a:ext cx="7772400" cy="4114800"/>
          </a:xfrm>
        </p:spPr>
        <p:txBody>
          <a:bodyPr/>
          <a:lstStyle/>
          <a:p>
            <a:pPr eaLnBrk="1" hangingPunct="1">
              <a:defRPr/>
            </a:pPr>
            <a:r>
              <a:rPr lang="zh-CN" altLang="en-US" b="1" dirty="0" smtClean="0">
                <a:solidFill>
                  <a:srgbClr val="FF0000"/>
                </a:solidFill>
                <a:effectLst>
                  <a:outerShdw blurRad="38100" dist="38100" dir="2700000" algn="tl">
                    <a:srgbClr val="000000">
                      <a:alpha val="43137"/>
                    </a:srgbClr>
                  </a:outerShdw>
                </a:effectLst>
              </a:rPr>
              <a:t>切换（越区切换）</a:t>
            </a:r>
            <a:r>
              <a:rPr lang="zh-CN" altLang="en-US" dirty="0" smtClean="0">
                <a:latin typeface="Times New Roman" pitchFamily="18" charset="0"/>
              </a:rPr>
              <a:t>：</a:t>
            </a:r>
            <a:r>
              <a:rPr lang="zh-CN" altLang="en-US" b="1" dirty="0" smtClean="0">
                <a:latin typeface="Times New Roman" pitchFamily="18" charset="0"/>
              </a:rPr>
              <a:t>当一个移动台</a:t>
            </a:r>
            <a:r>
              <a:rPr lang="zh-CN" altLang="en-US" b="1" dirty="0" smtClean="0">
                <a:solidFill>
                  <a:srgbClr val="FF0000"/>
                </a:solidFill>
                <a:effectLst>
                  <a:outerShdw blurRad="38100" dist="38100" dir="2700000" algn="tl">
                    <a:srgbClr val="000000">
                      <a:alpha val="43137"/>
                    </a:srgbClr>
                  </a:outerShdw>
                </a:effectLst>
                <a:latin typeface="Times New Roman" pitchFamily="18" charset="0"/>
              </a:rPr>
              <a:t>在通话的过程</a:t>
            </a:r>
            <a:r>
              <a:rPr lang="zh-CN" altLang="en-US" b="1" dirty="0" smtClean="0">
                <a:latin typeface="Times New Roman" pitchFamily="18" charset="0"/>
              </a:rPr>
              <a:t>中从一个基站的覆盖区域移动进入另一个基站的覆盖区域，</a:t>
            </a:r>
            <a:r>
              <a:rPr lang="en-US" altLang="zh-CN" b="1" dirty="0" smtClean="0">
                <a:solidFill>
                  <a:srgbClr val="FF0000"/>
                </a:solidFill>
                <a:effectLst>
                  <a:outerShdw blurRad="38100" dist="38100" dir="2700000" algn="tl">
                    <a:srgbClr val="000000">
                      <a:alpha val="43137"/>
                    </a:srgbClr>
                  </a:outerShdw>
                </a:effectLst>
                <a:latin typeface="Times New Roman" pitchFamily="18" charset="0"/>
              </a:rPr>
              <a:t>MSC</a:t>
            </a:r>
            <a:r>
              <a:rPr lang="zh-CN" altLang="en-US" b="1" dirty="0" smtClean="0">
                <a:latin typeface="Times New Roman" pitchFamily="18" charset="0"/>
              </a:rPr>
              <a:t>自动地</a:t>
            </a:r>
            <a:r>
              <a:rPr lang="zh-CN" altLang="en-US" b="1" dirty="0" smtClean="0">
                <a:solidFill>
                  <a:srgbClr val="FF0000"/>
                </a:solidFill>
                <a:effectLst>
                  <a:outerShdw blurRad="38100" dist="38100" dir="2700000" algn="tl">
                    <a:srgbClr val="000000">
                      <a:alpha val="43137"/>
                    </a:srgbClr>
                  </a:outerShdw>
                </a:effectLst>
                <a:latin typeface="Times New Roman" pitchFamily="18" charset="0"/>
              </a:rPr>
              <a:t>将呼叫转移到隶属于新基站的新信道上</a:t>
            </a:r>
            <a:r>
              <a:rPr lang="zh-CN" altLang="en-US" b="1" dirty="0" smtClean="0">
                <a:latin typeface="Times New Roman" pitchFamily="18" charset="0"/>
              </a:rPr>
              <a:t>。这种切换操作不仅要识别一个新基站，而且要求将话音和控制信号调整到新基站的相关信道上去。</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idx="4294967295"/>
          </p:nvPr>
        </p:nvSpPr>
        <p:spPr/>
        <p:txBody>
          <a:bodyPr/>
          <a:lstStyle/>
          <a:p>
            <a:pPr eaLnBrk="1" hangingPunct="1"/>
            <a:r>
              <a:rPr lang="en-US" altLang="zh-CN" smtClean="0"/>
              <a:t>  </a:t>
            </a:r>
          </a:p>
        </p:txBody>
      </p:sp>
      <p:sp>
        <p:nvSpPr>
          <p:cNvPr id="200707" name="Rectangle 3"/>
          <p:cNvSpPr>
            <a:spLocks noGrp="1" noChangeArrowheads="1"/>
          </p:cNvSpPr>
          <p:nvPr>
            <p:ph type="body" sz="half" idx="4294967295"/>
          </p:nvPr>
        </p:nvSpPr>
        <p:spPr>
          <a:xfrm>
            <a:off x="762000" y="2017713"/>
            <a:ext cx="4038600" cy="4611687"/>
          </a:xfrm>
        </p:spPr>
        <p:txBody>
          <a:bodyPr/>
          <a:lstStyle/>
          <a:p>
            <a:pPr eaLnBrk="1" hangingPunct="1">
              <a:lnSpc>
                <a:spcPct val="90000"/>
              </a:lnSpc>
              <a:defRPr/>
            </a:pPr>
            <a:r>
              <a:rPr lang="zh-CN" altLang="en-US" sz="2800" b="1" dirty="0" smtClean="0">
                <a:latin typeface="Times New Roman" pitchFamily="18" charset="0"/>
              </a:rPr>
              <a:t>［定义的要点］</a:t>
            </a:r>
          </a:p>
          <a:p>
            <a:pPr eaLnBrk="1" hangingPunct="1">
              <a:lnSpc>
                <a:spcPct val="90000"/>
              </a:lnSpc>
              <a:buFont typeface="Wingdings" pitchFamily="2" charset="2"/>
              <a:buNone/>
              <a:defRPr/>
            </a:pPr>
            <a:r>
              <a:rPr lang="en-US" altLang="zh-CN" sz="2800" b="1" dirty="0" smtClean="0">
                <a:effectLst>
                  <a:outerShdw blurRad="38100" dist="38100" dir="2700000" algn="tl">
                    <a:srgbClr val="FFFFFF"/>
                  </a:outerShdw>
                </a:effectLst>
                <a:latin typeface="Times New Roman" pitchFamily="18" charset="0"/>
              </a:rPr>
              <a:t>1.</a:t>
            </a:r>
            <a:r>
              <a:rPr lang="zh-CN" altLang="en-US" sz="2800" b="1" dirty="0" smtClean="0">
                <a:effectLst>
                  <a:outerShdw blurRad="38100" dist="38100" dir="2700000" algn="tl">
                    <a:srgbClr val="FFFFFF"/>
                  </a:outerShdw>
                </a:effectLst>
                <a:latin typeface="Times New Roman" pitchFamily="18" charset="0"/>
              </a:rPr>
              <a:t>参与角色</a:t>
            </a:r>
            <a:r>
              <a:rPr lang="zh-CN" altLang="en-US" sz="2800" b="1" dirty="0" smtClean="0">
                <a:latin typeface="Times New Roman" pitchFamily="18" charset="0"/>
              </a:rPr>
              <a:t>：</a:t>
            </a:r>
            <a:r>
              <a:rPr lang="en-US" altLang="zh-CN" sz="2800" b="1" dirty="0" smtClean="0">
                <a:latin typeface="Times New Roman" pitchFamily="18" charset="0"/>
              </a:rPr>
              <a:t>MS</a:t>
            </a:r>
            <a:r>
              <a:rPr lang="zh-CN" altLang="en-US" sz="2800" b="1" dirty="0" smtClean="0">
                <a:latin typeface="Times New Roman" pitchFamily="18" charset="0"/>
              </a:rPr>
              <a:t>、相邻</a:t>
            </a:r>
            <a:endParaRPr lang="en-US" altLang="zh-CN" sz="2800" b="1" dirty="0" smtClean="0">
              <a:latin typeface="Times New Roman" pitchFamily="18" charset="0"/>
            </a:endParaRPr>
          </a:p>
          <a:p>
            <a:pPr eaLnBrk="1" hangingPunct="1">
              <a:lnSpc>
                <a:spcPct val="90000"/>
              </a:lnSpc>
              <a:buFont typeface="Wingdings" pitchFamily="2" charset="2"/>
              <a:buNone/>
              <a:defRPr/>
            </a:pPr>
            <a:r>
              <a:rPr lang="zh-CN" altLang="en-US" sz="2800" b="1" dirty="0" smtClean="0">
                <a:latin typeface="Times New Roman" pitchFamily="18" charset="0"/>
              </a:rPr>
              <a:t>基站</a:t>
            </a:r>
            <a:r>
              <a:rPr lang="en-US" altLang="zh-CN" sz="2800" b="1" dirty="0" smtClean="0">
                <a:latin typeface="Times New Roman" pitchFamily="18" charset="0"/>
              </a:rPr>
              <a:t>BS1</a:t>
            </a:r>
            <a:r>
              <a:rPr lang="zh-CN" altLang="en-US" sz="2800" b="1" dirty="0" smtClean="0">
                <a:latin typeface="Times New Roman" pitchFamily="18" charset="0"/>
              </a:rPr>
              <a:t>和</a:t>
            </a:r>
            <a:r>
              <a:rPr lang="en-US" altLang="zh-CN" sz="2800" b="1" dirty="0" smtClean="0">
                <a:latin typeface="Times New Roman" pitchFamily="18" charset="0"/>
              </a:rPr>
              <a:t>BS2</a:t>
            </a:r>
            <a:r>
              <a:rPr lang="zh-CN" altLang="en-US" sz="2800" b="1" dirty="0" smtClean="0">
                <a:latin typeface="Times New Roman" pitchFamily="18" charset="0"/>
              </a:rPr>
              <a:t>、</a:t>
            </a:r>
            <a:r>
              <a:rPr lang="en-US" altLang="zh-CN" sz="2800" b="1" dirty="0" smtClean="0">
                <a:latin typeface="Times New Roman" pitchFamily="18" charset="0"/>
              </a:rPr>
              <a:t>MSC</a:t>
            </a:r>
            <a:r>
              <a:rPr lang="zh-CN" altLang="en-US" sz="2800" b="1" dirty="0" smtClean="0">
                <a:latin typeface="Times New Roman" pitchFamily="18" charset="0"/>
              </a:rPr>
              <a:t>。</a:t>
            </a:r>
            <a:endParaRPr lang="en-US" altLang="zh-CN" sz="2800" b="1" dirty="0" smtClean="0">
              <a:latin typeface="Times New Roman" pitchFamily="18" charset="0"/>
            </a:endParaRPr>
          </a:p>
          <a:p>
            <a:pPr eaLnBrk="1" hangingPunct="1">
              <a:lnSpc>
                <a:spcPct val="90000"/>
              </a:lnSpc>
              <a:buFont typeface="Wingdings" pitchFamily="2" charset="2"/>
              <a:buNone/>
              <a:defRPr/>
            </a:pPr>
            <a:r>
              <a:rPr lang="en-US" altLang="zh-CN" sz="2800" b="1" dirty="0" smtClean="0">
                <a:effectLst>
                  <a:outerShdw blurRad="38100" dist="38100" dir="2700000" algn="tl">
                    <a:srgbClr val="FFFFFF"/>
                  </a:outerShdw>
                </a:effectLst>
                <a:latin typeface="Times New Roman" pitchFamily="18" charset="0"/>
              </a:rPr>
              <a:t>2.</a:t>
            </a:r>
            <a:r>
              <a:rPr lang="zh-CN" altLang="en-US" sz="2800" b="1" dirty="0" smtClean="0">
                <a:effectLst>
                  <a:outerShdw blurRad="38100" dist="38100" dir="2700000" algn="tl">
                    <a:srgbClr val="FFFFFF"/>
                  </a:outerShdw>
                </a:effectLst>
                <a:latin typeface="Times New Roman" pitchFamily="18" charset="0"/>
              </a:rPr>
              <a:t>条件</a:t>
            </a:r>
            <a:r>
              <a:rPr lang="zh-CN" altLang="en-US" sz="2800" b="1" dirty="0" smtClean="0">
                <a:latin typeface="Times New Roman" pitchFamily="18" charset="0"/>
              </a:rPr>
              <a:t>：</a:t>
            </a:r>
            <a:r>
              <a:rPr lang="en-US" altLang="zh-CN" sz="2800" b="1" dirty="0" smtClean="0">
                <a:latin typeface="Times New Roman" pitchFamily="18" charset="0"/>
              </a:rPr>
              <a:t>MS</a:t>
            </a:r>
            <a:r>
              <a:rPr lang="zh-CN" altLang="en-US" sz="2800" b="1" dirty="0" smtClean="0">
                <a:latin typeface="Times New Roman" pitchFamily="18" charset="0"/>
              </a:rPr>
              <a:t>正在通话且 </a:t>
            </a:r>
            <a:endParaRPr lang="en-US" altLang="zh-CN" sz="2800" b="1" dirty="0" smtClean="0">
              <a:latin typeface="Times New Roman" pitchFamily="18" charset="0"/>
            </a:endParaRPr>
          </a:p>
          <a:p>
            <a:pPr eaLnBrk="1" hangingPunct="1">
              <a:lnSpc>
                <a:spcPct val="90000"/>
              </a:lnSpc>
              <a:buFont typeface="Wingdings" pitchFamily="2" charset="2"/>
              <a:buNone/>
              <a:defRPr/>
            </a:pPr>
            <a:r>
              <a:rPr lang="zh-CN" altLang="en-US" sz="2800" b="1" dirty="0" smtClean="0">
                <a:latin typeface="Times New Roman" pitchFamily="18" charset="0"/>
              </a:rPr>
              <a:t>在其间穿越小区边界。</a:t>
            </a:r>
            <a:endParaRPr lang="en-US" altLang="zh-CN" sz="2800" b="1" dirty="0" smtClean="0">
              <a:latin typeface="Times New Roman" pitchFamily="18" charset="0"/>
            </a:endParaRPr>
          </a:p>
          <a:p>
            <a:pPr eaLnBrk="1" hangingPunct="1">
              <a:lnSpc>
                <a:spcPct val="90000"/>
              </a:lnSpc>
              <a:buFont typeface="Wingdings" pitchFamily="2" charset="2"/>
              <a:buNone/>
              <a:defRPr/>
            </a:pPr>
            <a:r>
              <a:rPr lang="en-US" altLang="zh-CN" sz="2800" b="1" dirty="0" smtClean="0">
                <a:effectLst>
                  <a:outerShdw blurRad="38100" dist="38100" dir="2700000" algn="tl">
                    <a:srgbClr val="FFFFFF"/>
                  </a:outerShdw>
                </a:effectLst>
                <a:latin typeface="Times New Roman" pitchFamily="18" charset="0"/>
              </a:rPr>
              <a:t>3.</a:t>
            </a:r>
            <a:r>
              <a:rPr lang="zh-CN" altLang="en-US" sz="2800" b="1" dirty="0" smtClean="0">
                <a:effectLst>
                  <a:outerShdw blurRad="38100" dist="38100" dir="2700000" algn="tl">
                    <a:srgbClr val="FFFFFF"/>
                  </a:outerShdw>
                </a:effectLst>
                <a:latin typeface="Times New Roman" pitchFamily="18" charset="0"/>
              </a:rPr>
              <a:t>系统要进行的操作</a:t>
            </a:r>
            <a:r>
              <a:rPr lang="zh-CN" altLang="en-US" sz="2800" b="1" dirty="0" smtClean="0">
                <a:latin typeface="Times New Roman" pitchFamily="18" charset="0"/>
              </a:rPr>
              <a:t>：</a:t>
            </a:r>
            <a:endParaRPr lang="en-US" altLang="zh-CN" sz="2800" b="1" dirty="0" smtClean="0">
              <a:latin typeface="Times New Roman" pitchFamily="18" charset="0"/>
            </a:endParaRPr>
          </a:p>
          <a:p>
            <a:pPr eaLnBrk="1" hangingPunct="1">
              <a:lnSpc>
                <a:spcPct val="90000"/>
              </a:lnSpc>
              <a:buFont typeface="Wingdings" pitchFamily="2" charset="2"/>
              <a:buNone/>
              <a:defRPr/>
            </a:pPr>
            <a:r>
              <a:rPr lang="zh-CN" altLang="en-US" sz="2800" b="1" dirty="0" smtClean="0">
                <a:latin typeface="Times New Roman" pitchFamily="18" charset="0"/>
              </a:rPr>
              <a:t>信道转换。</a:t>
            </a:r>
          </a:p>
        </p:txBody>
      </p:sp>
      <p:graphicFrame>
        <p:nvGraphicFramePr>
          <p:cNvPr id="15362" name="Object 4"/>
          <p:cNvGraphicFramePr>
            <a:graphicFrameLocks noChangeAspect="1"/>
          </p:cNvGraphicFramePr>
          <p:nvPr>
            <p:ph sz="quarter" idx="4294967295"/>
          </p:nvPr>
        </p:nvGraphicFramePr>
        <p:xfrm>
          <a:off x="4876800" y="2438400"/>
          <a:ext cx="4038600" cy="3352800"/>
        </p:xfrm>
        <a:graphic>
          <a:graphicData uri="http://schemas.openxmlformats.org/presentationml/2006/ole">
            <p:oleObj spid="_x0000_s15362" name="Visio" r:id="rId4" imgW="5689129" imgH="4246736" progId="Visio.Drawing.11">
              <p:embed/>
            </p:oleObj>
          </a:graphicData>
        </a:graphic>
      </p:graphicFrame>
      <p:sp>
        <p:nvSpPr>
          <p:cNvPr id="200709" name="Line 5"/>
          <p:cNvSpPr>
            <a:spLocks noChangeShapeType="1"/>
          </p:cNvSpPr>
          <p:nvPr/>
        </p:nvSpPr>
        <p:spPr bwMode="auto">
          <a:xfrm>
            <a:off x="6172200" y="3276600"/>
            <a:ext cx="762000" cy="609600"/>
          </a:xfrm>
          <a:prstGeom prst="line">
            <a:avLst/>
          </a:prstGeom>
          <a:noFill/>
          <a:ln w="19050">
            <a:solidFill>
              <a:schemeClr val="hlink"/>
            </a:solidFill>
            <a:round/>
            <a:headEnd/>
            <a:tailEnd type="triangle" w="med" len="lg"/>
          </a:ln>
        </p:spPr>
        <p:txBody>
          <a:bodyPr/>
          <a:lstStyle/>
          <a:p>
            <a:endParaRPr lang="zh-CN" altLang="en-US"/>
          </a:p>
        </p:txBody>
      </p:sp>
      <p:sp>
        <p:nvSpPr>
          <p:cNvPr id="200710" name="Line 6"/>
          <p:cNvSpPr>
            <a:spLocks noChangeShapeType="1"/>
          </p:cNvSpPr>
          <p:nvPr/>
        </p:nvSpPr>
        <p:spPr bwMode="auto">
          <a:xfrm>
            <a:off x="6172200" y="3581400"/>
            <a:ext cx="533400" cy="381000"/>
          </a:xfrm>
          <a:prstGeom prst="line">
            <a:avLst/>
          </a:prstGeom>
          <a:noFill/>
          <a:ln w="19050">
            <a:solidFill>
              <a:schemeClr val="hlink"/>
            </a:solidFill>
            <a:round/>
            <a:headEnd type="triangle" w="med" len="lg"/>
            <a:tailEnd/>
          </a:ln>
        </p:spPr>
        <p:txBody>
          <a:bodyPr/>
          <a:lstStyle/>
          <a:p>
            <a:endParaRPr lang="zh-CN" altLang="en-US"/>
          </a:p>
        </p:txBody>
      </p:sp>
      <p:sp>
        <p:nvSpPr>
          <p:cNvPr id="200711" name="Line 7"/>
          <p:cNvSpPr>
            <a:spLocks noChangeShapeType="1"/>
          </p:cNvSpPr>
          <p:nvPr/>
        </p:nvSpPr>
        <p:spPr bwMode="auto">
          <a:xfrm>
            <a:off x="7239000" y="4114800"/>
            <a:ext cx="381000" cy="304800"/>
          </a:xfrm>
          <a:prstGeom prst="line">
            <a:avLst/>
          </a:prstGeom>
          <a:noFill/>
          <a:ln w="19050">
            <a:solidFill>
              <a:schemeClr val="hlink"/>
            </a:solidFill>
            <a:round/>
            <a:headEnd/>
            <a:tailEnd type="triangle" w="med" len="lg"/>
          </a:ln>
        </p:spPr>
        <p:txBody>
          <a:bodyPr/>
          <a:lstStyle/>
          <a:p>
            <a:endParaRPr lang="zh-CN" altLang="en-US"/>
          </a:p>
        </p:txBody>
      </p:sp>
      <p:sp>
        <p:nvSpPr>
          <p:cNvPr id="200712" name="Line 8"/>
          <p:cNvSpPr>
            <a:spLocks noChangeShapeType="1"/>
          </p:cNvSpPr>
          <p:nvPr/>
        </p:nvSpPr>
        <p:spPr bwMode="auto">
          <a:xfrm>
            <a:off x="7086600" y="4267200"/>
            <a:ext cx="457200" cy="381000"/>
          </a:xfrm>
          <a:prstGeom prst="line">
            <a:avLst/>
          </a:prstGeom>
          <a:noFill/>
          <a:ln w="19050">
            <a:solidFill>
              <a:schemeClr val="hlink"/>
            </a:solidFill>
            <a:round/>
            <a:headEnd type="triangle" w="med" len="lg"/>
            <a:tailEnd/>
          </a:ln>
        </p:spPr>
        <p:txBody>
          <a:bodyPr/>
          <a:lstStyle/>
          <a:p>
            <a:endParaRPr lang="zh-CN" altLang="en-US"/>
          </a:p>
        </p:txBody>
      </p:sp>
      <p:sp>
        <p:nvSpPr>
          <p:cNvPr id="200713" name="Rectangle 9"/>
          <p:cNvSpPr>
            <a:spLocks noChangeArrowheads="1"/>
          </p:cNvSpPr>
          <p:nvPr/>
        </p:nvSpPr>
        <p:spPr bwMode="auto">
          <a:xfrm>
            <a:off x="7315200" y="2057400"/>
            <a:ext cx="1295400" cy="838200"/>
          </a:xfrm>
          <a:prstGeom prst="rect">
            <a:avLst/>
          </a:prstGeom>
          <a:solidFill>
            <a:srgbClr val="FFCC00"/>
          </a:solidFill>
          <a:ln w="25400">
            <a:solidFill>
              <a:schemeClr val="tx1"/>
            </a:solidFill>
            <a:miter lim="800000"/>
            <a:headEnd/>
            <a:tailEnd/>
          </a:ln>
        </p:spPr>
        <p:txBody>
          <a:bodyPr wrap="none" anchor="ctr"/>
          <a:lstStyle/>
          <a:p>
            <a:pPr algn="ctr"/>
            <a:r>
              <a:rPr lang="en-US" altLang="zh-CN" b="1">
                <a:latin typeface="Times New Roman" pitchFamily="18" charset="0"/>
              </a:rPr>
              <a:t>MSC</a:t>
            </a:r>
          </a:p>
        </p:txBody>
      </p:sp>
      <p:sp>
        <p:nvSpPr>
          <p:cNvPr id="200714" name="Line 10"/>
          <p:cNvSpPr>
            <a:spLocks noChangeShapeType="1"/>
          </p:cNvSpPr>
          <p:nvPr/>
        </p:nvSpPr>
        <p:spPr bwMode="auto">
          <a:xfrm>
            <a:off x="7924800" y="2895600"/>
            <a:ext cx="0" cy="1447800"/>
          </a:xfrm>
          <a:prstGeom prst="line">
            <a:avLst/>
          </a:prstGeom>
          <a:noFill/>
          <a:ln w="19050">
            <a:solidFill>
              <a:schemeClr val="tx1"/>
            </a:solidFill>
            <a:round/>
            <a:headEnd/>
            <a:tailEnd/>
          </a:ln>
        </p:spPr>
        <p:txBody>
          <a:bodyPr/>
          <a:lstStyle/>
          <a:p>
            <a:endParaRPr lang="zh-CN" altLang="en-US"/>
          </a:p>
        </p:txBody>
      </p:sp>
      <p:sp>
        <p:nvSpPr>
          <p:cNvPr id="200715" name="Line 11"/>
          <p:cNvSpPr>
            <a:spLocks noChangeShapeType="1"/>
          </p:cNvSpPr>
          <p:nvPr/>
        </p:nvSpPr>
        <p:spPr bwMode="auto">
          <a:xfrm flipH="1">
            <a:off x="7772400" y="4343400"/>
            <a:ext cx="152400" cy="0"/>
          </a:xfrm>
          <a:prstGeom prst="line">
            <a:avLst/>
          </a:prstGeom>
          <a:noFill/>
          <a:ln w="19050">
            <a:solidFill>
              <a:schemeClr val="tx1"/>
            </a:solidFill>
            <a:round/>
            <a:headEnd/>
            <a:tailEnd/>
          </a:ln>
        </p:spPr>
        <p:txBody>
          <a:bodyPr/>
          <a:lstStyle/>
          <a:p>
            <a:endParaRPr lang="zh-CN" altLang="en-US"/>
          </a:p>
        </p:txBody>
      </p:sp>
      <p:sp>
        <p:nvSpPr>
          <p:cNvPr id="200716" name="Line 12"/>
          <p:cNvSpPr>
            <a:spLocks noChangeShapeType="1"/>
          </p:cNvSpPr>
          <p:nvPr/>
        </p:nvSpPr>
        <p:spPr bwMode="auto">
          <a:xfrm flipH="1">
            <a:off x="5486400" y="3352800"/>
            <a:ext cx="457200" cy="0"/>
          </a:xfrm>
          <a:prstGeom prst="line">
            <a:avLst/>
          </a:prstGeom>
          <a:noFill/>
          <a:ln w="19050">
            <a:solidFill>
              <a:schemeClr val="tx1"/>
            </a:solidFill>
            <a:round/>
            <a:headEnd/>
            <a:tailEnd/>
          </a:ln>
        </p:spPr>
        <p:txBody>
          <a:bodyPr/>
          <a:lstStyle/>
          <a:p>
            <a:endParaRPr lang="zh-CN" altLang="en-US"/>
          </a:p>
        </p:txBody>
      </p:sp>
      <p:sp>
        <p:nvSpPr>
          <p:cNvPr id="200717" name="Line 13"/>
          <p:cNvSpPr>
            <a:spLocks noChangeShapeType="1"/>
          </p:cNvSpPr>
          <p:nvPr/>
        </p:nvSpPr>
        <p:spPr bwMode="auto">
          <a:xfrm flipV="1">
            <a:off x="5486400" y="2209800"/>
            <a:ext cx="0" cy="1143000"/>
          </a:xfrm>
          <a:prstGeom prst="line">
            <a:avLst/>
          </a:prstGeom>
          <a:noFill/>
          <a:ln w="19050">
            <a:solidFill>
              <a:schemeClr val="tx1"/>
            </a:solidFill>
            <a:round/>
            <a:headEnd/>
            <a:tailEnd/>
          </a:ln>
        </p:spPr>
        <p:txBody>
          <a:bodyPr/>
          <a:lstStyle/>
          <a:p>
            <a:endParaRPr lang="zh-CN" altLang="en-US"/>
          </a:p>
        </p:txBody>
      </p:sp>
      <p:sp>
        <p:nvSpPr>
          <p:cNvPr id="200718" name="Line 14"/>
          <p:cNvSpPr>
            <a:spLocks noChangeShapeType="1"/>
          </p:cNvSpPr>
          <p:nvPr/>
        </p:nvSpPr>
        <p:spPr bwMode="auto">
          <a:xfrm>
            <a:off x="5486400" y="2209800"/>
            <a:ext cx="1828800" cy="0"/>
          </a:xfrm>
          <a:prstGeom prst="line">
            <a:avLst/>
          </a:prstGeom>
          <a:noFill/>
          <a:ln w="19050">
            <a:solidFill>
              <a:schemeClr val="tx1"/>
            </a:solidFill>
            <a:round/>
            <a:headEnd/>
            <a:tailEnd/>
          </a:ln>
        </p:spPr>
        <p:txBody>
          <a:bodyPr/>
          <a:lstStyle/>
          <a:p>
            <a:endParaRPr lang="zh-CN" altLang="en-US"/>
          </a:p>
        </p:txBody>
      </p:sp>
      <p:graphicFrame>
        <p:nvGraphicFramePr>
          <p:cNvPr id="200719" name="Object 15"/>
          <p:cNvGraphicFramePr>
            <a:graphicFrameLocks noChangeAspect="1"/>
          </p:cNvGraphicFramePr>
          <p:nvPr>
            <p:ph sz="quarter" idx="4294967295"/>
          </p:nvPr>
        </p:nvGraphicFramePr>
        <p:xfrm>
          <a:off x="6705600" y="3657600"/>
          <a:ext cx="812800" cy="561975"/>
        </p:xfrm>
        <a:graphic>
          <a:graphicData uri="http://schemas.openxmlformats.org/presentationml/2006/ole">
            <p:oleObj spid="_x0000_s15363" name="Visio" r:id="rId5" imgW="813593" imgH="561566"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0719"/>
                                        </p:tgtEl>
                                        <p:attrNameLst>
                                          <p:attrName>style.visibility</p:attrName>
                                        </p:attrNameLst>
                                      </p:cBhvr>
                                      <p:to>
                                        <p:strVal val="visible"/>
                                      </p:to>
                                    </p:set>
                                    <p:anim calcmode="lin" valueType="num">
                                      <p:cBhvr additive="base">
                                        <p:cTn id="7" dur="1000" fill="hold"/>
                                        <p:tgtEl>
                                          <p:spTgt spid="200719"/>
                                        </p:tgtEl>
                                        <p:attrNameLst>
                                          <p:attrName>ppt_x</p:attrName>
                                        </p:attrNameLst>
                                      </p:cBhvr>
                                      <p:tavLst>
                                        <p:tav tm="0">
                                          <p:val>
                                            <p:strVal val="0-#ppt_w/2"/>
                                          </p:val>
                                        </p:tav>
                                        <p:tav tm="100000">
                                          <p:val>
                                            <p:strVal val="#ppt_x"/>
                                          </p:val>
                                        </p:tav>
                                      </p:tavLst>
                                    </p:anim>
                                    <p:anim calcmode="lin" valueType="num">
                                      <p:cBhvr additive="base">
                                        <p:cTn id="8" dur="1000" fill="hold"/>
                                        <p:tgtEl>
                                          <p:spTgt spid="2007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07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07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grpId="1" nodeType="clickEffect">
                                  <p:stCondLst>
                                    <p:cond delay="0"/>
                                  </p:stCondLst>
                                  <p:childTnLst>
                                    <p:animEffect transition="out" filter="wipe(down)">
                                      <p:cBhvr>
                                        <p:cTn id="18" dur="500"/>
                                        <p:tgtEl>
                                          <p:spTgt spid="200710"/>
                                        </p:tgtEl>
                                      </p:cBhvr>
                                    </p:animEffect>
                                    <p:set>
                                      <p:cBhvr>
                                        <p:cTn id="19" dur="1" fill="hold">
                                          <p:stCondLst>
                                            <p:cond delay="499"/>
                                          </p:stCondLst>
                                        </p:cTn>
                                        <p:tgtEl>
                                          <p:spTgt spid="200710"/>
                                        </p:tgtEl>
                                        <p:attrNameLst>
                                          <p:attrName>style.visibility</p:attrName>
                                        </p:attrNameLst>
                                      </p:cBhvr>
                                      <p:to>
                                        <p:strVal val="hidden"/>
                                      </p:to>
                                    </p:set>
                                  </p:childTnLst>
                                </p:cTn>
                              </p:par>
                              <p:par>
                                <p:cTn id="20" presetID="22" presetClass="exit" presetSubtype="4" fill="hold" grpId="1" nodeType="withEffect">
                                  <p:stCondLst>
                                    <p:cond delay="0"/>
                                  </p:stCondLst>
                                  <p:childTnLst>
                                    <p:animEffect transition="out" filter="wipe(down)">
                                      <p:cBhvr>
                                        <p:cTn id="21" dur="500"/>
                                        <p:tgtEl>
                                          <p:spTgt spid="200709"/>
                                        </p:tgtEl>
                                      </p:cBhvr>
                                    </p:animEffect>
                                    <p:set>
                                      <p:cBhvr>
                                        <p:cTn id="22" dur="1" fill="hold">
                                          <p:stCondLst>
                                            <p:cond delay="499"/>
                                          </p:stCondLst>
                                        </p:cTn>
                                        <p:tgtEl>
                                          <p:spTgt spid="20070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07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0712"/>
                                        </p:tgtEl>
                                        <p:attrNameLst>
                                          <p:attrName>style.visibility</p:attrName>
                                        </p:attrNameLst>
                                      </p:cBhvr>
                                      <p:to>
                                        <p:strVal val="visible"/>
                                      </p:to>
                                    </p:set>
                                  </p:childTnLst>
                                </p:cTn>
                              </p:par>
                            </p:childTnLst>
                          </p:cTn>
                        </p:par>
                        <p:par>
                          <p:cTn id="29" fill="hold">
                            <p:stCondLst>
                              <p:cond delay="0"/>
                            </p:stCondLst>
                            <p:childTnLst>
                              <p:par>
                                <p:cTn id="30" presetID="26" presetClass="emph" presetSubtype="0" fill="hold" grpId="1" nodeType="afterEffect">
                                  <p:stCondLst>
                                    <p:cond delay="0"/>
                                  </p:stCondLst>
                                  <p:childTnLst>
                                    <p:animEffect transition="out" filter="fade">
                                      <p:cBhvr>
                                        <p:cTn id="31" dur="500" tmFilter="0, 0; .2, .5; .8, .5; 1, 0"/>
                                        <p:tgtEl>
                                          <p:spTgt spid="200711"/>
                                        </p:tgtEl>
                                      </p:cBhvr>
                                    </p:animEffect>
                                    <p:animScale>
                                      <p:cBhvr>
                                        <p:cTn id="32" dur="250" autoRev="1" fill="hold"/>
                                        <p:tgtEl>
                                          <p:spTgt spid="200711"/>
                                        </p:tgtEl>
                                      </p:cBhvr>
                                      <p:by x="105000" y="105000"/>
                                    </p:animScale>
                                  </p:childTnLst>
                                </p:cTn>
                              </p:par>
                            </p:childTnLst>
                          </p:cTn>
                        </p:par>
                        <p:par>
                          <p:cTn id="33" fill="hold">
                            <p:stCondLst>
                              <p:cond delay="500"/>
                            </p:stCondLst>
                            <p:childTnLst>
                              <p:par>
                                <p:cTn id="34" presetID="26" presetClass="emph" presetSubtype="0" fill="hold" grpId="1" nodeType="afterEffect">
                                  <p:stCondLst>
                                    <p:cond delay="0"/>
                                  </p:stCondLst>
                                  <p:childTnLst>
                                    <p:animEffect transition="out" filter="fade">
                                      <p:cBhvr>
                                        <p:cTn id="35" dur="500" tmFilter="0, 0; .2, .5; .8, .5; 1, 0"/>
                                        <p:tgtEl>
                                          <p:spTgt spid="200712"/>
                                        </p:tgtEl>
                                      </p:cBhvr>
                                    </p:animEffect>
                                    <p:animScale>
                                      <p:cBhvr>
                                        <p:cTn id="36" dur="250" autoRev="1" fill="hold"/>
                                        <p:tgtEl>
                                          <p:spTgt spid="200712"/>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07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07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07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07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07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07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6" presetClass="emph" presetSubtype="0" fill="hold" grpId="1" nodeType="clickEffect">
                                  <p:stCondLst>
                                    <p:cond delay="0"/>
                                  </p:stCondLst>
                                  <p:childTnLst>
                                    <p:animEffect transition="out" filter="fade">
                                      <p:cBhvr>
                                        <p:cTn id="54" dur="500" tmFilter="0, 0; .2, .5; .8, .5; 1, 0"/>
                                        <p:tgtEl>
                                          <p:spTgt spid="200713"/>
                                        </p:tgtEl>
                                      </p:cBhvr>
                                    </p:animEffect>
                                    <p:animScale>
                                      <p:cBhvr>
                                        <p:cTn id="55" dur="250" autoRev="1" fill="hold"/>
                                        <p:tgtEl>
                                          <p:spTgt spid="2007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9" grpId="0" animBg="1"/>
      <p:bldP spid="200709" grpId="1" animBg="1"/>
      <p:bldP spid="200710" grpId="0" animBg="1"/>
      <p:bldP spid="200710" grpId="1" animBg="1"/>
      <p:bldP spid="200711" grpId="0" animBg="1"/>
      <p:bldP spid="200711" grpId="1" animBg="1"/>
      <p:bldP spid="200712" grpId="0" animBg="1"/>
      <p:bldP spid="200712" grpId="1" animBg="1"/>
      <p:bldP spid="200713" grpId="0" animBg="1"/>
      <p:bldP spid="200713" grpId="1" animBg="1"/>
      <p:bldP spid="200714" grpId="0" animBg="1"/>
      <p:bldP spid="200715" grpId="0" animBg="1"/>
      <p:bldP spid="200716" grpId="0" animBg="1"/>
      <p:bldP spid="200717" grpId="0" animBg="1"/>
      <p:bldP spid="20071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p:txBody>
          <a:bodyPr/>
          <a:lstStyle/>
          <a:p>
            <a:pPr eaLnBrk="1" hangingPunct="1">
              <a:defRPr/>
            </a:pPr>
            <a:r>
              <a:rPr lang="zh-CN" altLang="en-US" sz="4000" b="1" dirty="0" smtClean="0">
                <a:effectLst>
                  <a:outerShdw blurRad="38100" dist="38100" dir="2700000" algn="tl">
                    <a:srgbClr val="000000">
                      <a:alpha val="43137"/>
                    </a:srgbClr>
                  </a:outerShdw>
                </a:effectLst>
              </a:rPr>
              <a:t>切换的依据</a:t>
            </a:r>
            <a:endParaRPr lang="zh-CN" altLang="zh-CN" sz="4000" dirty="0" smtClean="0">
              <a:effectLst>
                <a:outerShdw blurRad="38100" dist="38100" dir="2700000" algn="tl">
                  <a:srgbClr val="000000">
                    <a:alpha val="43137"/>
                  </a:srgbClr>
                </a:outerShdw>
              </a:effectLst>
            </a:endParaRPr>
          </a:p>
        </p:txBody>
      </p:sp>
      <p:sp>
        <p:nvSpPr>
          <p:cNvPr id="202755" name="Rectangle 3"/>
          <p:cNvSpPr>
            <a:spLocks noGrp="1" noChangeArrowheads="1"/>
          </p:cNvSpPr>
          <p:nvPr>
            <p:ph type="body" idx="4294967295"/>
          </p:nvPr>
        </p:nvSpPr>
        <p:spPr>
          <a:xfrm>
            <a:off x="762000" y="2133600"/>
            <a:ext cx="8077200" cy="4419600"/>
          </a:xfrm>
        </p:spPr>
        <p:txBody>
          <a:bodyPr/>
          <a:lstStyle/>
          <a:p>
            <a:pPr marL="514350" indent="-514350" eaLnBrk="1" hangingPunct="1">
              <a:buFont typeface="Wingdings" pitchFamily="2" charset="2"/>
              <a:buNone/>
              <a:defRPr/>
            </a:pPr>
            <a:r>
              <a:rPr lang="en-US" altLang="zh-CN" b="1" dirty="0" smtClean="0">
                <a:effectLst>
                  <a:outerShdw blurRad="38100" dist="38100" dir="2700000" algn="tl">
                    <a:srgbClr val="FFFFFF"/>
                  </a:outerShdw>
                </a:effectLst>
                <a:latin typeface="Times New Roman" pitchFamily="18" charset="0"/>
              </a:rPr>
              <a:t>1.   </a:t>
            </a:r>
            <a:r>
              <a:rPr lang="zh-CN" altLang="en-US" b="1" dirty="0" smtClean="0">
                <a:effectLst>
                  <a:outerShdw blurRad="38100" dist="38100" dir="2700000" algn="tl">
                    <a:srgbClr val="000000">
                      <a:alpha val="43137"/>
                    </a:srgbClr>
                  </a:outerShdw>
                </a:effectLst>
                <a:latin typeface="Times New Roman" pitchFamily="18" charset="0"/>
              </a:rPr>
              <a:t>接收信号强度</a:t>
            </a:r>
            <a:r>
              <a:rPr lang="zh-CN" altLang="en-US" b="1" dirty="0" smtClean="0">
                <a:latin typeface="Times New Roman" pitchFamily="18" charset="0"/>
              </a:rPr>
              <a:t>（</a:t>
            </a:r>
            <a:r>
              <a:rPr lang="en-US" altLang="zh-CN" b="1" dirty="0" smtClean="0">
                <a:effectLst>
                  <a:outerShdw blurRad="38100" dist="38100" dir="2700000" algn="tl">
                    <a:srgbClr val="000000">
                      <a:alpha val="43137"/>
                    </a:srgbClr>
                  </a:outerShdw>
                </a:effectLst>
                <a:latin typeface="Times New Roman" pitchFamily="18" charset="0"/>
              </a:rPr>
              <a:t>RSS</a:t>
            </a:r>
            <a:r>
              <a:rPr lang="zh-CN" altLang="en-US" dirty="0" smtClean="0">
                <a:latin typeface="Times New Roman" pitchFamily="18" charset="0"/>
              </a:rPr>
              <a:t>，</a:t>
            </a:r>
            <a:r>
              <a:rPr lang="en-US" altLang="zh-CN" b="1" dirty="0" smtClean="0">
                <a:effectLst>
                  <a:outerShdw blurRad="38100" dist="38100" dir="2700000" algn="tl">
                    <a:srgbClr val="000000">
                      <a:alpha val="43137"/>
                    </a:srgbClr>
                  </a:outerShdw>
                </a:effectLst>
                <a:latin typeface="Times New Roman" pitchFamily="18" charset="0"/>
              </a:rPr>
              <a:t>R</a:t>
            </a:r>
            <a:r>
              <a:rPr lang="en-US" altLang="zh-CN" dirty="0" smtClean="0">
                <a:latin typeface="Times New Roman" pitchFamily="18" charset="0"/>
              </a:rPr>
              <a:t>eceived </a:t>
            </a:r>
            <a:r>
              <a:rPr lang="en-US" altLang="zh-CN" b="1" dirty="0" smtClean="0">
                <a:effectLst>
                  <a:outerShdw blurRad="38100" dist="38100" dir="2700000" algn="tl">
                    <a:srgbClr val="000000">
                      <a:alpha val="43137"/>
                    </a:srgbClr>
                  </a:outerShdw>
                </a:effectLst>
                <a:latin typeface="Times New Roman" pitchFamily="18" charset="0"/>
              </a:rPr>
              <a:t>S</a:t>
            </a:r>
            <a:r>
              <a:rPr lang="en-US" altLang="zh-CN" dirty="0" smtClean="0">
                <a:latin typeface="Times New Roman" pitchFamily="18" charset="0"/>
              </a:rPr>
              <a:t>ignal</a:t>
            </a:r>
          </a:p>
          <a:p>
            <a:pPr marL="514350" indent="-514350" eaLnBrk="1" hangingPunct="1">
              <a:buFont typeface="Wingdings" pitchFamily="2" charset="2"/>
              <a:buNone/>
              <a:defRPr/>
            </a:pPr>
            <a:r>
              <a:rPr lang="en-US" altLang="zh-CN" dirty="0" smtClean="0">
                <a:latin typeface="Times New Roman" pitchFamily="18" charset="0"/>
              </a:rPr>
              <a:t> </a:t>
            </a:r>
            <a:r>
              <a:rPr lang="en-US" altLang="zh-CN" b="1" dirty="0" smtClean="0">
                <a:effectLst>
                  <a:outerShdw blurRad="38100" dist="38100" dir="2700000" algn="tl">
                    <a:srgbClr val="000000">
                      <a:alpha val="43137"/>
                    </a:srgbClr>
                  </a:outerShdw>
                </a:effectLst>
                <a:latin typeface="Times New Roman" pitchFamily="18" charset="0"/>
              </a:rPr>
              <a:t>S</a:t>
            </a:r>
            <a:r>
              <a:rPr lang="en-US" altLang="zh-CN" dirty="0" smtClean="0">
                <a:latin typeface="Times New Roman" pitchFamily="18" charset="0"/>
              </a:rPr>
              <a:t>trength</a:t>
            </a:r>
            <a:r>
              <a:rPr lang="zh-CN" altLang="en-US" b="1" dirty="0" smtClean="0">
                <a:latin typeface="Times New Roman" pitchFamily="18" charset="0"/>
              </a:rPr>
              <a:t>），如：干扰受限时，典型的最小</a:t>
            </a:r>
            <a:endParaRPr lang="en-US" altLang="zh-CN" b="1" dirty="0" smtClean="0">
              <a:latin typeface="Times New Roman" pitchFamily="18" charset="0"/>
            </a:endParaRPr>
          </a:p>
          <a:p>
            <a:pPr marL="514350" indent="-514350" eaLnBrk="1" hangingPunct="1">
              <a:buFont typeface="Wingdings" pitchFamily="2" charset="2"/>
              <a:buNone/>
              <a:defRPr/>
            </a:pPr>
            <a:r>
              <a:rPr lang="zh-CN" altLang="en-US" b="1" dirty="0" smtClean="0">
                <a:latin typeface="Times New Roman" pitchFamily="18" charset="0"/>
              </a:rPr>
              <a:t>可用值为</a:t>
            </a:r>
            <a:r>
              <a:rPr lang="en-US" altLang="zh-CN" b="1" dirty="0" smtClean="0">
                <a:solidFill>
                  <a:srgbClr val="FF0000"/>
                </a:solidFill>
                <a:effectLst>
                  <a:outerShdw blurRad="38100" dist="38100" dir="2700000" algn="tl">
                    <a:srgbClr val="000000">
                      <a:alpha val="43137"/>
                    </a:srgbClr>
                  </a:outerShdw>
                </a:effectLst>
                <a:latin typeface="Times New Roman" pitchFamily="18" charset="0"/>
              </a:rPr>
              <a:t>-95dBm</a:t>
            </a:r>
            <a:r>
              <a:rPr lang="zh-CN" altLang="en-US" dirty="0" smtClean="0">
                <a:latin typeface="Times New Roman" pitchFamily="18" charset="0"/>
              </a:rPr>
              <a:t>。</a:t>
            </a:r>
            <a:endParaRPr lang="en-US" altLang="zh-CN" dirty="0" smtClean="0">
              <a:latin typeface="Times New Roman" pitchFamily="18" charset="0"/>
            </a:endParaRPr>
          </a:p>
          <a:p>
            <a:pPr marL="514350" indent="-514350" eaLnBrk="1" hangingPunct="1">
              <a:buFont typeface="Wingdings" pitchFamily="2" charset="2"/>
              <a:buNone/>
              <a:defRPr/>
            </a:pPr>
            <a:r>
              <a:rPr lang="zh-CN" altLang="en-US" dirty="0" smtClean="0">
                <a:latin typeface="Times New Roman" pitchFamily="18" charset="0"/>
              </a:rPr>
              <a:t>                                                 ；</a:t>
            </a:r>
            <a:r>
              <a:rPr lang="en-US" altLang="zh-CN" dirty="0" smtClean="0">
                <a:latin typeface="Times New Roman" pitchFamily="18" charset="0"/>
              </a:rPr>
              <a:t>  </a:t>
            </a:r>
            <a:endParaRPr lang="zh-CN" altLang="en-US" dirty="0" smtClean="0">
              <a:latin typeface="Times New Roman" pitchFamily="18" charset="0"/>
            </a:endParaRPr>
          </a:p>
          <a:p>
            <a:pPr marL="514350" indent="-514350" eaLnBrk="1" hangingPunct="1">
              <a:buFont typeface="Wingdings" pitchFamily="2" charset="2"/>
              <a:buNone/>
              <a:defRPr/>
            </a:pPr>
            <a:r>
              <a:rPr lang="en-US" altLang="zh-CN" b="1" dirty="0" smtClean="0">
                <a:effectLst>
                  <a:outerShdw blurRad="38100" dist="38100" dir="2700000" algn="tl">
                    <a:srgbClr val="FFFFFF"/>
                  </a:outerShdw>
                </a:effectLst>
                <a:latin typeface="Times New Roman" pitchFamily="18" charset="0"/>
              </a:rPr>
              <a:t>2.   </a:t>
            </a:r>
            <a:r>
              <a:rPr lang="zh-CN" altLang="en-US" b="1" dirty="0" smtClean="0">
                <a:effectLst>
                  <a:outerShdw blurRad="38100" dist="38100" dir="2700000" algn="tl">
                    <a:srgbClr val="000000">
                      <a:alpha val="43137"/>
                    </a:srgbClr>
                  </a:outerShdw>
                </a:effectLst>
                <a:latin typeface="Times New Roman" pitchFamily="18" charset="0"/>
              </a:rPr>
              <a:t>信干比</a:t>
            </a:r>
            <a:r>
              <a:rPr lang="en-US" altLang="zh-CN" b="1" dirty="0" smtClean="0">
                <a:effectLst>
                  <a:outerShdw blurRad="38100" dist="38100" dir="2700000" algn="tl">
                    <a:srgbClr val="000000">
                      <a:alpha val="43137"/>
                    </a:srgbClr>
                  </a:outerShdw>
                </a:effectLst>
                <a:latin typeface="Times New Roman" pitchFamily="18" charset="0"/>
              </a:rPr>
              <a:t>S/I</a:t>
            </a:r>
            <a:r>
              <a:rPr lang="zh-CN" altLang="en-US" b="1" dirty="0" smtClean="0">
                <a:effectLst>
                  <a:outerShdw blurRad="38100" dist="38100" dir="2700000" algn="tl">
                    <a:srgbClr val="000000">
                      <a:alpha val="43137"/>
                    </a:srgbClr>
                  </a:outerShdw>
                </a:effectLst>
                <a:latin typeface="Times New Roman" pitchFamily="18" charset="0"/>
              </a:rPr>
              <a:t>或载干比</a:t>
            </a:r>
            <a:r>
              <a:rPr lang="en-US" altLang="zh-CN" b="1" dirty="0" smtClean="0">
                <a:effectLst>
                  <a:outerShdw blurRad="38100" dist="38100" dir="2700000" algn="tl">
                    <a:srgbClr val="000000">
                      <a:alpha val="43137"/>
                    </a:srgbClr>
                  </a:outerShdw>
                </a:effectLst>
                <a:latin typeface="Times New Roman" pitchFamily="18" charset="0"/>
              </a:rPr>
              <a:t>C/I</a:t>
            </a:r>
            <a:r>
              <a:rPr lang="zh-CN" altLang="en-US" b="1" dirty="0" smtClean="0">
                <a:latin typeface="Times New Roman" pitchFamily="18" charset="0"/>
              </a:rPr>
              <a:t>（</a:t>
            </a:r>
            <a:r>
              <a:rPr lang="en-US" altLang="zh-CN" b="1" dirty="0" err="1" smtClean="0">
                <a:latin typeface="Times New Roman" pitchFamily="18" charset="0"/>
              </a:rPr>
              <a:t>C</a:t>
            </a:r>
            <a:r>
              <a:rPr lang="en-US" altLang="zh-CN" dirty="0" err="1" smtClean="0">
                <a:latin typeface="Times New Roman" pitchFamily="18" charset="0"/>
              </a:rPr>
              <a:t>_</a:t>
            </a:r>
            <a:r>
              <a:rPr lang="en-US" altLang="zh-CN" b="1" dirty="0" err="1" smtClean="0">
                <a:latin typeface="Times New Roman" pitchFamily="18" charset="0"/>
              </a:rPr>
              <a:t>C</a:t>
            </a:r>
            <a:r>
              <a:rPr lang="en-US" altLang="zh-CN" dirty="0" err="1" smtClean="0">
                <a:latin typeface="Times New Roman" pitchFamily="18" charset="0"/>
              </a:rPr>
              <a:t>arrier</a:t>
            </a:r>
            <a:r>
              <a:rPr lang="zh-CN" altLang="en-US" b="1" dirty="0" smtClean="0">
                <a:latin typeface="Times New Roman" pitchFamily="18" charset="0"/>
              </a:rPr>
              <a:t>），</a:t>
            </a:r>
            <a:endParaRPr lang="en-US" altLang="zh-CN" b="1" dirty="0" smtClean="0">
              <a:latin typeface="Times New Roman" pitchFamily="18" charset="0"/>
            </a:endParaRPr>
          </a:p>
          <a:p>
            <a:pPr marL="514350" indent="-514350" eaLnBrk="1" hangingPunct="1">
              <a:buFont typeface="Wingdings" pitchFamily="2" charset="2"/>
              <a:buNone/>
              <a:defRPr/>
            </a:pPr>
            <a:r>
              <a:rPr lang="zh-CN" altLang="en-US" b="1" dirty="0" smtClean="0">
                <a:latin typeface="Times New Roman" pitchFamily="18" charset="0"/>
              </a:rPr>
              <a:t>如：</a:t>
            </a:r>
            <a:r>
              <a:rPr lang="en-US" altLang="zh-CN" b="1" dirty="0" smtClean="0">
                <a:latin typeface="Times New Roman" pitchFamily="18" charset="0"/>
              </a:rPr>
              <a:t>AMPS</a:t>
            </a:r>
            <a:r>
              <a:rPr lang="zh-CN" altLang="en-US" b="1" dirty="0" smtClean="0">
                <a:latin typeface="Times New Roman" pitchFamily="18" charset="0"/>
              </a:rPr>
              <a:t>系统中，</a:t>
            </a:r>
            <a:r>
              <a:rPr lang="en-US" altLang="zh-CN" b="1" dirty="0" smtClean="0">
                <a:effectLst>
                  <a:outerShdw blurRad="38100" dist="38100" dir="2700000" algn="tl">
                    <a:srgbClr val="FFFFFF"/>
                  </a:outerShdw>
                </a:effectLst>
                <a:latin typeface="Times New Roman" pitchFamily="18" charset="0"/>
              </a:rPr>
              <a:t> (</a:t>
            </a:r>
            <a:r>
              <a:rPr lang="en-US" altLang="zh-CN" b="1" dirty="0" smtClean="0">
                <a:latin typeface="Times New Roman" pitchFamily="18" charset="0"/>
              </a:rPr>
              <a:t>C/I)</a:t>
            </a:r>
            <a:r>
              <a:rPr lang="en-US" altLang="zh-CN" b="1" baseline="-25000" dirty="0" smtClean="0">
                <a:latin typeface="Times New Roman" pitchFamily="18" charset="0"/>
              </a:rPr>
              <a:t>min</a:t>
            </a:r>
            <a:r>
              <a:rPr lang="zh-CN" altLang="en-US" b="1" dirty="0" smtClean="0">
                <a:latin typeface="Times New Roman" pitchFamily="18" charset="0"/>
              </a:rPr>
              <a:t>为</a:t>
            </a:r>
            <a:r>
              <a:rPr lang="en-US" altLang="zh-CN" b="1" dirty="0" smtClean="0">
                <a:solidFill>
                  <a:srgbClr val="FF0000"/>
                </a:solidFill>
                <a:effectLst>
                  <a:outerShdw blurRad="38100" dist="38100" dir="2700000" algn="tl">
                    <a:srgbClr val="000000">
                      <a:alpha val="43137"/>
                    </a:srgbClr>
                  </a:outerShdw>
                </a:effectLst>
                <a:latin typeface="Times New Roman" pitchFamily="18" charset="0"/>
              </a:rPr>
              <a:t>18dB</a:t>
            </a:r>
            <a:r>
              <a:rPr lang="zh-CN" altLang="en-US" dirty="0" smtClean="0">
                <a:latin typeface="Times New Roman" pitchFamily="18" charset="0"/>
              </a:rPr>
              <a:t>。</a:t>
            </a:r>
            <a:endParaRPr lang="en-US" altLang="zh-CN" dirty="0" smtClean="0">
              <a:latin typeface="Times New Roman" pitchFamily="18" charset="0"/>
            </a:endParaRPr>
          </a:p>
          <a:p>
            <a:pPr marL="514350" indent="-514350" eaLnBrk="1" hangingPunct="1">
              <a:buFont typeface="Wingdings" pitchFamily="2" charset="2"/>
              <a:buNone/>
              <a:defRPr/>
            </a:pPr>
            <a:r>
              <a:rPr lang="en-US" altLang="zh-CN" dirty="0" smtClean="0">
                <a:latin typeface="Times New Roman" pitchFamily="18" charset="0"/>
              </a:rPr>
              <a:t>               </a:t>
            </a:r>
          </a:p>
          <a:p>
            <a:pPr marL="514350" indent="-514350" eaLnBrk="1" hangingPunct="1">
              <a:buFont typeface="Wingdings" pitchFamily="2" charset="2"/>
              <a:buNone/>
              <a:defRPr/>
            </a:pPr>
            <a:r>
              <a:rPr lang="en-US" altLang="zh-CN" dirty="0" smtClean="0">
                <a:latin typeface="Times New Roman" pitchFamily="18" charset="0"/>
              </a:rPr>
              <a:t>                                               </a:t>
            </a:r>
            <a:r>
              <a:rPr lang="zh-CN" altLang="en-US" dirty="0" smtClean="0">
                <a:latin typeface="Times New Roman" pitchFamily="18" charset="0"/>
              </a:rPr>
              <a:t>。</a:t>
            </a:r>
          </a:p>
          <a:p>
            <a:pPr eaLnBrk="1" hangingPunct="1">
              <a:buFont typeface="Wingdings" pitchFamily="2" charset="2"/>
              <a:buNone/>
              <a:defRPr/>
            </a:pPr>
            <a:r>
              <a:rPr lang="zh-CN" altLang="en-US" dirty="0" smtClean="0">
                <a:latin typeface="Times New Roman" pitchFamily="18" charset="0"/>
              </a:rPr>
              <a:t>   </a:t>
            </a:r>
          </a:p>
        </p:txBody>
      </p:sp>
      <p:graphicFrame>
        <p:nvGraphicFramePr>
          <p:cNvPr id="16386" name="Object 4"/>
          <p:cNvGraphicFramePr>
            <a:graphicFrameLocks noChangeAspect="1"/>
          </p:cNvGraphicFramePr>
          <p:nvPr/>
        </p:nvGraphicFramePr>
        <p:xfrm>
          <a:off x="3448050" y="5537200"/>
          <a:ext cx="1868488" cy="1252538"/>
        </p:xfrm>
        <a:graphic>
          <a:graphicData uri="http://schemas.openxmlformats.org/presentationml/2006/ole">
            <p:oleObj spid="_x0000_s16386" name="公式" r:id="rId4" imgW="660240" imgH="393480" progId="Equation.3">
              <p:embed/>
            </p:oleObj>
          </a:graphicData>
        </a:graphic>
      </p:graphicFrame>
      <p:graphicFrame>
        <p:nvGraphicFramePr>
          <p:cNvPr id="16387" name="Object 5"/>
          <p:cNvGraphicFramePr>
            <a:graphicFrameLocks noChangeAspect="1"/>
          </p:cNvGraphicFramePr>
          <p:nvPr/>
        </p:nvGraphicFramePr>
        <p:xfrm>
          <a:off x="3200400" y="3886200"/>
          <a:ext cx="2438400" cy="587375"/>
        </p:xfrm>
        <a:graphic>
          <a:graphicData uri="http://schemas.openxmlformats.org/presentationml/2006/ole">
            <p:oleObj spid="_x0000_s16387" name="公式" r:id="rId5" imgW="787320" imgH="177480" progId="Equation.3">
              <p:embed/>
            </p:oleObj>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p:txBody>
          <a:bodyPr/>
          <a:lstStyle/>
          <a:p>
            <a:pPr eaLnBrk="1" hangingPunct="1">
              <a:defRPr/>
            </a:pPr>
            <a:r>
              <a:rPr lang="en-US" altLang="zh-CN" b="1" dirty="0" smtClean="0">
                <a:latin typeface="Times New Roman" pitchFamily="18" charset="0"/>
              </a:rPr>
              <a:t/>
            </a:r>
            <a:br>
              <a:rPr lang="en-US" altLang="zh-CN" b="1" dirty="0" smtClean="0">
                <a:latin typeface="Times New Roman" pitchFamily="18" charset="0"/>
              </a:rPr>
            </a:br>
            <a:r>
              <a:rPr lang="en-US" altLang="zh-CN" b="1" dirty="0" smtClean="0">
                <a:latin typeface="Times New Roman" pitchFamily="18" charset="0"/>
              </a:rPr>
              <a:t/>
            </a:r>
            <a:br>
              <a:rPr lang="en-US" altLang="zh-CN" b="1" dirty="0" smtClean="0">
                <a:latin typeface="Times New Roman" pitchFamily="18" charset="0"/>
              </a:rPr>
            </a:br>
            <a:r>
              <a:rPr lang="zh-CN" altLang="en-US" sz="4000" b="1" dirty="0" smtClean="0">
                <a:effectLst>
                  <a:outerShdw blurRad="38100" dist="38100" dir="2700000" algn="tl">
                    <a:srgbClr val="000000">
                      <a:alpha val="43137"/>
                    </a:srgbClr>
                  </a:outerShdw>
                </a:effectLst>
                <a:latin typeface="Times New Roman" pitchFamily="18" charset="0"/>
              </a:rPr>
              <a:t>切换过程</a:t>
            </a:r>
            <a:endParaRPr lang="zh-CN" altLang="zh-CN" sz="4000" dirty="0" smtClean="0">
              <a:effectLst>
                <a:outerShdw blurRad="38100" dist="38100" dir="2700000" algn="tl">
                  <a:srgbClr val="000000">
                    <a:alpha val="43137"/>
                  </a:srgbClr>
                </a:outerShdw>
              </a:effectLst>
            </a:endParaRPr>
          </a:p>
        </p:txBody>
      </p:sp>
      <p:sp>
        <p:nvSpPr>
          <p:cNvPr id="204803" name="Rectangle 3"/>
          <p:cNvSpPr>
            <a:spLocks noGrp="1" noChangeArrowheads="1"/>
          </p:cNvSpPr>
          <p:nvPr>
            <p:ph type="body" idx="4294967295"/>
          </p:nvPr>
        </p:nvSpPr>
        <p:spPr>
          <a:xfrm>
            <a:off x="609600" y="1981200"/>
            <a:ext cx="8229600" cy="4495800"/>
          </a:xfrm>
        </p:spPr>
        <p:txBody>
          <a:bodyPr/>
          <a:lstStyle/>
          <a:p>
            <a:pPr eaLnBrk="1" hangingPunct="1">
              <a:lnSpc>
                <a:spcPct val="90000"/>
              </a:lnSpc>
              <a:buFont typeface="Wingdings" pitchFamily="2" charset="2"/>
              <a:buNone/>
              <a:defRPr/>
            </a:pPr>
            <a:r>
              <a:rPr lang="en-US" altLang="zh-CN" b="1" dirty="0" smtClean="0">
                <a:effectLst>
                  <a:outerShdw blurRad="38100" dist="38100" dir="2700000" algn="tl">
                    <a:srgbClr val="FFFFFF"/>
                  </a:outerShdw>
                </a:effectLst>
                <a:latin typeface="Times New Roman" pitchFamily="18" charset="0"/>
              </a:rPr>
              <a:t>1</a:t>
            </a:r>
            <a:r>
              <a:rPr lang="zh-CN" altLang="en-US" b="1" dirty="0" smtClean="0">
                <a:effectLst>
                  <a:outerShdw blurRad="38100" dist="38100" dir="2700000" algn="tl">
                    <a:srgbClr val="FFFFFF"/>
                  </a:outerShdw>
                </a:effectLst>
                <a:latin typeface="Times New Roman" pitchFamily="18" charset="0"/>
              </a:rPr>
              <a:t>）监控和链路测量（“测量”）</a:t>
            </a:r>
          </a:p>
          <a:p>
            <a:pPr eaLnBrk="1" hangingPunct="1">
              <a:lnSpc>
                <a:spcPct val="90000"/>
              </a:lnSpc>
              <a:buFont typeface="Wingdings" pitchFamily="2" charset="2"/>
              <a:buNone/>
              <a:defRPr/>
            </a:pPr>
            <a:r>
              <a:rPr lang="zh-CN" altLang="en-US" dirty="0" smtClean="0">
                <a:latin typeface="Times New Roman" pitchFamily="18" charset="0"/>
              </a:rPr>
              <a:t>      </a:t>
            </a:r>
            <a:r>
              <a:rPr lang="zh-CN" altLang="en-US" b="1" dirty="0" smtClean="0">
                <a:latin typeface="Times New Roman" pitchFamily="18" charset="0"/>
              </a:rPr>
              <a:t>如，</a:t>
            </a:r>
            <a:r>
              <a:rPr lang="en-US" altLang="zh-CN" b="1" dirty="0" smtClean="0">
                <a:latin typeface="Times New Roman" pitchFamily="18" charset="0"/>
              </a:rPr>
              <a:t>1G</a:t>
            </a:r>
            <a:r>
              <a:rPr lang="zh-CN" altLang="en-US" b="1" dirty="0" smtClean="0">
                <a:latin typeface="Times New Roman" pitchFamily="18" charset="0"/>
              </a:rPr>
              <a:t>系统中在基站处设置有</a:t>
            </a:r>
            <a:r>
              <a:rPr lang="zh-CN" altLang="en-US" b="1" dirty="0" smtClean="0">
                <a:effectLst>
                  <a:outerShdw blurRad="38100" dist="38100" dir="2700000" algn="tl">
                    <a:srgbClr val="FFFFFF"/>
                  </a:outerShdw>
                </a:effectLst>
                <a:latin typeface="Times New Roman" pitchFamily="18" charset="0"/>
              </a:rPr>
              <a:t>专用接收</a:t>
            </a:r>
          </a:p>
          <a:p>
            <a:pPr eaLnBrk="1" hangingPunct="1">
              <a:lnSpc>
                <a:spcPct val="90000"/>
              </a:lnSpc>
              <a:buFont typeface="Wingdings" pitchFamily="2" charset="2"/>
              <a:buNone/>
              <a:defRPr/>
            </a:pPr>
            <a:r>
              <a:rPr lang="zh-CN" altLang="en-US" b="1" dirty="0" smtClean="0">
                <a:effectLst>
                  <a:outerShdw blurRad="38100" dist="38100" dir="2700000" algn="tl">
                    <a:srgbClr val="FFFFFF"/>
                  </a:outerShdw>
                </a:effectLst>
                <a:latin typeface="Times New Roman" pitchFamily="18" charset="0"/>
              </a:rPr>
              <a:t>机</a:t>
            </a:r>
            <a:r>
              <a:rPr lang="zh-CN" altLang="en-US" b="1" dirty="0" smtClean="0">
                <a:latin typeface="Times New Roman" pitchFamily="18" charset="0"/>
              </a:rPr>
              <a:t>，用于监测相邻小区中</a:t>
            </a:r>
            <a:r>
              <a:rPr lang="en-US" altLang="zh-CN" b="1" dirty="0" smtClean="0">
                <a:latin typeface="Times New Roman" pitchFamily="18" charset="0"/>
              </a:rPr>
              <a:t>MS</a:t>
            </a:r>
            <a:r>
              <a:rPr lang="zh-CN" altLang="en-US" b="1" dirty="0" smtClean="0">
                <a:latin typeface="Times New Roman" pitchFamily="18" charset="0"/>
              </a:rPr>
              <a:t>的信号质量</a:t>
            </a:r>
          </a:p>
          <a:p>
            <a:pPr eaLnBrk="1" hangingPunct="1">
              <a:lnSpc>
                <a:spcPct val="90000"/>
              </a:lnSpc>
              <a:buFont typeface="Wingdings" pitchFamily="2" charset="2"/>
              <a:buNone/>
              <a:defRPr/>
            </a:pPr>
            <a:r>
              <a:rPr lang="zh-CN" altLang="en-US" b="1" dirty="0" smtClean="0">
                <a:latin typeface="Times New Roman" pitchFamily="18" charset="0"/>
              </a:rPr>
              <a:t>（</a:t>
            </a:r>
            <a:r>
              <a:rPr lang="en-US" altLang="zh-CN" b="1" dirty="0" smtClean="0">
                <a:effectLst>
                  <a:outerShdw blurRad="38100" dist="38100" dir="2700000" algn="tl">
                    <a:srgbClr val="FFFFFF"/>
                  </a:outerShdw>
                </a:effectLst>
                <a:latin typeface="Times New Roman" pitchFamily="18" charset="0"/>
              </a:rPr>
              <a:t>RSS</a:t>
            </a:r>
            <a:r>
              <a:rPr lang="zh-CN" altLang="en-US" b="1" dirty="0" smtClean="0">
                <a:latin typeface="Times New Roman" pitchFamily="18" charset="0"/>
              </a:rPr>
              <a:t>）。</a:t>
            </a:r>
            <a:r>
              <a:rPr lang="zh-CN" altLang="en-US" dirty="0" smtClean="0">
                <a:latin typeface="Times New Roman" pitchFamily="18" charset="0"/>
              </a:rPr>
              <a:t>      </a:t>
            </a:r>
          </a:p>
          <a:p>
            <a:pPr eaLnBrk="1" hangingPunct="1">
              <a:lnSpc>
                <a:spcPct val="90000"/>
              </a:lnSpc>
              <a:buFont typeface="Wingdings" pitchFamily="2" charset="2"/>
              <a:buNone/>
              <a:defRPr/>
            </a:pPr>
            <a:r>
              <a:rPr lang="en-US" altLang="zh-CN" b="1" dirty="0" smtClean="0">
                <a:latin typeface="Times New Roman" pitchFamily="18" charset="0"/>
              </a:rPr>
              <a:t>2</a:t>
            </a:r>
            <a:r>
              <a:rPr lang="zh-CN" altLang="en-US" b="1" dirty="0" smtClean="0">
                <a:latin typeface="Times New Roman" pitchFamily="18" charset="0"/>
              </a:rPr>
              <a:t>）</a:t>
            </a:r>
            <a:r>
              <a:rPr lang="zh-CN" altLang="en-US" b="1" dirty="0" smtClean="0">
                <a:effectLst>
                  <a:outerShdw blurRad="38100" dist="38100" dir="2700000" algn="tl">
                    <a:srgbClr val="FFFFFF"/>
                  </a:outerShdw>
                </a:effectLst>
                <a:latin typeface="Times New Roman" pitchFamily="18" charset="0"/>
              </a:rPr>
              <a:t>目标小区确定和切换启动（“判决”）</a:t>
            </a:r>
            <a:endParaRPr lang="en-US" altLang="zh-CN" b="1" dirty="0" smtClean="0">
              <a:effectLst>
                <a:outerShdw blurRad="38100" dist="38100" dir="2700000" algn="tl">
                  <a:srgbClr val="FFFFFF"/>
                </a:outerShdw>
              </a:effectLst>
              <a:latin typeface="Times New Roman" pitchFamily="18" charset="0"/>
            </a:endParaRPr>
          </a:p>
          <a:p>
            <a:pPr eaLnBrk="1" hangingPunct="1">
              <a:lnSpc>
                <a:spcPct val="90000"/>
              </a:lnSpc>
              <a:buNone/>
              <a:defRPr/>
            </a:pPr>
            <a:r>
              <a:rPr lang="zh-CN" altLang="en-US" b="1" dirty="0" smtClean="0">
                <a:latin typeface="Times New Roman" pitchFamily="18" charset="0"/>
              </a:rPr>
              <a:t>          切换门限和最小可用接收电平           </a:t>
            </a:r>
            <a:endParaRPr lang="zh-CN" altLang="en-US" b="1" dirty="0" smtClean="0">
              <a:effectLst>
                <a:outerShdw blurRad="38100" dist="38100" dir="2700000" algn="tl">
                  <a:srgbClr val="FFFFFF"/>
                </a:outerShdw>
              </a:effectLst>
              <a:latin typeface="Times New Roman" pitchFamily="18" charset="0"/>
            </a:endParaRPr>
          </a:p>
          <a:p>
            <a:pPr eaLnBrk="1" hangingPunct="1">
              <a:lnSpc>
                <a:spcPct val="90000"/>
              </a:lnSpc>
              <a:buFont typeface="Wingdings" pitchFamily="2" charset="2"/>
              <a:buNone/>
              <a:defRPr/>
            </a:pPr>
            <a:r>
              <a:rPr lang="en-US" altLang="zh-CN" b="1" dirty="0" smtClean="0">
                <a:latin typeface="Times New Roman" pitchFamily="18" charset="0"/>
              </a:rPr>
              <a:t>3</a:t>
            </a:r>
            <a:r>
              <a:rPr lang="zh-CN" altLang="en-US" b="1" dirty="0" smtClean="0">
                <a:latin typeface="Times New Roman" pitchFamily="18" charset="0"/>
              </a:rPr>
              <a:t>）</a:t>
            </a:r>
            <a:r>
              <a:rPr lang="zh-CN" altLang="en-US" b="1" dirty="0" smtClean="0">
                <a:effectLst>
                  <a:outerShdw blurRad="38100" dist="38100" dir="2700000" algn="tl">
                    <a:srgbClr val="FFFFFF"/>
                  </a:outerShdw>
                </a:effectLst>
                <a:latin typeface="Times New Roman" pitchFamily="18" charset="0"/>
              </a:rPr>
              <a:t>切换执行（有效的链路转换，“执行”）</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1150938" y="762000"/>
            <a:ext cx="7840662" cy="914400"/>
          </a:xfrm>
        </p:spPr>
        <p:txBody>
          <a:bodyPr/>
          <a:lstStyle/>
          <a:p>
            <a:pPr eaLnBrk="1" hangingPunct="1">
              <a:defRPr/>
            </a:pPr>
            <a:r>
              <a:rPr lang="zh-CN" altLang="en-US" sz="4000" b="1" dirty="0" smtClean="0">
                <a:effectLst>
                  <a:outerShdw blurRad="38100" dist="38100" dir="2700000" algn="tl">
                    <a:srgbClr val="000000">
                      <a:alpha val="43137"/>
                    </a:srgbClr>
                  </a:outerShdw>
                </a:effectLst>
              </a:rPr>
              <a:t>切换应在何时发生（何时启动）？</a:t>
            </a:r>
          </a:p>
        </p:txBody>
      </p:sp>
      <p:pic>
        <p:nvPicPr>
          <p:cNvPr id="81923" name="Picture 3"/>
          <p:cNvPicPr>
            <a:picLocks noGrp="1" noChangeAspect="1" noChangeArrowheads="1"/>
          </p:cNvPicPr>
          <p:nvPr>
            <p:ph idx="4294967295"/>
          </p:nvPr>
        </p:nvPicPr>
        <p:blipFill>
          <a:blip r:embed="rId3" cstate="print"/>
          <a:srcRect/>
          <a:stretch>
            <a:fillRect/>
          </a:stretch>
        </p:blipFill>
        <p:spPr>
          <a:xfrm>
            <a:off x="762000" y="2133600"/>
            <a:ext cx="7620000" cy="4572000"/>
          </a:xfr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4"/>
          <p:cNvSpPr>
            <a:spLocks noGrp="1" noChangeArrowheads="1"/>
          </p:cNvSpPr>
          <p:nvPr>
            <p:ph type="title" idx="4294967295"/>
          </p:nvPr>
        </p:nvSpPr>
        <p:spPr/>
        <p:txBody>
          <a:bodyPr/>
          <a:lstStyle/>
          <a:p>
            <a:pPr eaLnBrk="1" hangingPunct="1"/>
            <a:r>
              <a:rPr lang="zh-CN" altLang="en-US" sz="4000" b="1" dirty="0" smtClean="0">
                <a:effectLst>
                  <a:outerShdw blurRad="38100" dist="38100" dir="2700000" algn="tl">
                    <a:srgbClr val="000000">
                      <a:alpha val="43137"/>
                    </a:srgbClr>
                  </a:outerShdw>
                </a:effectLst>
              </a:rPr>
              <a:t>实际的小区覆盖与切换</a:t>
            </a:r>
          </a:p>
        </p:txBody>
      </p:sp>
      <p:pic>
        <p:nvPicPr>
          <p:cNvPr id="82947" name="Picture 6" descr="Image2"/>
          <p:cNvPicPr>
            <a:picLocks noChangeAspect="1" noChangeArrowheads="1"/>
          </p:cNvPicPr>
          <p:nvPr/>
        </p:nvPicPr>
        <p:blipFill>
          <a:blip r:embed="rId2" cstate="print"/>
          <a:srcRect/>
          <a:stretch>
            <a:fillRect/>
          </a:stretch>
        </p:blipFill>
        <p:spPr bwMode="auto">
          <a:xfrm>
            <a:off x="1524000" y="2133600"/>
            <a:ext cx="6370638" cy="3886200"/>
          </a:xfrm>
          <a:prstGeom prst="rect">
            <a:avLst/>
          </a:prstGeom>
          <a:noFill/>
          <a:ln w="9525">
            <a:noFill/>
            <a:miter lim="800000"/>
            <a:headEnd/>
            <a:tailEnd/>
          </a:ln>
        </p:spPr>
      </p:pic>
      <p:sp>
        <p:nvSpPr>
          <p:cNvPr id="4" name="TextBox 3"/>
          <p:cNvSpPr txBox="1"/>
          <p:nvPr/>
        </p:nvSpPr>
        <p:spPr>
          <a:xfrm>
            <a:off x="762000" y="5715000"/>
            <a:ext cx="7467600" cy="954107"/>
          </a:xfrm>
          <a:prstGeom prst="rect">
            <a:avLst/>
          </a:prstGeom>
          <a:noFill/>
        </p:spPr>
        <p:txBody>
          <a:bodyPr wrap="square" rtlCol="0">
            <a:spAutoFit/>
          </a:bodyPr>
          <a:lstStyle/>
          <a:p>
            <a:r>
              <a:rPr lang="zh-CN" altLang="en-US" sz="2400" b="1" dirty="0" smtClean="0">
                <a:effectLst>
                  <a:outerShdw blurRad="38100" dist="38100" dir="2700000" algn="tl">
                    <a:srgbClr val="000000">
                      <a:alpha val="43137"/>
                    </a:srgbClr>
                  </a:outerShdw>
                </a:effectLst>
              </a:rPr>
              <a:t>        </a:t>
            </a:r>
            <a:r>
              <a:rPr lang="zh-CN" altLang="en-US" sz="2800" b="1" dirty="0" smtClean="0">
                <a:effectLst>
                  <a:outerShdw blurRad="38100" dist="38100" dir="2700000" algn="tl">
                    <a:srgbClr val="000000">
                      <a:alpha val="43137"/>
                    </a:srgbClr>
                  </a:outerShdw>
                </a:effectLst>
              </a:rPr>
              <a:t>实际的小区覆盖往往呈不规则形状，并且相邻小区之间有着一定的重叠区域。</a:t>
            </a:r>
            <a:endParaRPr lang="zh-CN" altLang="en-US" sz="28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p:txBody>
          <a:bodyPr/>
          <a:lstStyle/>
          <a:p>
            <a:pPr eaLnBrk="1" hangingPunct="1"/>
            <a:endParaRPr lang="zh-CN" altLang="zh-CN" smtClean="0"/>
          </a:p>
        </p:txBody>
      </p:sp>
      <p:sp>
        <p:nvSpPr>
          <p:cNvPr id="30723" name="Rectangle 3"/>
          <p:cNvSpPr>
            <a:spLocks noGrp="1" noChangeArrowheads="1"/>
          </p:cNvSpPr>
          <p:nvPr>
            <p:ph type="body" idx="4294967295"/>
          </p:nvPr>
        </p:nvSpPr>
        <p:spPr>
          <a:xfrm>
            <a:off x="838200" y="2057400"/>
            <a:ext cx="7772400" cy="4114800"/>
          </a:xfrm>
        </p:spPr>
        <p:txBody>
          <a:bodyPr/>
          <a:lstStyle/>
          <a:p>
            <a:pPr eaLnBrk="1" hangingPunct="1">
              <a:defRPr/>
            </a:pPr>
            <a:r>
              <a:rPr lang="zh-CN" altLang="en-US" b="1" smtClean="0"/>
              <a:t>一般在</a:t>
            </a:r>
            <a:r>
              <a:rPr lang="zh-CN" altLang="en-US" b="1" smtClean="0">
                <a:effectLst>
                  <a:outerShdw blurRad="38100" dist="38100" dir="2700000" algn="tl">
                    <a:srgbClr val="FFFFFF"/>
                  </a:outerShdw>
                </a:effectLst>
              </a:rPr>
              <a:t>系统规划与设计时</a:t>
            </a:r>
            <a:r>
              <a:rPr lang="zh-CN" altLang="en-US" b="1" smtClean="0"/>
              <a:t>采用正六边形作为小区的形状。为什么？</a:t>
            </a:r>
          </a:p>
          <a:p>
            <a:pPr eaLnBrk="1" hangingPunct="1">
              <a:defRPr/>
            </a:pPr>
            <a:r>
              <a:rPr lang="zh-CN" altLang="en-US" b="1" smtClean="0"/>
              <a:t>区群（</a:t>
            </a:r>
            <a:r>
              <a:rPr lang="zh-CN" altLang="en-US" b="1" smtClean="0">
                <a:latin typeface="Times New Roman" pitchFamily="18" charset="0"/>
              </a:rPr>
              <a:t>簇，</a:t>
            </a:r>
            <a:r>
              <a:rPr lang="en-US" altLang="zh-CN" b="1" smtClean="0">
                <a:latin typeface="Times New Roman" pitchFamily="18" charset="0"/>
              </a:rPr>
              <a:t>cluster</a:t>
            </a:r>
            <a:r>
              <a:rPr lang="zh-CN" altLang="en-US" b="1" smtClean="0"/>
              <a:t>）的概念。</a:t>
            </a:r>
          </a:p>
          <a:p>
            <a:pPr eaLnBrk="1" hangingPunct="1">
              <a:defRPr/>
            </a:pPr>
            <a:r>
              <a:rPr lang="zh-CN" altLang="en-US" b="1" smtClean="0"/>
              <a:t>区群大小（</a:t>
            </a:r>
            <a:r>
              <a:rPr lang="en-US" altLang="zh-CN" b="1" smtClean="0">
                <a:latin typeface="Times New Roman" pitchFamily="18" charset="0"/>
              </a:rPr>
              <a:t>cluster size</a:t>
            </a:r>
            <a:r>
              <a:rPr lang="zh-CN" altLang="en-US" b="1" smtClean="0"/>
              <a:t>）公式。</a:t>
            </a:r>
          </a:p>
          <a:p>
            <a:pPr eaLnBrk="1" hangingPunct="1">
              <a:defRPr/>
            </a:pPr>
            <a:r>
              <a:rPr lang="zh-CN" altLang="en-US" b="1" smtClean="0"/>
              <a:t>同频小区的确定。</a:t>
            </a:r>
          </a:p>
          <a:p>
            <a:pPr eaLnBrk="1" hangingPunct="1">
              <a:defRPr/>
            </a:pPr>
            <a:r>
              <a:rPr lang="zh-CN" altLang="en-US" b="1" smtClean="0"/>
              <a:t>区群的形状。</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p:txBody>
          <a:bodyPr/>
          <a:lstStyle/>
          <a:p>
            <a:pPr eaLnBrk="1" hangingPunct="1"/>
            <a:r>
              <a:rPr lang="zh-CN" altLang="en-US" sz="4000" b="1" dirty="0" smtClean="0">
                <a:effectLst>
                  <a:outerShdw blurRad="38100" dist="38100" dir="2700000" algn="tl">
                    <a:srgbClr val="000000">
                      <a:alpha val="43137"/>
                    </a:srgbClr>
                  </a:outerShdw>
                </a:effectLst>
              </a:rPr>
              <a:t>传统的切换启动准则</a:t>
            </a:r>
          </a:p>
        </p:txBody>
      </p:sp>
      <p:sp>
        <p:nvSpPr>
          <p:cNvPr id="83971" name="Rectangle 3"/>
          <p:cNvSpPr>
            <a:spLocks noGrp="1" noChangeArrowheads="1"/>
          </p:cNvSpPr>
          <p:nvPr>
            <p:ph type="body" idx="4294967295"/>
          </p:nvPr>
        </p:nvSpPr>
        <p:spPr>
          <a:xfrm>
            <a:off x="685800" y="2209800"/>
            <a:ext cx="7772400" cy="4114800"/>
          </a:xfrm>
        </p:spPr>
        <p:txBody>
          <a:bodyPr/>
          <a:lstStyle/>
          <a:p>
            <a:pPr eaLnBrk="1" hangingPunct="1"/>
            <a:r>
              <a:rPr lang="zh-CN" altLang="en-US" b="1" smtClean="0"/>
              <a:t>相对信号强度准则</a:t>
            </a:r>
          </a:p>
          <a:p>
            <a:pPr eaLnBrk="1" hangingPunct="1"/>
            <a:r>
              <a:rPr lang="zh-CN" altLang="en-US" b="1" smtClean="0"/>
              <a:t>具有门限规定的相对信号强度准则</a:t>
            </a:r>
          </a:p>
          <a:p>
            <a:pPr eaLnBrk="1" hangingPunct="1"/>
            <a:r>
              <a:rPr lang="zh-CN" altLang="en-US" b="1" smtClean="0"/>
              <a:t>具有滞后余量的相对信号强度准则</a:t>
            </a:r>
          </a:p>
          <a:p>
            <a:pPr eaLnBrk="1" hangingPunct="1"/>
            <a:r>
              <a:rPr lang="zh-CN" altLang="en-US" b="1" smtClean="0"/>
              <a:t>具有滞后余量和门限规定的相对信号强度准则</a:t>
            </a:r>
            <a:r>
              <a:rPr lang="zh-CN" altLang="en-US" b="1" smtClean="0">
                <a:latin typeface="Times New Roman" pitchFamily="18" charset="0"/>
              </a:rPr>
              <a:t>（</a:t>
            </a:r>
            <a:r>
              <a:rPr lang="en-US" altLang="zh-CN" b="1" smtClean="0">
                <a:latin typeface="Times New Roman" pitchFamily="18" charset="0"/>
              </a:rPr>
              <a:t>GSM</a:t>
            </a:r>
            <a:r>
              <a:rPr lang="zh-CN" altLang="en-US" b="1" smtClean="0">
                <a:latin typeface="Times New Roman" pitchFamily="18" charset="0"/>
              </a:rPr>
              <a:t>采用）</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5"/>
          <p:cNvSpPr>
            <a:spLocks noGrp="1" noChangeArrowheads="1"/>
          </p:cNvSpPr>
          <p:nvPr>
            <p:ph type="title" idx="4294967295"/>
          </p:nvPr>
        </p:nvSpPr>
        <p:spPr/>
        <p:txBody>
          <a:bodyPr/>
          <a:lstStyle/>
          <a:p>
            <a:pPr eaLnBrk="1" hangingPunct="1"/>
            <a:endParaRPr lang="zh-CN" altLang="zh-CN" smtClean="0"/>
          </a:p>
        </p:txBody>
      </p:sp>
      <p:pic>
        <p:nvPicPr>
          <p:cNvPr id="84995" name="Picture 6"/>
          <p:cNvPicPr>
            <a:picLocks noChangeAspect="1" noChangeArrowheads="1"/>
          </p:cNvPicPr>
          <p:nvPr/>
        </p:nvPicPr>
        <p:blipFill>
          <a:blip r:embed="rId3" cstate="print"/>
          <a:srcRect/>
          <a:stretch>
            <a:fillRect/>
          </a:stretch>
        </p:blipFill>
        <p:spPr bwMode="auto">
          <a:xfrm>
            <a:off x="685800" y="2133600"/>
            <a:ext cx="7870825" cy="4616450"/>
          </a:xfrm>
          <a:prstGeom prst="rect">
            <a:avLst/>
          </a:prstGeom>
          <a:noFill/>
          <a:ln w="9525">
            <a:noFill/>
            <a:miter lim="800000"/>
            <a:headEnd/>
            <a:tailEnd/>
          </a:ln>
        </p:spPr>
      </p:pic>
      <p:sp>
        <p:nvSpPr>
          <p:cNvPr id="253959" name="Line 7"/>
          <p:cNvSpPr>
            <a:spLocks noChangeShapeType="1"/>
          </p:cNvSpPr>
          <p:nvPr/>
        </p:nvSpPr>
        <p:spPr bwMode="auto">
          <a:xfrm>
            <a:off x="2286000" y="5029200"/>
            <a:ext cx="4876800" cy="0"/>
          </a:xfrm>
          <a:prstGeom prst="line">
            <a:avLst/>
          </a:prstGeom>
          <a:noFill/>
          <a:ln w="34925">
            <a:solidFill>
              <a:schemeClr val="hlink"/>
            </a:solidFill>
            <a:prstDash val="sysDot"/>
            <a:round/>
            <a:headEnd/>
            <a:tailEnd/>
          </a:ln>
        </p:spPr>
        <p:txBody>
          <a:bodyPr/>
          <a:lstStyle/>
          <a:p>
            <a:endParaRPr lang="zh-CN" altLang="en-US"/>
          </a:p>
        </p:txBody>
      </p:sp>
      <p:sp>
        <p:nvSpPr>
          <p:cNvPr id="253960" name="Line 8"/>
          <p:cNvSpPr>
            <a:spLocks noChangeShapeType="1"/>
          </p:cNvSpPr>
          <p:nvPr/>
        </p:nvSpPr>
        <p:spPr bwMode="auto">
          <a:xfrm flipV="1">
            <a:off x="6781800" y="4267200"/>
            <a:ext cx="838200" cy="762000"/>
          </a:xfrm>
          <a:prstGeom prst="line">
            <a:avLst/>
          </a:prstGeom>
          <a:noFill/>
          <a:ln w="31750">
            <a:solidFill>
              <a:schemeClr val="hlink"/>
            </a:solidFill>
            <a:round/>
            <a:headEnd type="triangle" w="med" len="med"/>
            <a:tailEnd/>
          </a:ln>
        </p:spPr>
        <p:txBody>
          <a:bodyPr/>
          <a:lstStyle/>
          <a:p>
            <a:endParaRPr lang="zh-CN" altLang="en-US"/>
          </a:p>
        </p:txBody>
      </p:sp>
      <p:sp>
        <p:nvSpPr>
          <p:cNvPr id="253961" name="Text Box 9"/>
          <p:cNvSpPr txBox="1">
            <a:spLocks noChangeArrowheads="1"/>
          </p:cNvSpPr>
          <p:nvPr/>
        </p:nvSpPr>
        <p:spPr bwMode="auto">
          <a:xfrm>
            <a:off x="7543800" y="3886200"/>
            <a:ext cx="1295400" cy="641350"/>
          </a:xfrm>
          <a:prstGeom prst="rect">
            <a:avLst/>
          </a:prstGeom>
          <a:noFill/>
          <a:ln w="9525">
            <a:noFill/>
            <a:miter lim="800000"/>
            <a:headEnd/>
            <a:tailEnd/>
          </a:ln>
        </p:spPr>
        <p:txBody>
          <a:bodyPr>
            <a:spAutoFit/>
          </a:bodyPr>
          <a:lstStyle/>
          <a:p>
            <a:pPr>
              <a:spcBef>
                <a:spcPct val="50000"/>
              </a:spcBef>
            </a:pPr>
            <a:r>
              <a:rPr lang="zh-CN" altLang="en-US" b="1">
                <a:solidFill>
                  <a:schemeClr val="hlink"/>
                </a:solidFill>
              </a:rPr>
              <a:t>最小可用接收强度</a:t>
            </a:r>
          </a:p>
        </p:txBody>
      </p:sp>
      <p:cxnSp>
        <p:nvCxnSpPr>
          <p:cNvPr id="8" name="直接箭头连接符 7"/>
          <p:cNvCxnSpPr/>
          <p:nvPr/>
        </p:nvCxnSpPr>
        <p:spPr>
          <a:xfrm rot="5400000">
            <a:off x="2551113" y="4686300"/>
            <a:ext cx="687388" cy="1587"/>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895600" y="4419600"/>
            <a:ext cx="685800" cy="523875"/>
          </a:xfrm>
          <a:prstGeom prst="rect">
            <a:avLst/>
          </a:prstGeom>
          <a:noFill/>
        </p:spPr>
        <p:txBody>
          <a:bodyPr>
            <a:spAutoFit/>
          </a:bodyPr>
          <a:lstStyle/>
          <a:p>
            <a:pPr>
              <a:defRPr/>
            </a:pPr>
            <a:r>
              <a:rPr lang="zh-CN" altLang="en-US" sz="2800" b="1" dirty="0">
                <a:solidFill>
                  <a:srgbClr val="FF0000"/>
                </a:solidFill>
                <a:effectLst>
                  <a:outerShdw blurRad="38100" dist="38100" dir="2700000" algn="tl">
                    <a:srgbClr val="000000">
                      <a:alpha val="43137"/>
                    </a:srgbClr>
                  </a:outerShdw>
                </a:effectLst>
                <a:latin typeface="Times New Roman"/>
                <a:cs typeface="Times New Roman"/>
              </a:rPr>
              <a:t>∆</a:t>
            </a:r>
            <a:endParaRPr lang="zh-CN" altLang="en-US" sz="2800" b="1" dirty="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53959"/>
                                        </p:tgtEl>
                                        <p:attrNameLst>
                                          <p:attrName>style.visibility</p:attrName>
                                        </p:attrNameLst>
                                      </p:cBhvr>
                                      <p:to>
                                        <p:strVal val="visible"/>
                                      </p:to>
                                    </p:set>
                                    <p:animEffect transition="in" filter="circle(in)">
                                      <p:cBhvr>
                                        <p:cTn id="7" dur="2000"/>
                                        <p:tgtEl>
                                          <p:spTgt spid="25395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5396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53961"/>
                                        </p:tgtEl>
                                        <p:attrNameLst>
                                          <p:attrName>style.visibility</p:attrName>
                                        </p:attrNameLst>
                                      </p:cBhvr>
                                      <p:to>
                                        <p:strVal val="visible"/>
                                      </p:to>
                                    </p:set>
                                  </p:childTnLst>
                                </p:cTn>
                              </p:par>
                            </p:childTnLst>
                          </p:cTn>
                        </p:par>
                        <p:par>
                          <p:cTn id="16" fill="hold">
                            <p:stCondLst>
                              <p:cond delay="0"/>
                            </p:stCondLst>
                            <p:childTnLst>
                              <p:par>
                                <p:cTn id="17" presetID="26" presetClass="emph" presetSubtype="0" fill="hold" grpId="1" nodeType="afterEffect">
                                  <p:stCondLst>
                                    <p:cond delay="0"/>
                                  </p:stCondLst>
                                  <p:childTnLst>
                                    <p:animEffect transition="out" filter="fade">
                                      <p:cBhvr>
                                        <p:cTn id="18" dur="1000" tmFilter="0, 0; .2, .5; .8, .5; 1, 0"/>
                                        <p:tgtEl>
                                          <p:spTgt spid="253961"/>
                                        </p:tgtEl>
                                      </p:cBhvr>
                                    </p:animEffect>
                                    <p:animScale>
                                      <p:cBhvr>
                                        <p:cTn id="19" dur="500" autoRev="1" fill="hold"/>
                                        <p:tgtEl>
                                          <p:spTgt spid="253961"/>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ox(in)">
                                      <p:cBhvr>
                                        <p:cTn id="24" dur="500"/>
                                        <p:tgtEl>
                                          <p:spTgt spid="8"/>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26" presetClass="emph" presetSubtype="0" fill="hold" grpId="1" nodeType="withEffect">
                                  <p:stCondLst>
                                    <p:cond delay="0"/>
                                  </p:stCondLst>
                                  <p:childTnLst>
                                    <p:animEffect transition="out" filter="fade">
                                      <p:cBhvr>
                                        <p:cTn id="29" dur="1000" tmFilter="0, 0; .2, .5; .8, .5; 1, 0"/>
                                        <p:tgtEl>
                                          <p:spTgt spid="10"/>
                                        </p:tgtEl>
                                      </p:cBhvr>
                                    </p:animEffect>
                                    <p:animScale>
                                      <p:cBhvr>
                                        <p:cTn id="30"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9" grpId="0" animBg="1"/>
      <p:bldP spid="253960" grpId="0" animBg="1"/>
      <p:bldP spid="253961" grpId="0"/>
      <p:bldP spid="253961" grpId="1"/>
      <p:bldP spid="10" grpId="0"/>
      <p:bldP spid="10"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p:txBody>
          <a:bodyPr/>
          <a:lstStyle/>
          <a:p>
            <a:pPr eaLnBrk="1" hangingPunct="1"/>
            <a:endParaRPr lang="zh-CN" altLang="zh-CN" smtClean="0"/>
          </a:p>
        </p:txBody>
      </p:sp>
      <p:sp>
        <p:nvSpPr>
          <p:cNvPr id="210947" name="Rectangle 3"/>
          <p:cNvSpPr>
            <a:spLocks noGrp="1" noChangeArrowheads="1"/>
          </p:cNvSpPr>
          <p:nvPr>
            <p:ph type="body" idx="4294967295"/>
          </p:nvPr>
        </p:nvSpPr>
        <p:spPr>
          <a:xfrm>
            <a:off x="762000" y="1981200"/>
            <a:ext cx="7772400" cy="4572000"/>
          </a:xfrm>
        </p:spPr>
        <p:txBody>
          <a:bodyPr/>
          <a:lstStyle/>
          <a:p>
            <a:pPr eaLnBrk="1" hangingPunct="1">
              <a:defRPr/>
            </a:pPr>
            <a:r>
              <a:rPr lang="zh-CN" altLang="en-US" sz="2800" b="1" dirty="0" smtClean="0">
                <a:effectLst>
                  <a:outerShdw blurRad="38100" dist="38100" dir="2700000" algn="tl">
                    <a:srgbClr val="000000">
                      <a:alpha val="43137"/>
                    </a:srgbClr>
                  </a:outerShdw>
                </a:effectLst>
              </a:rPr>
              <a:t>相对信号强度准则</a:t>
            </a:r>
            <a:r>
              <a:rPr lang="zh-CN" altLang="en-US" sz="2800" b="1" dirty="0" smtClean="0">
                <a:effectLst>
                  <a:outerShdw blurRad="38100" dist="38100" dir="2700000" algn="tl">
                    <a:srgbClr val="FFFFFF"/>
                  </a:outerShdw>
                </a:effectLst>
              </a:rPr>
              <a:t>：</a:t>
            </a:r>
            <a:r>
              <a:rPr lang="zh-CN" altLang="en-US" sz="2800" b="1" dirty="0" smtClean="0"/>
              <a:t>当接收到的相邻小区信号强度大于当前小区信号强度时启动切换。</a:t>
            </a:r>
          </a:p>
          <a:p>
            <a:pPr eaLnBrk="1" hangingPunct="1">
              <a:buFont typeface="Wingdings" pitchFamily="2" charset="2"/>
              <a:buNone/>
              <a:defRPr/>
            </a:pPr>
            <a:r>
              <a:rPr lang="zh-CN" altLang="en-US" sz="2800" b="1" dirty="0" smtClean="0"/>
              <a:t>   </a:t>
            </a:r>
            <a:r>
              <a:rPr lang="en-US" altLang="zh-CN" sz="2800" b="1" dirty="0" smtClean="0">
                <a:latin typeface="Times New Roman" pitchFamily="18" charset="0"/>
              </a:rPr>
              <a:t>1</a:t>
            </a:r>
            <a:r>
              <a:rPr lang="zh-CN" altLang="en-US" sz="2800" b="1" dirty="0" smtClean="0">
                <a:latin typeface="Times New Roman" pitchFamily="18" charset="0"/>
              </a:rPr>
              <a:t>）由于无线移动信道中存在</a:t>
            </a:r>
            <a:r>
              <a:rPr lang="zh-CN" altLang="en-US" sz="2800" b="1" dirty="0" smtClean="0">
                <a:effectLst>
                  <a:outerShdw blurRad="38100" dist="38100" dir="2700000" algn="tl">
                    <a:srgbClr val="000000">
                      <a:alpha val="43137"/>
                    </a:srgbClr>
                  </a:outerShdw>
                </a:effectLst>
                <a:latin typeface="Times New Roman" pitchFamily="18" charset="0"/>
              </a:rPr>
              <a:t>小尺度衰落</a:t>
            </a:r>
            <a:r>
              <a:rPr lang="zh-CN" altLang="en-US" sz="2800" b="1" dirty="0" smtClean="0">
                <a:latin typeface="Times New Roman" pitchFamily="18" charset="0"/>
              </a:rPr>
              <a:t>现象，接收信号电平在很短的移动距离上仍然存在快速的起伏变化，所以采用这一准则时</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不能因某一瞬间的个别测量结果满足要求就启动切换</a:t>
            </a:r>
            <a:r>
              <a:rPr lang="zh-CN" altLang="en-US" sz="2800" b="1" dirty="0" smtClean="0">
                <a:latin typeface="Times New Roman" pitchFamily="18" charset="0"/>
              </a:rPr>
              <a:t>，而应该在持续观测的基础上比较</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平均接收信号强度</a:t>
            </a:r>
            <a:r>
              <a:rPr lang="zh-CN" altLang="en-US" sz="2800" b="1" dirty="0" smtClean="0">
                <a:latin typeface="Times New Roman" pitchFamily="18" charset="0"/>
              </a:rPr>
              <a:t>。</a:t>
            </a:r>
            <a:r>
              <a:rPr lang="zh-CN" altLang="en-US" sz="2800" b="1" dirty="0" smtClean="0"/>
              <a:t> </a:t>
            </a:r>
            <a:r>
              <a:rPr lang="en-US" altLang="zh-CN" sz="2800" b="1" dirty="0" smtClean="0">
                <a:latin typeface="Times New Roman" pitchFamily="18" charset="0"/>
              </a:rPr>
              <a:t>2</a:t>
            </a:r>
            <a:r>
              <a:rPr lang="zh-CN" altLang="en-US" sz="2800" b="1" dirty="0" smtClean="0">
                <a:latin typeface="Times New Roman" pitchFamily="18" charset="0"/>
              </a:rPr>
              <a:t>）有可能当前小区的绝对信号强度仍然足以向越区的移动台提供服务。   </a:t>
            </a:r>
          </a:p>
          <a:p>
            <a:pPr eaLnBrk="1" hangingPunct="1">
              <a:buFont typeface="Wingdings" pitchFamily="2" charset="2"/>
              <a:buNone/>
              <a:defRPr/>
            </a:pPr>
            <a:r>
              <a:rPr lang="zh-CN" altLang="en-US" sz="2800" b="1" dirty="0" smtClean="0">
                <a:latin typeface="Times New Roman" pitchFamily="18" charset="0"/>
              </a:rPr>
              <a:t>    </a:t>
            </a:r>
          </a:p>
        </p:txBody>
      </p:sp>
      <p:sp>
        <p:nvSpPr>
          <p:cNvPr id="4" name="上箭头 3">
            <a:hlinkClick r:id="rId3" action="ppaction://hlinksldjump"/>
          </p:cNvPr>
          <p:cNvSpPr/>
          <p:nvPr/>
        </p:nvSpPr>
        <p:spPr>
          <a:xfrm>
            <a:off x="7772400" y="5867400"/>
            <a:ext cx="457200" cy="5334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p:txBody>
          <a:bodyPr/>
          <a:lstStyle/>
          <a:p>
            <a:pPr eaLnBrk="1" hangingPunct="1"/>
            <a:endParaRPr lang="zh-CN" altLang="zh-CN" smtClean="0"/>
          </a:p>
        </p:txBody>
      </p:sp>
      <p:sp>
        <p:nvSpPr>
          <p:cNvPr id="87043" name="Rectangle 3"/>
          <p:cNvSpPr>
            <a:spLocks noGrp="1" noChangeArrowheads="1"/>
          </p:cNvSpPr>
          <p:nvPr>
            <p:ph type="body" idx="4294967295"/>
          </p:nvPr>
        </p:nvSpPr>
        <p:spPr>
          <a:xfrm>
            <a:off x="838200" y="2133600"/>
            <a:ext cx="7772400" cy="4419600"/>
          </a:xfrm>
        </p:spPr>
        <p:txBody>
          <a:bodyPr/>
          <a:lstStyle/>
          <a:p>
            <a:pPr eaLnBrk="1" hangingPunct="1"/>
            <a:endParaRPr lang="zh-CN" altLang="zh-CN" smtClean="0"/>
          </a:p>
        </p:txBody>
      </p:sp>
      <p:pic>
        <p:nvPicPr>
          <p:cNvPr id="87044" name="Picture 4"/>
          <p:cNvPicPr>
            <a:picLocks noChangeAspect="1" noChangeArrowheads="1"/>
          </p:cNvPicPr>
          <p:nvPr/>
        </p:nvPicPr>
        <p:blipFill>
          <a:blip r:embed="rId3" cstate="print"/>
          <a:srcRect/>
          <a:stretch>
            <a:fillRect/>
          </a:stretch>
        </p:blipFill>
        <p:spPr bwMode="auto">
          <a:xfrm>
            <a:off x="914400" y="2133600"/>
            <a:ext cx="7391400" cy="3810000"/>
          </a:xfrm>
          <a:prstGeom prst="rect">
            <a:avLst/>
          </a:prstGeom>
          <a:noFill/>
          <a:ln w="9525">
            <a:noFill/>
            <a:miter lim="800000"/>
            <a:headEnd/>
            <a:tailEnd/>
          </a:ln>
        </p:spPr>
      </p:pic>
      <p:sp>
        <p:nvSpPr>
          <p:cNvPr id="212997" name="Text Box 5"/>
          <p:cNvSpPr txBox="1">
            <a:spLocks noChangeArrowheads="1"/>
          </p:cNvSpPr>
          <p:nvPr/>
        </p:nvSpPr>
        <p:spPr bwMode="auto">
          <a:xfrm>
            <a:off x="990600" y="6096000"/>
            <a:ext cx="7315200" cy="457200"/>
          </a:xfrm>
          <a:prstGeom prst="rect">
            <a:avLst/>
          </a:prstGeom>
          <a:noFill/>
          <a:ln w="9525">
            <a:noFill/>
            <a:miter lim="800000"/>
            <a:headEnd/>
            <a:tailEnd/>
          </a:ln>
          <a:effectLst/>
        </p:spPr>
        <p:txBody>
          <a:bodyPr>
            <a:spAutoFit/>
          </a:bodyPr>
          <a:lstStyle/>
          <a:p>
            <a:pPr>
              <a:spcBef>
                <a:spcPct val="50000"/>
              </a:spcBef>
              <a:defRPr/>
            </a:pPr>
            <a:r>
              <a:rPr lang="zh-CN" altLang="en-US" sz="2400" b="1"/>
              <a:t>实际使用</a:t>
            </a:r>
            <a:r>
              <a:rPr lang="zh-CN" altLang="en-US" sz="2400" b="1">
                <a:latin typeface="Times New Roman" pitchFamily="18" charset="0"/>
              </a:rPr>
              <a:t>的</a:t>
            </a:r>
            <a:r>
              <a:rPr lang="en-US" altLang="zh-CN" sz="2400" b="1">
                <a:latin typeface="Times New Roman" pitchFamily="18" charset="0"/>
              </a:rPr>
              <a:t>RSS</a:t>
            </a:r>
            <a:r>
              <a:rPr lang="zh-CN" altLang="en-US" sz="2400" b="1"/>
              <a:t>必须是</a:t>
            </a:r>
            <a:r>
              <a:rPr lang="zh-CN" altLang="en-US" sz="2400" b="1">
                <a:effectLst>
                  <a:outerShdw blurRad="38100" dist="38100" dir="2700000" algn="tl">
                    <a:srgbClr val="FFFFFF"/>
                  </a:outerShdw>
                </a:effectLst>
              </a:rPr>
              <a:t>短时平均值</a:t>
            </a:r>
            <a:r>
              <a:rPr lang="zh-CN" altLang="en-US" sz="2400" b="1"/>
              <a:t>。短时：如若干秒</a:t>
            </a:r>
          </a:p>
        </p:txBody>
      </p:sp>
      <p:sp>
        <p:nvSpPr>
          <p:cNvPr id="87046" name="Line 6"/>
          <p:cNvSpPr>
            <a:spLocks noChangeShapeType="1"/>
          </p:cNvSpPr>
          <p:nvPr/>
        </p:nvSpPr>
        <p:spPr bwMode="auto">
          <a:xfrm>
            <a:off x="2971800" y="5562600"/>
            <a:ext cx="4724400" cy="0"/>
          </a:xfrm>
          <a:prstGeom prst="line">
            <a:avLst/>
          </a:prstGeom>
          <a:noFill/>
          <a:ln w="25400">
            <a:solidFill>
              <a:schemeClr val="tx2"/>
            </a:solidFill>
            <a:round/>
            <a:headEnd/>
            <a:tailEnd type="triangle" w="med" len="med"/>
          </a:ln>
        </p:spPr>
        <p:txBody>
          <a:bodyPr/>
          <a:lstStyle/>
          <a:p>
            <a:endParaRPr lang="zh-CN" altLang="en-US"/>
          </a:p>
        </p:txBody>
      </p:sp>
      <p:sp>
        <p:nvSpPr>
          <p:cNvPr id="87047" name="Text Box 7"/>
          <p:cNvSpPr txBox="1">
            <a:spLocks noChangeArrowheads="1"/>
          </p:cNvSpPr>
          <p:nvPr/>
        </p:nvSpPr>
        <p:spPr bwMode="auto">
          <a:xfrm>
            <a:off x="4343400" y="5562600"/>
            <a:ext cx="2133600" cy="457200"/>
          </a:xfrm>
          <a:prstGeom prst="rect">
            <a:avLst/>
          </a:prstGeom>
          <a:noFill/>
          <a:ln w="9525">
            <a:noFill/>
            <a:miter lim="800000"/>
            <a:headEnd/>
            <a:tailEnd/>
          </a:ln>
        </p:spPr>
        <p:txBody>
          <a:bodyPr>
            <a:spAutoFit/>
          </a:bodyPr>
          <a:lstStyle/>
          <a:p>
            <a:pPr>
              <a:spcBef>
                <a:spcPct val="50000"/>
              </a:spcBef>
            </a:pPr>
            <a:r>
              <a:rPr lang="en-US" altLang="zh-CN" sz="2400" b="1">
                <a:solidFill>
                  <a:schemeClr val="tx2"/>
                </a:solidFill>
                <a:latin typeface="Times New Roman" pitchFamily="18" charset="0"/>
              </a:rPr>
              <a:t>MS</a:t>
            </a:r>
            <a:r>
              <a:rPr lang="zh-CN" altLang="en-US" sz="2400" b="1">
                <a:solidFill>
                  <a:schemeClr val="tx2"/>
                </a:solidFill>
                <a:latin typeface="Times New Roman" pitchFamily="18" charset="0"/>
              </a:rPr>
              <a:t>移动方向</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p:txBody>
          <a:bodyPr/>
          <a:lstStyle/>
          <a:p>
            <a:pPr eaLnBrk="1" hangingPunct="1"/>
            <a:endParaRPr lang="zh-CN" altLang="zh-CN" smtClean="0"/>
          </a:p>
        </p:txBody>
      </p:sp>
      <p:sp>
        <p:nvSpPr>
          <p:cNvPr id="215043" name="Rectangle 3"/>
          <p:cNvSpPr>
            <a:spLocks noGrp="1" noChangeArrowheads="1"/>
          </p:cNvSpPr>
          <p:nvPr>
            <p:ph type="body" idx="4294967295"/>
          </p:nvPr>
        </p:nvSpPr>
        <p:spPr>
          <a:xfrm>
            <a:off x="381000" y="2057400"/>
            <a:ext cx="8458200" cy="4648200"/>
          </a:xfrm>
        </p:spPr>
        <p:txBody>
          <a:bodyPr/>
          <a:lstStyle/>
          <a:p>
            <a:pPr eaLnBrk="1" hangingPunct="1">
              <a:lnSpc>
                <a:spcPct val="90000"/>
              </a:lnSpc>
              <a:defRPr/>
            </a:pPr>
            <a:r>
              <a:rPr lang="zh-CN" altLang="en-US" sz="2800" b="1" dirty="0" smtClean="0">
                <a:effectLst>
                  <a:outerShdw blurRad="38100" dist="38100" dir="2700000" algn="tl">
                    <a:srgbClr val="C0C0C0"/>
                  </a:outerShdw>
                </a:effectLst>
                <a:latin typeface="Times New Roman" pitchFamily="18" charset="0"/>
                <a:cs typeface="Times New Roman" pitchFamily="18" charset="0"/>
              </a:rPr>
              <a:t>具有门限规定的相对信号强度准则：</a:t>
            </a:r>
            <a:r>
              <a:rPr lang="zh-CN" altLang="en-US" sz="2800" b="1" dirty="0" smtClean="0">
                <a:latin typeface="Times New Roman" pitchFamily="18" charset="0"/>
                <a:cs typeface="Times New Roman" pitchFamily="18" charset="0"/>
              </a:rPr>
              <a:t>设定接收信号强度门限，若移动台接收到了比当前小区信号更强的相邻小区信号，并且当前小区的接收信号强度低于门限（即当前基站的信号足够弱），则启动切换。</a:t>
            </a:r>
            <a:endParaRPr lang="en-US" altLang="zh-CN" sz="2800" b="1" dirty="0" smtClean="0">
              <a:latin typeface="Times New Roman" pitchFamily="18" charset="0"/>
              <a:cs typeface="Times New Roman" pitchFamily="18" charset="0"/>
            </a:endParaRPr>
          </a:p>
          <a:p>
            <a:pPr eaLnBrk="1" hangingPunct="1">
              <a:lnSpc>
                <a:spcPct val="90000"/>
              </a:lnSpc>
              <a:buNone/>
              <a:defRPr/>
            </a:pPr>
            <a:r>
              <a:rPr lang="en-US" altLang="zh-CN" sz="2800" b="1" dirty="0" smtClean="0">
                <a:latin typeface="Times New Roman" pitchFamily="18" charset="0"/>
                <a:cs typeface="Times New Roman" pitchFamily="18" charset="0"/>
              </a:rPr>
              <a:t>     </a:t>
            </a:r>
            <a:r>
              <a:rPr lang="zh-CN" altLang="en-US" sz="2800" b="1" dirty="0" smtClean="0">
                <a:latin typeface="Times New Roman" pitchFamily="18" charset="0"/>
                <a:cs typeface="Times New Roman" pitchFamily="18" charset="0"/>
              </a:rPr>
              <a:t>            </a:t>
            </a:r>
            <a:r>
              <a:rPr lang="el-GR" altLang="zh-CN" sz="2800" b="1" dirty="0" smtClean="0">
                <a:effectLst>
                  <a:outerShdw blurRad="38100" dist="38100" dir="2700000" algn="tl">
                    <a:srgbClr val="C0C0C0"/>
                  </a:outerShdw>
                </a:effectLst>
                <a:latin typeface="Times New Roman" pitchFamily="18" charset="0"/>
                <a:cs typeface="Times New Roman" pitchFamily="18" charset="0"/>
              </a:rPr>
              <a:t>Δ</a:t>
            </a:r>
            <a:r>
              <a:rPr lang="zh-CN" altLang="en-US" sz="2800" b="1" dirty="0" smtClean="0">
                <a:latin typeface="Times New Roman" pitchFamily="18" charset="0"/>
                <a:cs typeface="Times New Roman" pitchFamily="18" charset="0"/>
              </a:rPr>
              <a:t>＝切换</a:t>
            </a:r>
            <a:r>
              <a:rPr lang="zh-CN" altLang="en-US" sz="2800" b="1" dirty="0" smtClean="0">
                <a:effectLst>
                  <a:outerShdw blurRad="38100" dist="38100" dir="2700000" algn="tl">
                    <a:srgbClr val="C0C0C0"/>
                  </a:outerShdw>
                </a:effectLst>
                <a:latin typeface="Times New Roman" pitchFamily="18" charset="0"/>
                <a:cs typeface="Times New Roman" pitchFamily="18" charset="0"/>
              </a:rPr>
              <a:t>门限</a:t>
            </a:r>
            <a:r>
              <a:rPr lang="zh-CN" altLang="en-US" sz="2800" b="1" dirty="0" smtClean="0">
                <a:latin typeface="Times New Roman" pitchFamily="18" charset="0"/>
                <a:cs typeface="Times New Roman" pitchFamily="18" charset="0"/>
              </a:rPr>
              <a:t>－最小可用接收强度 。 </a:t>
            </a:r>
          </a:p>
          <a:p>
            <a:pPr eaLnBrk="1" hangingPunct="1">
              <a:lnSpc>
                <a:spcPct val="90000"/>
              </a:lnSpc>
              <a:buFont typeface="Wingdings" pitchFamily="2" charset="2"/>
              <a:buNone/>
              <a:defRPr/>
            </a:pPr>
            <a:r>
              <a:rPr lang="zh-CN" altLang="en-US" sz="2800" b="1" dirty="0" smtClean="0">
                <a:effectLst>
                  <a:outerShdw blurRad="38100" dist="38100" dir="2700000" algn="tl">
                    <a:srgbClr val="C0C0C0"/>
                  </a:outerShdw>
                </a:effectLst>
                <a:latin typeface="Times New Roman" pitchFamily="18" charset="0"/>
                <a:cs typeface="Times New Roman" pitchFamily="18" charset="0"/>
              </a:rPr>
              <a:t>   </a:t>
            </a:r>
            <a:r>
              <a:rPr lang="el-GR" altLang="zh-CN" sz="2800" b="1" u="sng" dirty="0" smtClean="0">
                <a:effectLst>
                  <a:outerShdw blurRad="38100" dist="38100" dir="2700000" algn="tl">
                    <a:srgbClr val="C0C0C0"/>
                  </a:outerShdw>
                </a:effectLst>
                <a:latin typeface="Times New Roman" pitchFamily="18" charset="0"/>
                <a:cs typeface="Times New Roman" pitchFamily="18" charset="0"/>
              </a:rPr>
              <a:t>Δ</a:t>
            </a:r>
            <a:r>
              <a:rPr lang="zh-CN" altLang="en-US" sz="2800" b="1" u="sng" dirty="0" smtClean="0">
                <a:effectLst>
                  <a:outerShdw blurRad="38100" dist="38100" dir="2700000" algn="tl">
                    <a:srgbClr val="C0C0C0"/>
                  </a:outerShdw>
                </a:effectLst>
                <a:latin typeface="Times New Roman" pitchFamily="18" charset="0"/>
                <a:cs typeface="Times New Roman" pitchFamily="18" charset="0"/>
              </a:rPr>
              <a:t>过小</a:t>
            </a:r>
            <a:r>
              <a:rPr lang="zh-CN" altLang="en-US" sz="2800" b="1" dirty="0" smtClean="0">
                <a:latin typeface="Times New Roman" pitchFamily="18" charset="0"/>
                <a:cs typeface="Times New Roman" pitchFamily="18" charset="0"/>
              </a:rPr>
              <a:t>，门限过于接近最小可用电平，更容易出现来不及切换就已经掉线的情况；而且，即使不发生掉线，也会由于切换发生过迟而造成额外的同频（</a:t>
            </a:r>
            <a:r>
              <a:rPr lang="en-US" altLang="zh-CN" sz="2800" b="1" dirty="0" smtClean="0">
                <a:latin typeface="Times New Roman" pitchFamily="18" charset="0"/>
                <a:cs typeface="Times New Roman" pitchFamily="18" charset="0"/>
              </a:rPr>
              <a:t>/</a:t>
            </a:r>
            <a:r>
              <a:rPr lang="zh-CN" altLang="en-US" sz="2800" b="1" dirty="0" smtClean="0">
                <a:latin typeface="Times New Roman" pitchFamily="18" charset="0"/>
                <a:cs typeface="Times New Roman" pitchFamily="18" charset="0"/>
              </a:rPr>
              <a:t>同道）干扰。</a:t>
            </a:r>
          </a:p>
          <a:p>
            <a:pPr eaLnBrk="1" hangingPunct="1">
              <a:lnSpc>
                <a:spcPct val="90000"/>
              </a:lnSpc>
              <a:buFont typeface="Wingdings" pitchFamily="2" charset="2"/>
              <a:buNone/>
              <a:defRPr/>
            </a:pPr>
            <a:r>
              <a:rPr lang="zh-CN" altLang="en-US" sz="2800" b="1" dirty="0" smtClean="0">
                <a:latin typeface="Times New Roman" pitchFamily="18" charset="0"/>
                <a:cs typeface="Times New Roman" pitchFamily="18" charset="0"/>
              </a:rPr>
              <a:t>  </a:t>
            </a:r>
            <a:r>
              <a:rPr lang="el-GR" altLang="zh-CN" sz="2800" b="1" u="sng" dirty="0" smtClean="0">
                <a:effectLst>
                  <a:outerShdw blurRad="38100" dist="38100" dir="2700000" algn="tl">
                    <a:srgbClr val="C0C0C0"/>
                  </a:outerShdw>
                </a:effectLst>
                <a:latin typeface="Times New Roman" pitchFamily="18" charset="0"/>
                <a:cs typeface="Times New Roman" pitchFamily="18" charset="0"/>
              </a:rPr>
              <a:t>Δ</a:t>
            </a:r>
            <a:r>
              <a:rPr lang="zh-CN" altLang="en-US" sz="2800" b="1" u="sng" dirty="0" smtClean="0">
                <a:effectLst>
                  <a:outerShdw blurRad="38100" dist="38100" dir="2700000" algn="tl">
                    <a:srgbClr val="C0C0C0"/>
                  </a:outerShdw>
                </a:effectLst>
                <a:latin typeface="Times New Roman" pitchFamily="18" charset="0"/>
                <a:cs typeface="Times New Roman" pitchFamily="18" charset="0"/>
              </a:rPr>
              <a:t>过大</a:t>
            </a:r>
            <a:r>
              <a:rPr lang="zh-CN" altLang="en-US" sz="2800" b="1" dirty="0" smtClean="0">
                <a:latin typeface="Times New Roman" pitchFamily="18" charset="0"/>
                <a:cs typeface="Times New Roman" pitchFamily="18" charset="0"/>
              </a:rPr>
              <a:t>，此准则等效为“相对信号强度准则”。</a:t>
            </a:r>
            <a:endParaRPr lang="en-US" altLang="zh-CN" sz="2800" b="1" dirty="0" smtClean="0">
              <a:latin typeface="Times New Roman" pitchFamily="18" charset="0"/>
              <a:cs typeface="Times New Roman" pitchFamily="18" charset="0"/>
            </a:endParaRPr>
          </a:p>
          <a:p>
            <a:pPr eaLnBrk="1" hangingPunct="1">
              <a:lnSpc>
                <a:spcPct val="90000"/>
              </a:lnSpc>
              <a:buFont typeface="Wingdings" pitchFamily="2" charset="2"/>
              <a:buNone/>
              <a:defRPr/>
            </a:pPr>
            <a:r>
              <a:rPr lang="zh-CN" altLang="en-US" sz="2800" b="1" dirty="0" smtClean="0">
                <a:latin typeface="Times New Roman" pitchFamily="18" charset="0"/>
                <a:cs typeface="Times New Roman" pitchFamily="18" charset="0"/>
              </a:rPr>
              <a:t>  模拟系统中，</a:t>
            </a:r>
            <a:r>
              <a:rPr lang="el-GR" altLang="zh-CN" sz="2800" b="1" dirty="0" smtClean="0">
                <a:effectLst>
                  <a:outerShdw blurRad="38100" dist="38100" dir="2700000" algn="tl">
                    <a:srgbClr val="C0C0C0"/>
                  </a:outerShdw>
                </a:effectLst>
                <a:latin typeface="Times New Roman" pitchFamily="18" charset="0"/>
                <a:cs typeface="Times New Roman" pitchFamily="18" charset="0"/>
              </a:rPr>
              <a:t>Δ</a:t>
            </a:r>
            <a:r>
              <a:rPr lang="zh-CN" altLang="en-US" sz="2800" b="1" dirty="0" smtClean="0">
                <a:latin typeface="Times New Roman" pitchFamily="18" charset="0"/>
                <a:cs typeface="Times New Roman" pitchFamily="18" charset="0"/>
              </a:rPr>
              <a:t>的典型值为</a:t>
            </a:r>
            <a:r>
              <a:rPr lang="en-US" altLang="zh-CN" sz="2800" b="1" dirty="0" smtClean="0">
                <a:effectLst>
                  <a:outerShdw blurRad="38100" dist="38100" dir="2700000" algn="tl">
                    <a:srgbClr val="C0C0C0"/>
                  </a:outerShdw>
                </a:effectLst>
                <a:latin typeface="Times New Roman" pitchFamily="18" charset="0"/>
                <a:cs typeface="Times New Roman" pitchFamily="18" charset="0"/>
              </a:rPr>
              <a:t>10dB</a:t>
            </a:r>
            <a:r>
              <a:rPr lang="zh-CN" altLang="en-US" sz="2800" b="1" dirty="0" smtClean="0">
                <a:latin typeface="Times New Roman" pitchFamily="18" charset="0"/>
                <a:cs typeface="Times New Roman" pitchFamily="18" charset="0"/>
              </a:rPr>
              <a:t>。</a:t>
            </a:r>
            <a:r>
              <a:rPr lang="el-GR" altLang="zh-CN" sz="2800" b="1" u="sng" dirty="0" smtClean="0">
                <a:effectLst>
                  <a:outerShdw blurRad="38100" dist="38100" dir="2700000" algn="tl">
                    <a:srgbClr val="C0C0C0"/>
                  </a:outerShdw>
                </a:effectLst>
                <a:latin typeface="Times New Roman" pitchFamily="18" charset="0"/>
                <a:cs typeface="Times New Roman" pitchFamily="18" charset="0"/>
              </a:rPr>
              <a:t> </a:t>
            </a:r>
            <a:endParaRPr lang="zh-CN" altLang="en-US" sz="2800" b="1" dirty="0" smtClean="0">
              <a:latin typeface="Times New Roman" pitchFamily="18" charset="0"/>
              <a:cs typeface="Times New Roman" pitchFamily="18" charset="0"/>
            </a:endParaRPr>
          </a:p>
        </p:txBody>
      </p:sp>
      <p:sp>
        <p:nvSpPr>
          <p:cNvPr id="88068" name="Rectangle 4"/>
          <p:cNvSpPr>
            <a:spLocks noChangeArrowheads="1"/>
          </p:cNvSpPr>
          <p:nvPr/>
        </p:nvSpPr>
        <p:spPr bwMode="auto">
          <a:xfrm>
            <a:off x="1828800" y="3657600"/>
            <a:ext cx="5486400" cy="457200"/>
          </a:xfrm>
          <a:prstGeom prst="rect">
            <a:avLst/>
          </a:prstGeom>
          <a:solidFill>
            <a:schemeClr val="accent1">
              <a:alpha val="0"/>
            </a:schemeClr>
          </a:solidFill>
          <a:ln w="25400">
            <a:solidFill>
              <a:schemeClr val="tx2"/>
            </a:solidFill>
            <a:miter lim="800000"/>
            <a:headEnd/>
            <a:tailEnd/>
          </a:ln>
        </p:spPr>
        <p:txBody>
          <a:bodyPr wrap="none" anchor="ctr"/>
          <a:lstStyle/>
          <a:p>
            <a:endParaRPr lang="zh-CN" altLang="en-US"/>
          </a:p>
        </p:txBody>
      </p:sp>
      <p:sp>
        <p:nvSpPr>
          <p:cNvPr id="5" name="上箭头 4">
            <a:hlinkClick r:id="rId3" action="ppaction://hlinksldjump"/>
          </p:cNvPr>
          <p:cNvSpPr/>
          <p:nvPr/>
        </p:nvSpPr>
        <p:spPr>
          <a:xfrm>
            <a:off x="8153400" y="6096000"/>
            <a:ext cx="457200" cy="5334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p:txBody>
          <a:bodyPr/>
          <a:lstStyle/>
          <a:p>
            <a:pPr eaLnBrk="1" hangingPunct="1"/>
            <a:endParaRPr lang="zh-CN" altLang="zh-CN" smtClean="0"/>
          </a:p>
        </p:txBody>
      </p:sp>
      <p:sp>
        <p:nvSpPr>
          <p:cNvPr id="217091" name="Rectangle 3"/>
          <p:cNvSpPr>
            <a:spLocks noGrp="1" noChangeArrowheads="1"/>
          </p:cNvSpPr>
          <p:nvPr>
            <p:ph type="body" idx="4294967295"/>
          </p:nvPr>
        </p:nvSpPr>
        <p:spPr>
          <a:xfrm>
            <a:off x="762000" y="2133600"/>
            <a:ext cx="7772400" cy="4495800"/>
          </a:xfrm>
        </p:spPr>
        <p:txBody>
          <a:bodyPr/>
          <a:lstStyle/>
          <a:p>
            <a:pPr eaLnBrk="1" hangingPunct="1">
              <a:defRPr/>
            </a:pPr>
            <a:r>
              <a:rPr lang="zh-CN" altLang="en-US" b="1" dirty="0" smtClean="0">
                <a:effectLst>
                  <a:outerShdw blurRad="38100" dist="38100" dir="2700000" algn="tl">
                    <a:srgbClr val="C0C0C0"/>
                  </a:outerShdw>
                </a:effectLst>
              </a:rPr>
              <a:t>具有滞后余量的相对信号强度准则</a:t>
            </a:r>
            <a:r>
              <a:rPr lang="zh-CN" altLang="en-US" dirty="0" smtClean="0"/>
              <a:t>：</a:t>
            </a:r>
            <a:r>
              <a:rPr lang="zh-CN" altLang="en-US" b="1" dirty="0" smtClean="0"/>
              <a:t>只有相邻小区的平均接收信号强度大于当前小区的平均信号强度，并且超过的数值大于</a:t>
            </a:r>
            <a:r>
              <a:rPr lang="zh-CN" altLang="en-US" b="1" dirty="0" smtClean="0">
                <a:solidFill>
                  <a:srgbClr val="FF0000"/>
                </a:solidFill>
                <a:effectLst>
                  <a:outerShdw blurRad="38100" dist="38100" dir="2700000" algn="tl">
                    <a:srgbClr val="C0C0C0"/>
                  </a:outerShdw>
                </a:effectLst>
              </a:rPr>
              <a:t>滞后余量</a:t>
            </a:r>
            <a:r>
              <a:rPr lang="zh-CN" altLang="en-US" b="1" dirty="0" smtClean="0"/>
              <a:t>时才启动切换。</a:t>
            </a:r>
          </a:p>
          <a:p>
            <a:pPr eaLnBrk="1" hangingPunct="1">
              <a:buFont typeface="Wingdings" pitchFamily="2" charset="2"/>
              <a:buNone/>
              <a:defRPr/>
            </a:pPr>
            <a:r>
              <a:rPr lang="zh-CN" altLang="en-US" b="1" dirty="0" smtClean="0"/>
              <a:t>         在有信号强度起伏波动的情况下，采用简单的相对信号强度准则，会出现在新、旧基站之间来回切换的</a:t>
            </a:r>
            <a:r>
              <a:rPr lang="zh-CN" altLang="en-US" b="1" dirty="0" smtClean="0">
                <a:effectLst>
                  <a:outerShdw blurRad="38100" dist="38100" dir="2700000" algn="tl">
                    <a:srgbClr val="C0C0C0"/>
                  </a:outerShdw>
                </a:effectLst>
                <a:latin typeface="Arial" charset="0"/>
              </a:rPr>
              <a:t>“</a:t>
            </a:r>
            <a:r>
              <a:rPr lang="zh-CN" altLang="en-US" b="1" dirty="0" smtClean="0">
                <a:solidFill>
                  <a:schemeClr val="tx2"/>
                </a:solidFill>
                <a:effectLst>
                  <a:outerShdw blurRad="38100" dist="38100" dir="2700000" algn="tl">
                    <a:srgbClr val="C0C0C0"/>
                  </a:outerShdw>
                </a:effectLst>
              </a:rPr>
              <a:t>乒乓效应</a:t>
            </a:r>
            <a:r>
              <a:rPr lang="zh-CN" altLang="en-US" b="1" dirty="0" smtClean="0">
                <a:effectLst>
                  <a:outerShdw blurRad="38100" dist="38100" dir="2700000" algn="tl">
                    <a:srgbClr val="C0C0C0"/>
                  </a:outerShdw>
                </a:effectLst>
                <a:latin typeface="Arial" charset="0"/>
              </a:rPr>
              <a:t>”</a:t>
            </a:r>
            <a:r>
              <a:rPr lang="zh-CN" altLang="en-US" b="1" dirty="0" smtClean="0"/>
              <a:t>，引入“滞后余量”可以有效地防止这一效应的出现。</a:t>
            </a:r>
          </a:p>
        </p:txBody>
      </p:sp>
      <p:sp>
        <p:nvSpPr>
          <p:cNvPr id="4" name="上箭头 3">
            <a:hlinkClick r:id="rId3" action="ppaction://hlinksldjump"/>
          </p:cNvPr>
          <p:cNvSpPr/>
          <p:nvPr/>
        </p:nvSpPr>
        <p:spPr>
          <a:xfrm>
            <a:off x="8153400" y="6096000"/>
            <a:ext cx="457200" cy="5334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p:txBody>
          <a:bodyPr/>
          <a:lstStyle/>
          <a:p>
            <a:pPr eaLnBrk="1" hangingPunct="1">
              <a:defRPr/>
            </a:pPr>
            <a:r>
              <a:rPr lang="zh-CN" altLang="en-US" sz="4000" b="1" dirty="0" smtClean="0">
                <a:effectLst>
                  <a:outerShdw blurRad="38100" dist="38100" dir="2700000" algn="tl">
                    <a:srgbClr val="000000">
                      <a:alpha val="43137"/>
                    </a:srgbClr>
                  </a:outerShdw>
                </a:effectLst>
                <a:latin typeface="Times New Roman" pitchFamily="18" charset="0"/>
              </a:rPr>
              <a:t>硬切换和软切换</a:t>
            </a:r>
            <a:endParaRPr lang="zh-CN" altLang="zh-CN" sz="4000" dirty="0" smtClean="0">
              <a:effectLst>
                <a:outerShdw blurRad="38100" dist="38100" dir="2700000" algn="tl">
                  <a:srgbClr val="000000">
                    <a:alpha val="43137"/>
                  </a:srgbClr>
                </a:outerShdw>
              </a:effectLst>
            </a:endParaRPr>
          </a:p>
        </p:txBody>
      </p:sp>
      <p:sp>
        <p:nvSpPr>
          <p:cNvPr id="219139" name="Rectangle 3"/>
          <p:cNvSpPr>
            <a:spLocks noGrp="1" noChangeArrowheads="1"/>
          </p:cNvSpPr>
          <p:nvPr>
            <p:ph type="body" idx="4294967295"/>
          </p:nvPr>
        </p:nvSpPr>
        <p:spPr>
          <a:xfrm>
            <a:off x="838200" y="2133600"/>
            <a:ext cx="7924800" cy="4114800"/>
          </a:xfrm>
        </p:spPr>
        <p:txBody>
          <a:bodyPr/>
          <a:lstStyle/>
          <a:p>
            <a:pPr eaLnBrk="1" hangingPunct="1">
              <a:lnSpc>
                <a:spcPct val="90000"/>
              </a:lnSpc>
              <a:defRPr/>
            </a:pPr>
            <a:r>
              <a:rPr lang="zh-CN" altLang="en-US" b="1" dirty="0" smtClean="0">
                <a:latin typeface="Times New Roman" pitchFamily="18" charset="0"/>
              </a:rPr>
              <a:t>硬切换和软切换类型的区分是基于具体实施切换时对新、旧链路的不同处理方式的。</a:t>
            </a:r>
          </a:p>
          <a:p>
            <a:pPr eaLnBrk="1" hangingPunct="1">
              <a:lnSpc>
                <a:spcPct val="90000"/>
              </a:lnSpc>
              <a:buFont typeface="Wingdings" pitchFamily="2" charset="2"/>
              <a:buNone/>
              <a:defRPr/>
            </a:pPr>
            <a:r>
              <a:rPr lang="zh-CN" altLang="en-US" b="1" dirty="0" smtClean="0">
                <a:latin typeface="Times New Roman" pitchFamily="18" charset="0"/>
              </a:rPr>
              <a:t>   </a:t>
            </a:r>
            <a:r>
              <a:rPr lang="zh-CN" altLang="en-US" b="1" u="sng" dirty="0" smtClean="0">
                <a:effectLst>
                  <a:outerShdw blurRad="38100" dist="38100" dir="2700000" algn="tl">
                    <a:srgbClr val="000000">
                      <a:alpha val="43137"/>
                    </a:srgbClr>
                  </a:outerShdw>
                </a:effectLst>
                <a:latin typeface="Times New Roman" pitchFamily="18" charset="0"/>
              </a:rPr>
              <a:t>硬切换</a:t>
            </a:r>
            <a:r>
              <a:rPr lang="zh-CN" altLang="en-US" b="1" dirty="0" smtClean="0">
                <a:latin typeface="Times New Roman" pitchFamily="18" charset="0"/>
              </a:rPr>
              <a:t>采用“</a:t>
            </a:r>
            <a:r>
              <a:rPr lang="zh-CN" altLang="en-US" b="1" dirty="0" smtClean="0">
                <a:effectLst>
                  <a:outerShdw blurRad="38100" dist="38100" dir="2700000" algn="tl">
                    <a:srgbClr val="FFFFFF"/>
                  </a:outerShdw>
                </a:effectLst>
                <a:latin typeface="Times New Roman" pitchFamily="18" charset="0"/>
              </a:rPr>
              <a:t>先断（旧的），后建（新的）</a:t>
            </a:r>
            <a:r>
              <a:rPr lang="zh-CN" altLang="en-US" b="1" dirty="0" smtClean="0">
                <a:latin typeface="Times New Roman" pitchFamily="18" charset="0"/>
              </a:rPr>
              <a:t>”的方式。为</a:t>
            </a:r>
            <a:r>
              <a:rPr lang="en-US" altLang="zh-CN" b="1" dirty="0" smtClean="0">
                <a:latin typeface="Times New Roman" pitchFamily="18" charset="0"/>
              </a:rPr>
              <a:t>1G</a:t>
            </a:r>
            <a:r>
              <a:rPr lang="zh-CN" altLang="en-US" b="1" dirty="0" smtClean="0">
                <a:latin typeface="Times New Roman" pitchFamily="18" charset="0"/>
              </a:rPr>
              <a:t>的</a:t>
            </a:r>
            <a:r>
              <a:rPr lang="en-US" altLang="zh-CN" b="1" dirty="0" smtClean="0">
                <a:latin typeface="Times New Roman" pitchFamily="18" charset="0"/>
              </a:rPr>
              <a:t>FDMA</a:t>
            </a:r>
            <a:r>
              <a:rPr lang="zh-CN" altLang="en-US" b="1" dirty="0" smtClean="0">
                <a:latin typeface="Times New Roman" pitchFamily="18" charset="0"/>
              </a:rPr>
              <a:t>系统和</a:t>
            </a:r>
            <a:r>
              <a:rPr lang="en-US" altLang="zh-CN" b="1" dirty="0" smtClean="0">
                <a:latin typeface="Times New Roman" pitchFamily="18" charset="0"/>
              </a:rPr>
              <a:t>2G</a:t>
            </a:r>
            <a:r>
              <a:rPr lang="zh-CN" altLang="en-US" b="1" dirty="0" smtClean="0">
                <a:latin typeface="Times New Roman" pitchFamily="18" charset="0"/>
              </a:rPr>
              <a:t>的</a:t>
            </a:r>
            <a:r>
              <a:rPr lang="en-US" altLang="zh-CN" b="1" dirty="0" smtClean="0">
                <a:latin typeface="Times New Roman" pitchFamily="18" charset="0"/>
              </a:rPr>
              <a:t>TDMA</a:t>
            </a:r>
            <a:r>
              <a:rPr lang="zh-CN" altLang="en-US" b="1" dirty="0" smtClean="0">
                <a:latin typeface="Times New Roman" pitchFamily="18" charset="0"/>
              </a:rPr>
              <a:t>系统所采用。</a:t>
            </a:r>
          </a:p>
          <a:p>
            <a:pPr eaLnBrk="1" hangingPunct="1">
              <a:lnSpc>
                <a:spcPct val="90000"/>
              </a:lnSpc>
              <a:buFont typeface="Wingdings" pitchFamily="2" charset="2"/>
              <a:buNone/>
              <a:defRPr/>
            </a:pPr>
            <a:r>
              <a:rPr lang="zh-CN" altLang="en-US" b="1" dirty="0" smtClean="0">
                <a:latin typeface="Times New Roman" pitchFamily="18" charset="0"/>
              </a:rPr>
              <a:t>   </a:t>
            </a:r>
            <a:r>
              <a:rPr lang="zh-CN" altLang="en-US" b="1" u="sng" dirty="0" smtClean="0">
                <a:effectLst>
                  <a:outerShdw blurRad="38100" dist="38100" dir="2700000" algn="tl">
                    <a:srgbClr val="000000">
                      <a:alpha val="43137"/>
                    </a:srgbClr>
                  </a:outerShdw>
                </a:effectLst>
                <a:latin typeface="Times New Roman" pitchFamily="18" charset="0"/>
              </a:rPr>
              <a:t>软切换</a:t>
            </a:r>
            <a:r>
              <a:rPr lang="zh-CN" altLang="en-US" b="1" dirty="0" smtClean="0">
                <a:latin typeface="Times New Roman" pitchFamily="18" charset="0"/>
              </a:rPr>
              <a:t>采用“</a:t>
            </a:r>
            <a:r>
              <a:rPr lang="zh-CN" altLang="en-US" b="1" dirty="0" smtClean="0">
                <a:effectLst>
                  <a:outerShdw blurRad="38100" dist="38100" dir="2700000" algn="tl">
                    <a:srgbClr val="FFFFFF"/>
                  </a:outerShdw>
                </a:effectLst>
                <a:latin typeface="Times New Roman" pitchFamily="18" charset="0"/>
              </a:rPr>
              <a:t>先建（新的），综合利用（新、旧链路）、后断（旧的）</a:t>
            </a:r>
            <a:r>
              <a:rPr lang="zh-CN" altLang="en-US" b="1" dirty="0" smtClean="0">
                <a:latin typeface="Times New Roman" pitchFamily="18" charset="0"/>
              </a:rPr>
              <a:t>”的方式。为</a:t>
            </a:r>
            <a:r>
              <a:rPr lang="en-US" altLang="zh-CN" b="1" dirty="0" smtClean="0">
                <a:latin typeface="Times New Roman" pitchFamily="18" charset="0"/>
              </a:rPr>
              <a:t>2G</a:t>
            </a:r>
            <a:r>
              <a:rPr lang="zh-CN" altLang="en-US" b="1" dirty="0" smtClean="0">
                <a:latin typeface="Times New Roman" pitchFamily="18" charset="0"/>
              </a:rPr>
              <a:t>和</a:t>
            </a:r>
            <a:r>
              <a:rPr lang="en-US" altLang="zh-CN" b="1" dirty="0" smtClean="0">
                <a:latin typeface="Times New Roman" pitchFamily="18" charset="0"/>
              </a:rPr>
              <a:t>3G</a:t>
            </a:r>
            <a:r>
              <a:rPr lang="zh-CN" altLang="en-US" b="1" dirty="0" smtClean="0">
                <a:latin typeface="Times New Roman" pitchFamily="18" charset="0"/>
              </a:rPr>
              <a:t>的</a:t>
            </a:r>
            <a:r>
              <a:rPr lang="en-US" altLang="zh-CN" b="1" dirty="0" smtClean="0">
                <a:latin typeface="Times New Roman" pitchFamily="18" charset="0"/>
              </a:rPr>
              <a:t>CDMA</a:t>
            </a:r>
            <a:r>
              <a:rPr lang="zh-CN" altLang="en-US" b="1" dirty="0" smtClean="0">
                <a:latin typeface="Times New Roman" pitchFamily="18" charset="0"/>
              </a:rPr>
              <a:t>系统广泛采用。</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idx="4294967295"/>
          </p:nvPr>
        </p:nvSpPr>
        <p:spPr/>
        <p:txBody>
          <a:bodyPr/>
          <a:lstStyle/>
          <a:p>
            <a:endParaRPr lang="zh-CN" altLang="en-US" smtClean="0"/>
          </a:p>
        </p:txBody>
      </p:sp>
      <p:pic>
        <p:nvPicPr>
          <p:cNvPr id="91139" name="Picture 4" descr="0121"/>
          <p:cNvPicPr>
            <a:picLocks noGrp="1" noChangeAspect="1" noChangeArrowheads="1"/>
          </p:cNvPicPr>
          <p:nvPr>
            <p:ph idx="4294967295"/>
          </p:nvPr>
        </p:nvPicPr>
        <p:blipFill>
          <a:blip r:embed="rId2" cstate="print"/>
          <a:srcRect/>
          <a:stretch>
            <a:fillRect/>
          </a:stretch>
        </p:blipFill>
        <p:spPr>
          <a:xfrm>
            <a:off x="1447800" y="2590800"/>
            <a:ext cx="6553200" cy="3243263"/>
          </a:xfrm>
          <a:noFill/>
        </p:spPr>
      </p:pic>
      <p:sp>
        <p:nvSpPr>
          <p:cNvPr id="5" name="TextBox 4"/>
          <p:cNvSpPr txBox="1"/>
          <p:nvPr/>
        </p:nvSpPr>
        <p:spPr>
          <a:xfrm>
            <a:off x="1905000" y="5638800"/>
            <a:ext cx="2057400" cy="523875"/>
          </a:xfrm>
          <a:prstGeom prst="rect">
            <a:avLst/>
          </a:prstGeom>
          <a:solidFill>
            <a:schemeClr val="bg1"/>
          </a:solidFill>
        </p:spPr>
        <p:txBody>
          <a:bodyPr>
            <a:spAutoFit/>
          </a:bodyPr>
          <a:lstStyle/>
          <a:p>
            <a:pPr>
              <a:defRPr/>
            </a:pPr>
            <a:r>
              <a:rPr lang="zh-CN" altLang="en-US" dirty="0">
                <a:ea typeface="宋体" charset="-122"/>
              </a:rPr>
              <a:t>   </a:t>
            </a:r>
            <a:r>
              <a:rPr lang="zh-CN" altLang="en-US" sz="2800" dirty="0">
                <a:ea typeface="宋体" charset="-122"/>
              </a:rPr>
              <a:t> </a:t>
            </a:r>
            <a:r>
              <a:rPr lang="zh-CN" altLang="en-US" sz="2800" b="1" dirty="0">
                <a:effectLst>
                  <a:outerShdw blurRad="38100" dist="38100" dir="2700000" algn="tl">
                    <a:srgbClr val="000000">
                      <a:alpha val="43137"/>
                    </a:srgbClr>
                  </a:outerShdw>
                </a:effectLst>
                <a:ea typeface="宋体" charset="-122"/>
              </a:rPr>
              <a:t>硬切换</a:t>
            </a:r>
          </a:p>
        </p:txBody>
      </p:sp>
      <p:sp>
        <p:nvSpPr>
          <p:cNvPr id="6" name="TextBox 5"/>
          <p:cNvSpPr txBox="1"/>
          <p:nvPr/>
        </p:nvSpPr>
        <p:spPr>
          <a:xfrm>
            <a:off x="5334000" y="5562600"/>
            <a:ext cx="2057400" cy="523875"/>
          </a:xfrm>
          <a:prstGeom prst="rect">
            <a:avLst/>
          </a:prstGeom>
          <a:solidFill>
            <a:schemeClr val="bg1"/>
          </a:solidFill>
        </p:spPr>
        <p:txBody>
          <a:bodyPr>
            <a:spAutoFit/>
          </a:bodyPr>
          <a:lstStyle/>
          <a:p>
            <a:pPr>
              <a:defRPr/>
            </a:pPr>
            <a:r>
              <a:rPr lang="zh-CN" altLang="en-US" dirty="0">
                <a:ea typeface="宋体" charset="-122"/>
              </a:rPr>
              <a:t>   </a:t>
            </a:r>
            <a:r>
              <a:rPr lang="zh-CN" altLang="en-US" sz="2800" dirty="0">
                <a:ea typeface="宋体" charset="-122"/>
              </a:rPr>
              <a:t> </a:t>
            </a:r>
            <a:r>
              <a:rPr lang="zh-CN" altLang="en-US" sz="2800" b="1" dirty="0">
                <a:effectLst>
                  <a:outerShdw blurRad="38100" dist="38100" dir="2700000" algn="tl">
                    <a:srgbClr val="000000">
                      <a:alpha val="43137"/>
                    </a:srgbClr>
                  </a:outerShdw>
                </a:effectLst>
                <a:ea typeface="宋体" charset="-122"/>
              </a:rPr>
              <a:t>软切换</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p:txBody>
          <a:bodyPr/>
          <a:lstStyle/>
          <a:p>
            <a:pPr eaLnBrk="1" hangingPunct="1"/>
            <a:endParaRPr lang="zh-CN" altLang="zh-CN" smtClean="0"/>
          </a:p>
        </p:txBody>
      </p:sp>
      <p:sp>
        <p:nvSpPr>
          <p:cNvPr id="221187" name="Rectangle 3"/>
          <p:cNvSpPr>
            <a:spLocks noGrp="1" noChangeArrowheads="1"/>
          </p:cNvSpPr>
          <p:nvPr>
            <p:ph type="body" idx="4294967295"/>
          </p:nvPr>
        </p:nvSpPr>
        <p:spPr>
          <a:xfrm>
            <a:off x="762000" y="2133600"/>
            <a:ext cx="7772400" cy="4114800"/>
          </a:xfrm>
        </p:spPr>
        <p:txBody>
          <a:bodyPr/>
          <a:lstStyle/>
          <a:p>
            <a:pPr eaLnBrk="1" hangingPunct="1">
              <a:lnSpc>
                <a:spcPct val="90000"/>
              </a:lnSpc>
              <a:buFont typeface="Wingdings" pitchFamily="2" charset="2"/>
              <a:buNone/>
              <a:defRPr/>
            </a:pPr>
            <a:r>
              <a:rPr lang="zh-CN" altLang="en-US" sz="2800" b="1" dirty="0" smtClean="0"/>
              <a:t>这里指出两点：</a:t>
            </a:r>
          </a:p>
          <a:p>
            <a:pPr eaLnBrk="1" hangingPunct="1">
              <a:lnSpc>
                <a:spcPct val="90000"/>
              </a:lnSpc>
              <a:buFont typeface="Wingdings" pitchFamily="2" charset="2"/>
              <a:buNone/>
              <a:defRPr/>
            </a:pPr>
            <a:r>
              <a:rPr lang="en-US" altLang="zh-CN" sz="2800" b="1" dirty="0" smtClean="0">
                <a:latin typeface="Times New Roman" pitchFamily="18" charset="0"/>
              </a:rPr>
              <a:t>1</a:t>
            </a:r>
            <a:r>
              <a:rPr lang="zh-CN" altLang="en-US" sz="2800" b="1" dirty="0" smtClean="0">
                <a:latin typeface="Times New Roman" pitchFamily="18" charset="0"/>
              </a:rPr>
              <a:t>）之所以存在上述差别，是因为</a:t>
            </a:r>
            <a:r>
              <a:rPr lang="en-US" altLang="zh-CN" sz="2800" b="1" dirty="0" smtClean="0">
                <a:effectLst>
                  <a:outerShdw blurRad="38100" dist="38100" dir="2700000" algn="tl">
                    <a:srgbClr val="FFFFFF"/>
                  </a:outerShdw>
                </a:effectLst>
                <a:latin typeface="Times New Roman" pitchFamily="18" charset="0"/>
              </a:rPr>
              <a:t>CDMA</a:t>
            </a:r>
            <a:r>
              <a:rPr lang="zh-CN" altLang="en-US" sz="2800" b="1" dirty="0" smtClean="0">
                <a:latin typeface="Times New Roman" pitchFamily="18" charset="0"/>
              </a:rPr>
              <a:t>相邻基站可以采用相同载频，所以同时保持新旧链路是可以做到的。像</a:t>
            </a:r>
            <a:r>
              <a:rPr lang="en-US" altLang="zh-CN" sz="2800" b="1" dirty="0" smtClean="0">
                <a:effectLst>
                  <a:outerShdw blurRad="38100" dist="38100" dir="2700000" algn="tl">
                    <a:srgbClr val="FFFFFF"/>
                  </a:outerShdw>
                </a:effectLst>
                <a:latin typeface="Times New Roman" pitchFamily="18" charset="0"/>
              </a:rPr>
              <a:t>FDMA</a:t>
            </a:r>
            <a:r>
              <a:rPr lang="zh-CN" altLang="en-US" sz="2800" b="1" dirty="0" smtClean="0">
                <a:latin typeface="Times New Roman" pitchFamily="18" charset="0"/>
              </a:rPr>
              <a:t>这样的系统，相邻小区绝不能使用相同载频，而且移动台一般不能够同时工作在两个不同载频上。</a:t>
            </a:r>
          </a:p>
          <a:p>
            <a:pPr eaLnBrk="1" hangingPunct="1">
              <a:lnSpc>
                <a:spcPct val="90000"/>
              </a:lnSpc>
              <a:buFont typeface="Wingdings" pitchFamily="2" charset="2"/>
              <a:buNone/>
              <a:defRPr/>
            </a:pPr>
            <a:r>
              <a:rPr lang="en-US" altLang="zh-CN" sz="2800" b="1" dirty="0" smtClean="0">
                <a:latin typeface="Times New Roman" pitchFamily="18" charset="0"/>
              </a:rPr>
              <a:t>2</a:t>
            </a:r>
            <a:r>
              <a:rPr lang="zh-CN" altLang="en-US" sz="2800" b="1" dirty="0" smtClean="0">
                <a:latin typeface="Times New Roman" pitchFamily="18" charset="0"/>
              </a:rPr>
              <a:t>）</a:t>
            </a:r>
            <a:r>
              <a:rPr lang="en-US" altLang="zh-CN" sz="2800" b="1" dirty="0" smtClean="0">
                <a:effectLst>
                  <a:outerShdw blurRad="38100" dist="38100" dir="2700000" algn="tl">
                    <a:srgbClr val="FFFFFF"/>
                  </a:outerShdw>
                </a:effectLst>
                <a:latin typeface="Times New Roman" pitchFamily="18" charset="0"/>
              </a:rPr>
              <a:t>CDMA</a:t>
            </a:r>
            <a:r>
              <a:rPr lang="zh-CN" altLang="en-US" sz="2800" b="1" dirty="0" smtClean="0">
                <a:latin typeface="Times New Roman" pitchFamily="18" charset="0"/>
              </a:rPr>
              <a:t>系统不但可以同时保持新旧链路，而且可以利用其技术特点，在断开旧链路之前，通过对信号的有效合并来提升接收信号质量，保证不出现掉话现象</a:t>
            </a:r>
            <a:r>
              <a:rPr lang="zh-CN" altLang="en-US" sz="2800" b="1" dirty="0" smtClean="0"/>
              <a:t>。 →</a:t>
            </a:r>
            <a:r>
              <a:rPr lang="en-US" altLang="zh-CN" sz="2800" b="1" dirty="0" smtClean="0">
                <a:latin typeface="Times New Roman" pitchFamily="18" charset="0"/>
                <a:cs typeface="Times New Roman" pitchFamily="18" charset="0"/>
              </a:rPr>
              <a:t>Rake</a:t>
            </a:r>
            <a:r>
              <a:rPr lang="zh-CN" altLang="en-US" sz="2800" b="1" dirty="0" smtClean="0">
                <a:latin typeface="Times New Roman" pitchFamily="18" charset="0"/>
                <a:cs typeface="Times New Roman" pitchFamily="18" charset="0"/>
              </a:rPr>
              <a:t>接收机</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p:txBody>
          <a:bodyPr/>
          <a:lstStyle/>
          <a:p>
            <a:pPr eaLnBrk="1" hangingPunct="1">
              <a:defRPr/>
            </a:pPr>
            <a:r>
              <a:rPr lang="zh-CN" altLang="en-US" sz="4000" b="1" dirty="0" smtClean="0">
                <a:effectLst>
                  <a:outerShdw blurRad="38100" dist="38100" dir="2700000" algn="tl">
                    <a:srgbClr val="000000">
                      <a:alpha val="43137"/>
                    </a:srgbClr>
                  </a:outerShdw>
                </a:effectLst>
                <a:latin typeface="Times New Roman" pitchFamily="18" charset="0"/>
              </a:rPr>
              <a:t>切换的过程控制类型</a:t>
            </a:r>
            <a:endParaRPr lang="zh-CN" altLang="zh-CN" sz="4000" dirty="0" smtClean="0">
              <a:effectLst>
                <a:outerShdw blurRad="38100" dist="38100" dir="2700000" algn="tl">
                  <a:srgbClr val="000000">
                    <a:alpha val="43137"/>
                  </a:srgbClr>
                </a:outerShdw>
              </a:effectLst>
            </a:endParaRPr>
          </a:p>
        </p:txBody>
      </p:sp>
      <p:sp>
        <p:nvSpPr>
          <p:cNvPr id="223235" name="Rectangle 3"/>
          <p:cNvSpPr>
            <a:spLocks noGrp="1" noChangeArrowheads="1"/>
          </p:cNvSpPr>
          <p:nvPr>
            <p:ph type="body" idx="4294967295"/>
          </p:nvPr>
        </p:nvSpPr>
        <p:spPr>
          <a:xfrm>
            <a:off x="838200" y="2133600"/>
            <a:ext cx="7772400" cy="4114800"/>
          </a:xfrm>
        </p:spPr>
        <p:txBody>
          <a:bodyPr/>
          <a:lstStyle/>
          <a:p>
            <a:pPr eaLnBrk="1" hangingPunct="1">
              <a:defRPr/>
            </a:pPr>
            <a:r>
              <a:rPr lang="zh-CN" altLang="en-US" b="1" dirty="0" smtClean="0">
                <a:latin typeface="Times New Roman" pitchFamily="18" charset="0"/>
              </a:rPr>
              <a:t>切换的过程控制类型：类型的区分基于切换过程中</a:t>
            </a:r>
            <a:r>
              <a:rPr lang="en-US" altLang="zh-CN" b="1" dirty="0" smtClean="0">
                <a:effectLst>
                  <a:outerShdw blurRad="38100" dist="38100" dir="2700000" algn="tl">
                    <a:srgbClr val="FFFFFF"/>
                  </a:outerShdw>
                </a:effectLst>
                <a:latin typeface="Times New Roman" pitchFamily="18" charset="0"/>
              </a:rPr>
              <a:t>MS</a:t>
            </a:r>
            <a:r>
              <a:rPr lang="zh-CN" altLang="en-US" b="1" dirty="0" smtClean="0">
                <a:latin typeface="Times New Roman" pitchFamily="18" charset="0"/>
              </a:rPr>
              <a:t>和网络中与切换有关的实体（</a:t>
            </a:r>
            <a:r>
              <a:rPr lang="en-US" altLang="zh-CN" b="1" dirty="0" smtClean="0">
                <a:effectLst>
                  <a:outerShdw blurRad="38100" dist="38100" dir="2700000" algn="tl">
                    <a:srgbClr val="FFFFFF"/>
                  </a:outerShdw>
                </a:effectLst>
                <a:latin typeface="Times New Roman" pitchFamily="18" charset="0"/>
              </a:rPr>
              <a:t>BS</a:t>
            </a:r>
            <a:r>
              <a:rPr lang="zh-CN" altLang="en-US" b="1" dirty="0" smtClean="0">
                <a:latin typeface="Times New Roman" pitchFamily="18" charset="0"/>
              </a:rPr>
              <a:t>、</a:t>
            </a:r>
            <a:r>
              <a:rPr lang="en-US" altLang="zh-CN" b="1" dirty="0" smtClean="0">
                <a:effectLst>
                  <a:outerShdw blurRad="38100" dist="38100" dir="2700000" algn="tl">
                    <a:srgbClr val="FFFFFF"/>
                  </a:outerShdw>
                </a:effectLst>
                <a:latin typeface="Times New Roman" pitchFamily="18" charset="0"/>
              </a:rPr>
              <a:t>MSC</a:t>
            </a:r>
            <a:r>
              <a:rPr lang="zh-CN" altLang="en-US" b="1" dirty="0" smtClean="0">
                <a:latin typeface="Times New Roman" pitchFamily="18" charset="0"/>
              </a:rPr>
              <a:t>）所起到的不同作用。</a:t>
            </a:r>
          </a:p>
          <a:p>
            <a:pPr eaLnBrk="1" hangingPunct="1">
              <a:defRPr/>
            </a:pPr>
            <a:r>
              <a:rPr lang="zh-CN" altLang="en-US" b="1" dirty="0" smtClean="0"/>
              <a:t>一般有如下三种类型：</a:t>
            </a:r>
          </a:p>
          <a:p>
            <a:pPr eaLnBrk="1" hangingPunct="1">
              <a:buFont typeface="Wingdings" pitchFamily="2" charset="2"/>
              <a:buNone/>
              <a:defRPr/>
            </a:pPr>
            <a:r>
              <a:rPr lang="en-US" altLang="zh-CN" b="1" dirty="0" smtClean="0">
                <a:effectLst>
                  <a:outerShdw blurRad="38100" dist="38100" dir="2700000" algn="tl">
                    <a:srgbClr val="FFFFFF"/>
                  </a:outerShdw>
                </a:effectLst>
                <a:latin typeface="Times New Roman" pitchFamily="18" charset="0"/>
              </a:rPr>
              <a:t>1</a:t>
            </a:r>
            <a:r>
              <a:rPr lang="zh-CN" altLang="en-US" b="1" dirty="0" smtClean="0">
                <a:effectLst>
                  <a:outerShdw blurRad="38100" dist="38100" dir="2700000" algn="tl">
                    <a:srgbClr val="FFFFFF"/>
                  </a:outerShdw>
                </a:effectLst>
                <a:latin typeface="Times New Roman" pitchFamily="18" charset="0"/>
              </a:rPr>
              <a:t>）</a:t>
            </a:r>
            <a:r>
              <a:rPr lang="en-US" altLang="zh-CN" b="1" dirty="0" smtClean="0">
                <a:effectLst>
                  <a:outerShdw blurRad="38100" dist="38100" dir="2700000" algn="tl">
                    <a:srgbClr val="FFFFFF"/>
                  </a:outerShdw>
                </a:effectLst>
                <a:latin typeface="Times New Roman" pitchFamily="18" charset="0"/>
              </a:rPr>
              <a:t>NCHO</a:t>
            </a:r>
          </a:p>
          <a:p>
            <a:pPr eaLnBrk="1" hangingPunct="1">
              <a:buFont typeface="Wingdings" pitchFamily="2" charset="2"/>
              <a:buNone/>
              <a:defRPr/>
            </a:pPr>
            <a:r>
              <a:rPr lang="en-US" altLang="zh-CN" b="1" dirty="0" smtClean="0">
                <a:effectLst>
                  <a:outerShdw blurRad="38100" dist="38100" dir="2700000" algn="tl">
                    <a:srgbClr val="FFFFFF"/>
                  </a:outerShdw>
                </a:effectLst>
                <a:latin typeface="Times New Roman" pitchFamily="18" charset="0"/>
              </a:rPr>
              <a:t>2</a:t>
            </a:r>
            <a:r>
              <a:rPr lang="zh-CN" altLang="en-US" b="1" dirty="0" smtClean="0">
                <a:effectLst>
                  <a:outerShdw blurRad="38100" dist="38100" dir="2700000" algn="tl">
                    <a:srgbClr val="FFFFFF"/>
                  </a:outerShdw>
                </a:effectLst>
                <a:latin typeface="Times New Roman" pitchFamily="18" charset="0"/>
              </a:rPr>
              <a:t>）</a:t>
            </a:r>
            <a:r>
              <a:rPr lang="en-US" altLang="zh-CN" b="1" dirty="0" smtClean="0">
                <a:effectLst>
                  <a:outerShdw blurRad="38100" dist="38100" dir="2700000" algn="tl">
                    <a:srgbClr val="FFFFFF"/>
                  </a:outerShdw>
                </a:effectLst>
                <a:latin typeface="Times New Roman" pitchFamily="18" charset="0"/>
              </a:rPr>
              <a:t>MCHO</a:t>
            </a:r>
          </a:p>
          <a:p>
            <a:pPr eaLnBrk="1" hangingPunct="1">
              <a:buFont typeface="Wingdings" pitchFamily="2" charset="2"/>
              <a:buNone/>
              <a:defRPr/>
            </a:pPr>
            <a:r>
              <a:rPr lang="en-US" altLang="zh-CN" b="1" dirty="0" smtClean="0">
                <a:effectLst>
                  <a:outerShdw blurRad="38100" dist="38100" dir="2700000" algn="tl">
                    <a:srgbClr val="FFFFFF"/>
                  </a:outerShdw>
                </a:effectLst>
                <a:latin typeface="Times New Roman" pitchFamily="18" charset="0"/>
              </a:rPr>
              <a:t>3</a:t>
            </a:r>
            <a:r>
              <a:rPr lang="zh-CN" altLang="en-US" b="1" dirty="0" smtClean="0">
                <a:effectLst>
                  <a:outerShdw blurRad="38100" dist="38100" dir="2700000" algn="tl">
                    <a:srgbClr val="FFFFFF"/>
                  </a:outerShdw>
                </a:effectLst>
                <a:latin typeface="Times New Roman" pitchFamily="18" charset="0"/>
              </a:rPr>
              <a:t>）</a:t>
            </a:r>
            <a:r>
              <a:rPr lang="en-US" altLang="zh-CN" b="1" dirty="0" smtClean="0">
                <a:effectLst>
                  <a:outerShdw blurRad="38100" dist="38100" dir="2700000" algn="tl">
                    <a:srgbClr val="FFFFFF"/>
                  </a:outerShdw>
                </a:effectLst>
                <a:latin typeface="Times New Roman" pitchFamily="18" charset="0"/>
              </a:rPr>
              <a:t>MAHO</a:t>
            </a:r>
            <a:r>
              <a:rPr lang="zh-CN" altLang="en-US" b="1" dirty="0" smtClean="0">
                <a:effectLst>
                  <a:outerShdw blurRad="38100" dist="38100" dir="2700000" algn="tl">
                    <a:srgbClr val="FFFFFF"/>
                  </a:outerShdw>
                </a:effectLst>
                <a:latin typeface="Times New Roman" pitchFamily="18" charset="0"/>
              </a:rPr>
              <a:t>（</a:t>
            </a:r>
            <a:r>
              <a:rPr lang="en-US" altLang="zh-CN" b="1" dirty="0" smtClean="0">
                <a:effectLst>
                  <a:outerShdw blurRad="38100" dist="38100" dir="2700000" algn="tl">
                    <a:srgbClr val="FFFFFF"/>
                  </a:outerShdw>
                </a:effectLst>
                <a:latin typeface="Times New Roman" pitchFamily="18" charset="0"/>
              </a:rPr>
              <a:t>NCHO</a:t>
            </a:r>
            <a:r>
              <a:rPr lang="zh-CN" altLang="en-US" b="1" dirty="0" smtClean="0">
                <a:effectLst>
                  <a:outerShdw blurRad="38100" dist="38100" dir="2700000" algn="tl">
                    <a:srgbClr val="FFFFFF"/>
                  </a:outerShdw>
                </a:effectLst>
                <a:latin typeface="Times New Roman" pitchFamily="18" charset="0"/>
              </a:rPr>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p:txBody>
          <a:bodyPr/>
          <a:lstStyle/>
          <a:p>
            <a:pPr eaLnBrk="1" hangingPunct="1"/>
            <a:endParaRPr lang="zh-CN" altLang="zh-CN" smtClean="0"/>
          </a:p>
        </p:txBody>
      </p:sp>
      <p:sp>
        <p:nvSpPr>
          <p:cNvPr id="31747" name="Rectangle 3"/>
          <p:cNvSpPr>
            <a:spLocks noGrp="1" noChangeArrowheads="1"/>
          </p:cNvSpPr>
          <p:nvPr>
            <p:ph type="body" idx="4294967295"/>
          </p:nvPr>
        </p:nvSpPr>
        <p:spPr>
          <a:xfrm>
            <a:off x="838200" y="2133600"/>
            <a:ext cx="7772400" cy="4191000"/>
          </a:xfrm>
        </p:spPr>
        <p:txBody>
          <a:bodyPr/>
          <a:lstStyle/>
          <a:p>
            <a:pPr eaLnBrk="1" hangingPunct="1">
              <a:defRPr/>
            </a:pPr>
            <a:r>
              <a:rPr lang="zh-CN" altLang="en-US" sz="2800" b="1" dirty="0" smtClean="0">
                <a:effectLst>
                  <a:outerShdw blurRad="38100" dist="38100" dir="2700000" algn="tl">
                    <a:srgbClr val="FFFFFF"/>
                  </a:outerShdw>
                </a:effectLst>
                <a:latin typeface="Times New Roman" pitchFamily="18" charset="0"/>
              </a:rPr>
              <a:t>采用正六边形小区形状的原因</a:t>
            </a:r>
            <a:r>
              <a:rPr lang="zh-CN" altLang="en-US" sz="2800" b="1" dirty="0" smtClean="0">
                <a:latin typeface="Times New Roman" pitchFamily="18" charset="0"/>
              </a:rPr>
              <a:t>：</a:t>
            </a:r>
          </a:p>
          <a:p>
            <a:pPr eaLnBrk="1" hangingPunct="1">
              <a:buFont typeface="Wingdings" pitchFamily="2" charset="2"/>
              <a:buNone/>
              <a:defRPr/>
            </a:pPr>
            <a:r>
              <a:rPr lang="en-US" altLang="zh-CN" sz="2800" b="1" dirty="0" smtClean="0">
                <a:latin typeface="Times New Roman" pitchFamily="18" charset="0"/>
              </a:rPr>
              <a:t>1</a:t>
            </a:r>
            <a:r>
              <a:rPr lang="zh-CN" altLang="en-US" sz="2800" b="1" dirty="0" smtClean="0">
                <a:latin typeface="Times New Roman" pitchFamily="18" charset="0"/>
              </a:rPr>
              <a:t>）蜂窝系统是为了实现对一个大的地理区域（即系统的服务区域）的覆盖而设计的，一般</a:t>
            </a:r>
          </a:p>
          <a:p>
            <a:pPr eaLnBrk="1" hangingPunct="1">
              <a:buFont typeface="Wingdings" pitchFamily="2" charset="2"/>
              <a:buNone/>
              <a:defRPr/>
            </a:pPr>
            <a:r>
              <a:rPr lang="zh-CN" altLang="en-US" sz="2800" b="1" dirty="0" smtClean="0">
                <a:latin typeface="Times New Roman" pitchFamily="18" charset="0"/>
              </a:rPr>
              <a:t>      为面状区域。通过为数众多的小区来实现系</a:t>
            </a:r>
          </a:p>
          <a:p>
            <a:pPr eaLnBrk="1" hangingPunct="1">
              <a:buFont typeface="Wingdings" pitchFamily="2" charset="2"/>
              <a:buNone/>
              <a:defRPr/>
            </a:pPr>
            <a:r>
              <a:rPr lang="zh-CN" altLang="en-US" sz="2800" b="1" dirty="0" smtClean="0">
                <a:latin typeface="Times New Roman" pitchFamily="18" charset="0"/>
              </a:rPr>
              <a:t>      统服务区域的覆盖。几何上可以证明，要实</a:t>
            </a:r>
          </a:p>
          <a:p>
            <a:pPr eaLnBrk="1" hangingPunct="1">
              <a:buFont typeface="Wingdings" pitchFamily="2" charset="2"/>
              <a:buNone/>
              <a:defRPr/>
            </a:pPr>
            <a:r>
              <a:rPr lang="zh-CN" altLang="en-US" sz="2800" b="1" dirty="0" smtClean="0">
                <a:latin typeface="Times New Roman" pitchFamily="18" charset="0"/>
              </a:rPr>
              <a:t>      现面状区域的</a:t>
            </a:r>
            <a:r>
              <a:rPr lang="zh-CN" altLang="en-US" sz="2800" b="1" dirty="0" smtClean="0">
                <a:solidFill>
                  <a:schemeClr val="tx2"/>
                </a:solidFill>
                <a:effectLst>
                  <a:outerShdw blurRad="38100" dist="38100" dir="2700000" algn="tl">
                    <a:srgbClr val="000000"/>
                  </a:outerShdw>
                </a:effectLst>
                <a:latin typeface="Times New Roman" pitchFamily="18" charset="0"/>
              </a:rPr>
              <a:t>既无缝隙又无重叠</a:t>
            </a:r>
            <a:r>
              <a:rPr lang="zh-CN" altLang="en-US" sz="2800" b="1" dirty="0" smtClean="0">
                <a:latin typeface="Times New Roman" pitchFamily="18" charset="0"/>
              </a:rPr>
              <a:t>的覆盖，可</a:t>
            </a:r>
          </a:p>
          <a:p>
            <a:pPr eaLnBrk="1" hangingPunct="1">
              <a:buFont typeface="Wingdings" pitchFamily="2" charset="2"/>
              <a:buNone/>
              <a:defRPr/>
            </a:pPr>
            <a:r>
              <a:rPr lang="zh-CN" altLang="en-US" sz="2800" b="1" dirty="0" smtClean="0">
                <a:latin typeface="Times New Roman" pitchFamily="18" charset="0"/>
              </a:rPr>
              <a:t>      能的正多边形小区形状只有三种：</a:t>
            </a: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正方形、</a:t>
            </a:r>
          </a:p>
          <a:p>
            <a:pPr eaLnBrk="1" hangingPunct="1">
              <a:buFont typeface="Wingdings" pitchFamily="2" charset="2"/>
              <a:buNone/>
              <a:defRPr/>
            </a:pPr>
            <a:r>
              <a:rPr lang="zh-CN" altLang="en-US" sz="2800" b="1" dirty="0" smtClean="0">
                <a:solidFill>
                  <a:srgbClr val="FF0000"/>
                </a:solidFill>
                <a:effectLst>
                  <a:outerShdw blurRad="38100" dist="38100" dir="2700000" algn="tl">
                    <a:srgbClr val="000000">
                      <a:alpha val="43137"/>
                    </a:srgbClr>
                  </a:outerShdw>
                </a:effectLst>
                <a:latin typeface="Times New Roman" pitchFamily="18" charset="0"/>
              </a:rPr>
              <a:t>      正三角形和正六边形</a:t>
            </a:r>
            <a:r>
              <a:rPr lang="zh-CN" altLang="en-US" sz="2800" b="1" dirty="0" smtClean="0">
                <a:latin typeface="Times New Roman" pitchFamily="18" charset="0"/>
              </a:rPr>
              <a:t>。</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idx="4294967295"/>
          </p:nvPr>
        </p:nvSpPr>
        <p:spPr/>
        <p:txBody>
          <a:bodyPr/>
          <a:lstStyle/>
          <a:p>
            <a:pPr eaLnBrk="1" hangingPunct="1"/>
            <a:endParaRPr lang="zh-CN" altLang="zh-CN" smtClean="0"/>
          </a:p>
        </p:txBody>
      </p:sp>
      <p:sp>
        <p:nvSpPr>
          <p:cNvPr id="225283" name="Rectangle 3"/>
          <p:cNvSpPr>
            <a:spLocks noGrp="1" noChangeArrowheads="1"/>
          </p:cNvSpPr>
          <p:nvPr>
            <p:ph type="body" idx="4294967295"/>
          </p:nvPr>
        </p:nvSpPr>
        <p:spPr>
          <a:xfrm>
            <a:off x="762000" y="2057400"/>
            <a:ext cx="7772400" cy="4114800"/>
          </a:xfrm>
        </p:spPr>
        <p:txBody>
          <a:bodyPr/>
          <a:lstStyle/>
          <a:p>
            <a:pPr eaLnBrk="1" hangingPunct="1">
              <a:defRPr/>
            </a:pPr>
            <a:r>
              <a:rPr lang="en-US" altLang="zh-CN" b="1" dirty="0" smtClean="0">
                <a:effectLst>
                  <a:outerShdw blurRad="38100" dist="38100" dir="2700000" algn="tl">
                    <a:srgbClr val="FFFFFF"/>
                  </a:outerShdw>
                </a:effectLst>
                <a:latin typeface="Times New Roman" pitchFamily="18" charset="0"/>
              </a:rPr>
              <a:t>NCHO</a:t>
            </a:r>
            <a:r>
              <a:rPr lang="zh-CN" altLang="en-US" dirty="0" smtClean="0">
                <a:effectLst>
                  <a:outerShdw blurRad="38100" dist="38100" dir="2700000" algn="tl">
                    <a:srgbClr val="FFFFFF"/>
                  </a:outerShdw>
                </a:effectLst>
                <a:latin typeface="Times New Roman" pitchFamily="18" charset="0"/>
              </a:rPr>
              <a:t>（</a:t>
            </a:r>
            <a:r>
              <a:rPr lang="en-US" altLang="zh-CN" b="1" dirty="0" smtClean="0">
                <a:effectLst>
                  <a:outerShdw blurRad="38100" dist="38100" dir="2700000" algn="tl">
                    <a:srgbClr val="FFFFFF"/>
                  </a:outerShdw>
                </a:effectLst>
                <a:latin typeface="Times New Roman" pitchFamily="18" charset="0"/>
              </a:rPr>
              <a:t>N</a:t>
            </a:r>
            <a:r>
              <a:rPr lang="en-US" altLang="zh-CN" dirty="0" smtClean="0">
                <a:effectLst>
                  <a:outerShdw blurRad="38100" dist="38100" dir="2700000" algn="tl">
                    <a:srgbClr val="FFFFFF"/>
                  </a:outerShdw>
                </a:effectLst>
                <a:latin typeface="Times New Roman" pitchFamily="18" charset="0"/>
              </a:rPr>
              <a:t>etwork </a:t>
            </a:r>
            <a:r>
              <a:rPr lang="en-US" altLang="zh-CN" b="1" dirty="0" smtClean="0">
                <a:effectLst>
                  <a:outerShdw blurRad="38100" dist="38100" dir="2700000" algn="tl">
                    <a:srgbClr val="FFFFFF"/>
                  </a:outerShdw>
                </a:effectLst>
                <a:latin typeface="Times New Roman" pitchFamily="18" charset="0"/>
              </a:rPr>
              <a:t>C</a:t>
            </a:r>
            <a:r>
              <a:rPr lang="en-US" altLang="zh-CN" dirty="0" smtClean="0">
                <a:effectLst>
                  <a:outerShdw blurRad="38100" dist="38100" dir="2700000" algn="tl">
                    <a:srgbClr val="FFFFFF"/>
                  </a:outerShdw>
                </a:effectLst>
                <a:latin typeface="Times New Roman" pitchFamily="18" charset="0"/>
              </a:rPr>
              <a:t>ontrolled </a:t>
            </a:r>
            <a:r>
              <a:rPr lang="en-US" altLang="zh-CN" b="1" dirty="0" err="1" smtClean="0">
                <a:effectLst>
                  <a:outerShdw blurRad="38100" dist="38100" dir="2700000" algn="tl">
                    <a:srgbClr val="FFFFFF"/>
                  </a:outerShdw>
                </a:effectLst>
                <a:latin typeface="Times New Roman" pitchFamily="18" charset="0"/>
              </a:rPr>
              <a:t>H</a:t>
            </a:r>
            <a:r>
              <a:rPr lang="en-US" altLang="zh-CN" dirty="0" err="1" smtClean="0">
                <a:effectLst>
                  <a:outerShdw blurRad="38100" dist="38100" dir="2700000" algn="tl">
                    <a:srgbClr val="FFFFFF"/>
                  </a:outerShdw>
                </a:effectLst>
                <a:latin typeface="Times New Roman" pitchFamily="18" charset="0"/>
              </a:rPr>
              <a:t>and</a:t>
            </a:r>
            <a:r>
              <a:rPr lang="en-US" altLang="zh-CN" b="1" dirty="0" err="1" smtClean="0">
                <a:effectLst>
                  <a:outerShdw blurRad="38100" dist="38100" dir="2700000" algn="tl">
                    <a:srgbClr val="FFFFFF"/>
                  </a:outerShdw>
                </a:effectLst>
                <a:latin typeface="Times New Roman" pitchFamily="18" charset="0"/>
              </a:rPr>
              <a:t>O</a:t>
            </a:r>
            <a:r>
              <a:rPr lang="en-US" altLang="zh-CN" dirty="0" err="1" smtClean="0">
                <a:effectLst>
                  <a:outerShdw blurRad="38100" dist="38100" dir="2700000" algn="tl">
                    <a:srgbClr val="FFFFFF"/>
                  </a:outerShdw>
                </a:effectLst>
                <a:latin typeface="Times New Roman" pitchFamily="18" charset="0"/>
              </a:rPr>
              <a:t>ver</a:t>
            </a:r>
            <a:r>
              <a:rPr lang="en-US" altLang="zh-CN" dirty="0" smtClean="0">
                <a:effectLst>
                  <a:outerShdw blurRad="38100" dist="38100" dir="2700000" algn="tl">
                    <a:srgbClr val="FFFFFF"/>
                  </a:outerShdw>
                </a:effectLst>
                <a:latin typeface="Times New Roman" pitchFamily="18" charset="0"/>
              </a:rPr>
              <a:t>)</a:t>
            </a:r>
            <a:r>
              <a:rPr lang="zh-CN" altLang="en-US" b="1" dirty="0" smtClean="0">
                <a:effectLst>
                  <a:outerShdw blurRad="38100" dist="38100" dir="2700000" algn="tl">
                    <a:srgbClr val="FFFFFF"/>
                  </a:outerShdw>
                </a:effectLst>
                <a:latin typeface="Times New Roman" pitchFamily="18" charset="0"/>
              </a:rPr>
              <a:t>网络控制的切换</a:t>
            </a:r>
            <a:r>
              <a:rPr lang="zh-CN" altLang="en-US" dirty="0" smtClean="0">
                <a:latin typeface="Times New Roman" pitchFamily="18" charset="0"/>
              </a:rPr>
              <a:t>：</a:t>
            </a:r>
            <a:r>
              <a:rPr lang="zh-CN" altLang="en-US" b="1" dirty="0" smtClean="0">
                <a:latin typeface="Times New Roman" pitchFamily="18" charset="0"/>
              </a:rPr>
              <a:t>即信号的测量和切换决策均由网络完成。</a:t>
            </a:r>
            <a:r>
              <a:rPr lang="en-US" altLang="zh-CN" b="1" dirty="0" smtClean="0">
                <a:latin typeface="Times New Roman" pitchFamily="18" charset="0"/>
              </a:rPr>
              <a:t>AMPS</a:t>
            </a:r>
            <a:r>
              <a:rPr lang="zh-CN" altLang="en-US" b="1" dirty="0" smtClean="0">
                <a:latin typeface="Times New Roman" pitchFamily="18" charset="0"/>
              </a:rPr>
              <a:t>采用这种切换控制方式，</a:t>
            </a:r>
            <a:r>
              <a:rPr lang="en-US" altLang="zh-CN" b="1" dirty="0" smtClean="0">
                <a:latin typeface="Times New Roman" pitchFamily="18" charset="0"/>
              </a:rPr>
              <a:t>BS</a:t>
            </a:r>
            <a:r>
              <a:rPr lang="zh-CN" altLang="en-US" b="1" dirty="0" smtClean="0">
                <a:latin typeface="Times New Roman" pitchFamily="18" charset="0"/>
              </a:rPr>
              <a:t>负责测量</a:t>
            </a:r>
            <a:r>
              <a:rPr lang="en-US" altLang="zh-CN" b="1" dirty="0" smtClean="0">
                <a:latin typeface="Times New Roman" pitchFamily="18" charset="0"/>
              </a:rPr>
              <a:t>MS</a:t>
            </a:r>
            <a:r>
              <a:rPr lang="zh-CN" altLang="en-US" b="1" dirty="0" smtClean="0">
                <a:latin typeface="Times New Roman" pitchFamily="18" charset="0"/>
              </a:rPr>
              <a:t>的信号强度（反向链路），</a:t>
            </a:r>
            <a:r>
              <a:rPr lang="en-US" altLang="zh-CN" b="1" dirty="0" smtClean="0">
                <a:latin typeface="Times New Roman" pitchFamily="18" charset="0"/>
              </a:rPr>
              <a:t>MSC</a:t>
            </a:r>
            <a:r>
              <a:rPr lang="zh-CN" altLang="en-US" b="1" dirty="0" smtClean="0">
                <a:latin typeface="Times New Roman" pitchFamily="18" charset="0"/>
              </a:rPr>
              <a:t>搜集相邻各基站测量结果以便通过比较作出切换决策。</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idx="4294967295"/>
          </p:nvPr>
        </p:nvSpPr>
        <p:spPr/>
        <p:txBody>
          <a:bodyPr/>
          <a:lstStyle/>
          <a:p>
            <a:pPr eaLnBrk="1" hangingPunct="1"/>
            <a:endParaRPr lang="zh-CN" altLang="zh-CN" smtClean="0"/>
          </a:p>
        </p:txBody>
      </p:sp>
      <p:sp>
        <p:nvSpPr>
          <p:cNvPr id="227331" name="Rectangle 3"/>
          <p:cNvSpPr>
            <a:spLocks noGrp="1" noChangeArrowheads="1"/>
          </p:cNvSpPr>
          <p:nvPr>
            <p:ph type="body" idx="4294967295"/>
          </p:nvPr>
        </p:nvSpPr>
        <p:spPr>
          <a:xfrm>
            <a:off x="762000" y="2133600"/>
            <a:ext cx="7772400" cy="4114800"/>
          </a:xfrm>
        </p:spPr>
        <p:txBody>
          <a:bodyPr/>
          <a:lstStyle/>
          <a:p>
            <a:pPr eaLnBrk="1" hangingPunct="1">
              <a:defRPr/>
            </a:pPr>
            <a:r>
              <a:rPr lang="en-US" altLang="zh-CN" b="1" smtClean="0">
                <a:effectLst>
                  <a:outerShdw blurRad="38100" dist="38100" dir="2700000" algn="tl">
                    <a:srgbClr val="FFFFFF"/>
                  </a:outerShdw>
                </a:effectLst>
                <a:latin typeface="Times New Roman" pitchFamily="18" charset="0"/>
              </a:rPr>
              <a:t>MCHO</a:t>
            </a:r>
            <a:r>
              <a:rPr lang="zh-CN" altLang="en-US" smtClean="0">
                <a:effectLst>
                  <a:outerShdw blurRad="38100" dist="38100" dir="2700000" algn="tl">
                    <a:srgbClr val="FFFFFF"/>
                  </a:outerShdw>
                </a:effectLst>
                <a:latin typeface="Times New Roman" pitchFamily="18" charset="0"/>
              </a:rPr>
              <a:t>（</a:t>
            </a:r>
            <a:r>
              <a:rPr lang="en-US" altLang="zh-CN" b="1" smtClean="0">
                <a:effectLst>
                  <a:outerShdw blurRad="38100" dist="38100" dir="2700000" algn="tl">
                    <a:srgbClr val="FFFFFF"/>
                  </a:outerShdw>
                </a:effectLst>
                <a:latin typeface="Times New Roman" pitchFamily="18" charset="0"/>
              </a:rPr>
              <a:t>M</a:t>
            </a:r>
            <a:r>
              <a:rPr lang="en-US" altLang="zh-CN" smtClean="0">
                <a:effectLst>
                  <a:outerShdw blurRad="38100" dist="38100" dir="2700000" algn="tl">
                    <a:srgbClr val="FFFFFF"/>
                  </a:outerShdw>
                </a:effectLst>
                <a:latin typeface="Times New Roman" pitchFamily="18" charset="0"/>
              </a:rPr>
              <a:t>obile </a:t>
            </a:r>
            <a:r>
              <a:rPr lang="en-US" altLang="zh-CN" b="1" smtClean="0">
                <a:effectLst>
                  <a:outerShdw blurRad="38100" dist="38100" dir="2700000" algn="tl">
                    <a:srgbClr val="FFFFFF"/>
                  </a:outerShdw>
                </a:effectLst>
                <a:latin typeface="Times New Roman" pitchFamily="18" charset="0"/>
              </a:rPr>
              <a:t>C</a:t>
            </a:r>
            <a:r>
              <a:rPr lang="en-US" altLang="zh-CN" smtClean="0">
                <a:effectLst>
                  <a:outerShdw blurRad="38100" dist="38100" dir="2700000" algn="tl">
                    <a:srgbClr val="FFFFFF"/>
                  </a:outerShdw>
                </a:effectLst>
                <a:latin typeface="Times New Roman" pitchFamily="18" charset="0"/>
              </a:rPr>
              <a:t>ontrolled </a:t>
            </a:r>
            <a:r>
              <a:rPr lang="en-US" altLang="zh-CN" b="1" smtClean="0">
                <a:effectLst>
                  <a:outerShdw blurRad="38100" dist="38100" dir="2700000" algn="tl">
                    <a:srgbClr val="FFFFFF"/>
                  </a:outerShdw>
                </a:effectLst>
                <a:latin typeface="Times New Roman" pitchFamily="18" charset="0"/>
              </a:rPr>
              <a:t>H</a:t>
            </a:r>
            <a:r>
              <a:rPr lang="en-US" altLang="zh-CN" smtClean="0">
                <a:effectLst>
                  <a:outerShdw blurRad="38100" dist="38100" dir="2700000" algn="tl">
                    <a:srgbClr val="FFFFFF"/>
                  </a:outerShdw>
                </a:effectLst>
                <a:latin typeface="Times New Roman" pitchFamily="18" charset="0"/>
              </a:rPr>
              <a:t>and</a:t>
            </a:r>
            <a:r>
              <a:rPr lang="en-US" altLang="zh-CN" b="1" smtClean="0">
                <a:effectLst>
                  <a:outerShdw blurRad="38100" dist="38100" dir="2700000" algn="tl">
                    <a:srgbClr val="FFFFFF"/>
                  </a:outerShdw>
                </a:effectLst>
                <a:latin typeface="Times New Roman" pitchFamily="18" charset="0"/>
              </a:rPr>
              <a:t>O</a:t>
            </a:r>
            <a:r>
              <a:rPr lang="en-US" altLang="zh-CN" smtClean="0">
                <a:effectLst>
                  <a:outerShdw blurRad="38100" dist="38100" dir="2700000" algn="tl">
                    <a:srgbClr val="FFFFFF"/>
                  </a:outerShdw>
                </a:effectLst>
                <a:latin typeface="Times New Roman" pitchFamily="18" charset="0"/>
              </a:rPr>
              <a:t>ver</a:t>
            </a:r>
            <a:r>
              <a:rPr lang="zh-CN" altLang="en-US" smtClean="0">
                <a:effectLst>
                  <a:outerShdw blurRad="38100" dist="38100" dir="2700000" algn="tl">
                    <a:srgbClr val="FFFFFF"/>
                  </a:outerShdw>
                </a:effectLst>
                <a:latin typeface="Times New Roman" pitchFamily="18" charset="0"/>
              </a:rPr>
              <a:t>）</a:t>
            </a:r>
            <a:r>
              <a:rPr lang="zh-CN" altLang="en-US" b="1" smtClean="0">
                <a:effectLst>
                  <a:outerShdw blurRad="38100" dist="38100" dir="2700000" algn="tl">
                    <a:srgbClr val="FFFFFF"/>
                  </a:outerShdw>
                </a:effectLst>
              </a:rPr>
              <a:t>移动台控制的切换</a:t>
            </a:r>
            <a:r>
              <a:rPr lang="zh-CN" altLang="en-US" smtClean="0"/>
              <a:t>：</a:t>
            </a:r>
            <a:r>
              <a:rPr lang="en-US" altLang="zh-CN" b="1" smtClean="0">
                <a:latin typeface="Times New Roman" pitchFamily="18" charset="0"/>
              </a:rPr>
              <a:t>MS</a:t>
            </a:r>
            <a:r>
              <a:rPr lang="zh-CN" altLang="en-US" b="1" smtClean="0">
                <a:latin typeface="Times New Roman" pitchFamily="18" charset="0"/>
              </a:rPr>
              <a:t>持续监测当前</a:t>
            </a:r>
            <a:r>
              <a:rPr lang="en-US" altLang="zh-CN" b="1" smtClean="0">
                <a:latin typeface="Times New Roman" pitchFamily="18" charset="0"/>
              </a:rPr>
              <a:t>BS</a:t>
            </a:r>
            <a:r>
              <a:rPr lang="zh-CN" altLang="en-US" b="1" smtClean="0">
                <a:latin typeface="Times New Roman" pitchFamily="18" charset="0"/>
              </a:rPr>
              <a:t>和几个切换候选</a:t>
            </a:r>
            <a:r>
              <a:rPr lang="en-US" altLang="zh-CN" b="1" smtClean="0">
                <a:latin typeface="Times New Roman" pitchFamily="18" charset="0"/>
              </a:rPr>
              <a:t>BS</a:t>
            </a:r>
            <a:r>
              <a:rPr lang="zh-CN" altLang="en-US" b="1" smtClean="0">
                <a:latin typeface="Times New Roman" pitchFamily="18" charset="0"/>
              </a:rPr>
              <a:t>的信号强度（前向链路），并根据信号情况选择最佳的切换时机和</a:t>
            </a:r>
            <a:r>
              <a:rPr lang="en-US" altLang="zh-CN" b="1" smtClean="0">
                <a:latin typeface="Times New Roman" pitchFamily="18" charset="0"/>
              </a:rPr>
              <a:t>BS</a:t>
            </a:r>
            <a:r>
              <a:rPr lang="zh-CN" altLang="en-US" b="1" smtClean="0"/>
              <a:t>。适用于网络侧功能较弱的无绳系统，如欧洲的数字无绳标准</a:t>
            </a:r>
            <a:r>
              <a:rPr lang="en-US" altLang="zh-CN" b="1" smtClean="0">
                <a:latin typeface="Times New Roman" pitchFamily="18" charset="0"/>
              </a:rPr>
              <a:t>DECT</a:t>
            </a:r>
            <a:r>
              <a:rPr lang="zh-CN" altLang="en-US" b="1" smtClean="0"/>
              <a:t>（数字增强型无绳电话）。</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p:txBody>
          <a:bodyPr/>
          <a:lstStyle/>
          <a:p>
            <a:pPr eaLnBrk="1" hangingPunct="1"/>
            <a:endParaRPr lang="zh-CN" altLang="zh-CN" smtClean="0"/>
          </a:p>
        </p:txBody>
      </p:sp>
      <p:sp>
        <p:nvSpPr>
          <p:cNvPr id="229379" name="Rectangle 3"/>
          <p:cNvSpPr>
            <a:spLocks noGrp="1" noChangeArrowheads="1"/>
          </p:cNvSpPr>
          <p:nvPr>
            <p:ph type="body" idx="4294967295"/>
          </p:nvPr>
        </p:nvSpPr>
        <p:spPr>
          <a:xfrm>
            <a:off x="762000" y="2133600"/>
            <a:ext cx="7772400" cy="4114800"/>
          </a:xfrm>
        </p:spPr>
        <p:txBody>
          <a:bodyPr/>
          <a:lstStyle/>
          <a:p>
            <a:pPr eaLnBrk="1" hangingPunct="1">
              <a:lnSpc>
                <a:spcPct val="90000"/>
              </a:lnSpc>
              <a:defRPr/>
            </a:pPr>
            <a:r>
              <a:rPr lang="en-US" altLang="zh-CN" sz="2800" b="1" dirty="0" smtClean="0">
                <a:effectLst>
                  <a:outerShdw blurRad="38100" dist="38100" dir="2700000" algn="tl">
                    <a:srgbClr val="FFFFFF"/>
                  </a:outerShdw>
                </a:effectLst>
                <a:latin typeface="Times New Roman" pitchFamily="18" charset="0"/>
              </a:rPr>
              <a:t>MAHO</a:t>
            </a:r>
            <a:r>
              <a:rPr lang="zh-CN" altLang="en-US" sz="2800" dirty="0" smtClean="0">
                <a:effectLst>
                  <a:outerShdw blurRad="38100" dist="38100" dir="2700000" algn="tl">
                    <a:srgbClr val="FFFFFF"/>
                  </a:outerShdw>
                </a:effectLst>
              </a:rPr>
              <a:t>（</a:t>
            </a:r>
            <a:r>
              <a:rPr lang="en-US" altLang="zh-CN" sz="2800" b="1" dirty="0" smtClean="0">
                <a:effectLst>
                  <a:outerShdw blurRad="38100" dist="38100" dir="2700000" algn="tl">
                    <a:srgbClr val="FFFFFF"/>
                  </a:outerShdw>
                </a:effectLst>
                <a:latin typeface="Times New Roman" pitchFamily="18" charset="0"/>
              </a:rPr>
              <a:t>M</a:t>
            </a:r>
            <a:r>
              <a:rPr lang="en-US" altLang="zh-CN" sz="2800" dirty="0" smtClean="0">
                <a:effectLst>
                  <a:outerShdw blurRad="38100" dist="38100" dir="2700000" algn="tl">
                    <a:srgbClr val="FFFFFF"/>
                  </a:outerShdw>
                </a:effectLst>
                <a:latin typeface="Times New Roman" pitchFamily="18" charset="0"/>
              </a:rPr>
              <a:t>obile </a:t>
            </a:r>
            <a:r>
              <a:rPr lang="en-US" altLang="zh-CN" sz="2800" b="1" dirty="0" smtClean="0">
                <a:effectLst>
                  <a:outerShdw blurRad="38100" dist="38100" dir="2700000" algn="tl">
                    <a:srgbClr val="FFFFFF"/>
                  </a:outerShdw>
                </a:effectLst>
                <a:latin typeface="Times New Roman" pitchFamily="18" charset="0"/>
              </a:rPr>
              <a:t>A</a:t>
            </a:r>
            <a:r>
              <a:rPr lang="en-US" altLang="zh-CN" sz="2800" dirty="0" smtClean="0">
                <a:effectLst>
                  <a:outerShdw blurRad="38100" dist="38100" dir="2700000" algn="tl">
                    <a:srgbClr val="FFFFFF"/>
                  </a:outerShdw>
                </a:effectLst>
                <a:latin typeface="Times New Roman" pitchFamily="18" charset="0"/>
              </a:rPr>
              <a:t>ssisted </a:t>
            </a:r>
            <a:r>
              <a:rPr lang="en-US" altLang="zh-CN" sz="2800" b="1" dirty="0" err="1" smtClean="0">
                <a:effectLst>
                  <a:outerShdw blurRad="38100" dist="38100" dir="2700000" algn="tl">
                    <a:srgbClr val="FFFFFF"/>
                  </a:outerShdw>
                </a:effectLst>
                <a:latin typeface="Times New Roman" pitchFamily="18" charset="0"/>
              </a:rPr>
              <a:t>H</a:t>
            </a:r>
            <a:r>
              <a:rPr lang="en-US" altLang="zh-CN" sz="2800" dirty="0" err="1" smtClean="0">
                <a:effectLst>
                  <a:outerShdw blurRad="38100" dist="38100" dir="2700000" algn="tl">
                    <a:srgbClr val="FFFFFF"/>
                  </a:outerShdw>
                </a:effectLst>
                <a:latin typeface="Times New Roman" pitchFamily="18" charset="0"/>
              </a:rPr>
              <a:t>and</a:t>
            </a:r>
            <a:r>
              <a:rPr lang="en-US" altLang="zh-CN" sz="2800" b="1" dirty="0" err="1" smtClean="0">
                <a:effectLst>
                  <a:outerShdw blurRad="38100" dist="38100" dir="2700000" algn="tl">
                    <a:srgbClr val="FFFFFF"/>
                  </a:outerShdw>
                </a:effectLst>
                <a:latin typeface="Times New Roman" pitchFamily="18" charset="0"/>
              </a:rPr>
              <a:t>O</a:t>
            </a:r>
            <a:r>
              <a:rPr lang="en-US" altLang="zh-CN" sz="2800" dirty="0" err="1" smtClean="0">
                <a:effectLst>
                  <a:outerShdw blurRad="38100" dist="38100" dir="2700000" algn="tl">
                    <a:srgbClr val="FFFFFF"/>
                  </a:outerShdw>
                </a:effectLst>
                <a:latin typeface="Times New Roman" pitchFamily="18" charset="0"/>
              </a:rPr>
              <a:t>ver</a:t>
            </a:r>
            <a:r>
              <a:rPr lang="zh-CN" altLang="en-US" sz="2800" dirty="0" smtClean="0">
                <a:effectLst>
                  <a:outerShdw blurRad="38100" dist="38100" dir="2700000" algn="tl">
                    <a:srgbClr val="FFFFFF"/>
                  </a:outerShdw>
                </a:effectLst>
              </a:rPr>
              <a:t>）</a:t>
            </a:r>
            <a:r>
              <a:rPr lang="zh-CN" altLang="en-US" sz="2800" b="1" dirty="0" smtClean="0">
                <a:effectLst>
                  <a:outerShdw blurRad="38100" dist="38100" dir="2700000" algn="tl">
                    <a:srgbClr val="000000">
                      <a:alpha val="43137"/>
                    </a:srgbClr>
                  </a:outerShdw>
                </a:effectLst>
              </a:rPr>
              <a:t>移动台辅助的切换</a:t>
            </a:r>
            <a:r>
              <a:rPr lang="zh-CN" altLang="en-US" sz="2800" dirty="0" smtClean="0"/>
              <a:t>：</a:t>
            </a:r>
            <a:r>
              <a:rPr lang="zh-CN" altLang="en-US" sz="2800" b="1" dirty="0" smtClean="0"/>
              <a:t>移动台和基站分别监测前向和反向链路的信号（这里，移动台也可以同时监测周围多个基站的前向信号），由网络（</a:t>
            </a:r>
            <a:r>
              <a:rPr lang="en-US" altLang="zh-CN" sz="2800" b="1" dirty="0" smtClean="0">
                <a:latin typeface="Times New Roman" pitchFamily="18" charset="0"/>
              </a:rPr>
              <a:t>MSC</a:t>
            </a:r>
            <a:r>
              <a:rPr lang="zh-CN" altLang="en-US" sz="2800" b="1" dirty="0" smtClean="0"/>
              <a:t>）根据监测结果综合作出切换决策。所有第二代数字系统（包括</a:t>
            </a:r>
            <a:r>
              <a:rPr lang="en-US" altLang="zh-CN" sz="2800" b="1" dirty="0" smtClean="0">
                <a:latin typeface="Times New Roman" pitchFamily="18" charset="0"/>
              </a:rPr>
              <a:t>GSM</a:t>
            </a:r>
            <a:r>
              <a:rPr lang="zh-CN" altLang="en-US" sz="2800" b="1" dirty="0" smtClean="0"/>
              <a:t>、</a:t>
            </a:r>
            <a:r>
              <a:rPr lang="en-US" altLang="zh-CN" sz="2800" b="1" dirty="0" smtClean="0">
                <a:latin typeface="Times New Roman" pitchFamily="18" charset="0"/>
              </a:rPr>
              <a:t>IS95 CDMA</a:t>
            </a:r>
            <a:r>
              <a:rPr lang="zh-CN" altLang="en-US" sz="2800" b="1" dirty="0" smtClean="0"/>
              <a:t>等）均采用这种切换控制方式。</a:t>
            </a:r>
            <a:endParaRPr lang="en-US" altLang="zh-CN" sz="2800" b="1" dirty="0" smtClean="0"/>
          </a:p>
          <a:p>
            <a:pPr eaLnBrk="1" hangingPunct="1">
              <a:lnSpc>
                <a:spcPct val="90000"/>
              </a:lnSpc>
              <a:buFont typeface="Wingdings" pitchFamily="2" charset="2"/>
              <a:buNone/>
              <a:defRPr/>
            </a:pPr>
            <a:r>
              <a:rPr lang="zh-CN" altLang="en-US" sz="2800" b="1" dirty="0" smtClean="0">
                <a:latin typeface="Times New Roman" pitchFamily="18" charset="0"/>
                <a:cs typeface="Times New Roman" pitchFamily="18" charset="0"/>
              </a:rPr>
              <a:t>    更准确地，应该称作</a:t>
            </a:r>
            <a:r>
              <a:rPr lang="en-US" altLang="zh-CN" sz="2800" b="1" dirty="0" smtClean="0">
                <a:effectLst>
                  <a:outerShdw blurRad="38100" dist="38100" dir="2700000" algn="tl">
                    <a:srgbClr val="000000">
                      <a:alpha val="43137"/>
                    </a:srgbClr>
                  </a:outerShdw>
                </a:effectLst>
                <a:latin typeface="Times New Roman" pitchFamily="18" charset="0"/>
                <a:cs typeface="Times New Roman" pitchFamily="18" charset="0"/>
              </a:rPr>
              <a:t>MAHO/NCHO</a:t>
            </a:r>
            <a:r>
              <a:rPr lang="zh-CN" altLang="en-US" sz="2800" b="1" dirty="0" smtClean="0">
                <a:latin typeface="Times New Roman" pitchFamily="18" charset="0"/>
                <a:cs typeface="Times New Roman" pitchFamily="18" charset="0"/>
              </a:rPr>
              <a:t>。</a:t>
            </a:r>
          </a:p>
          <a:p>
            <a:pPr eaLnBrk="1" hangingPunct="1">
              <a:lnSpc>
                <a:spcPct val="90000"/>
              </a:lnSpc>
              <a:buFont typeface="Wingdings" pitchFamily="2" charset="2"/>
              <a:buNone/>
              <a:defRPr/>
            </a:pPr>
            <a:r>
              <a:rPr lang="zh-CN" altLang="en-US" sz="2800" dirty="0" smtClean="0"/>
              <a:t>   </a:t>
            </a:r>
            <a:r>
              <a:rPr lang="en-US" altLang="zh-CN" sz="2800" b="1" dirty="0" smtClean="0">
                <a:latin typeface="Times New Roman" pitchFamily="18" charset="0"/>
              </a:rPr>
              <a:t>1</a:t>
            </a:r>
            <a:r>
              <a:rPr lang="zh-CN" altLang="en-US" sz="2800" b="1" dirty="0" smtClean="0">
                <a:latin typeface="Times New Roman" pitchFamily="18" charset="0"/>
              </a:rPr>
              <a:t>）</a:t>
            </a:r>
            <a:r>
              <a:rPr lang="en-US" altLang="zh-CN" sz="2800" b="1" dirty="0" smtClean="0">
                <a:latin typeface="Times New Roman" pitchFamily="18" charset="0"/>
              </a:rPr>
              <a:t>FDMA</a:t>
            </a:r>
            <a:r>
              <a:rPr lang="zh-CN" altLang="en-US" sz="2800" b="1" dirty="0" smtClean="0">
                <a:latin typeface="Times New Roman" pitchFamily="18" charset="0"/>
              </a:rPr>
              <a:t>系统无法采用此方式；</a:t>
            </a:r>
            <a:r>
              <a:rPr lang="en-US" altLang="zh-CN" sz="2800" b="1" dirty="0" smtClean="0">
                <a:latin typeface="Times New Roman" pitchFamily="18" charset="0"/>
              </a:rPr>
              <a:t>2</a:t>
            </a:r>
            <a:r>
              <a:rPr lang="zh-CN" altLang="en-US" sz="2800" b="1" dirty="0" smtClean="0">
                <a:latin typeface="Times New Roman" pitchFamily="18" charset="0"/>
              </a:rPr>
              <a:t>）优点在于，同时利用了双向链路的测量结果。</a:t>
            </a:r>
            <a:r>
              <a:rPr lang="zh-CN" altLang="en-US" sz="2800" b="1" dirty="0" smtClean="0"/>
              <a:t> </a:t>
            </a:r>
          </a:p>
          <a:p>
            <a:pPr eaLnBrk="1" hangingPunct="1">
              <a:lnSpc>
                <a:spcPct val="90000"/>
              </a:lnSpc>
              <a:buFont typeface="Wingdings" pitchFamily="2" charset="2"/>
              <a:buNone/>
              <a:defRPr/>
            </a:pPr>
            <a:r>
              <a:rPr lang="zh-CN" altLang="en-US" sz="2800" b="1" dirty="0" smtClean="0"/>
              <a:t>   </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p:txBody>
          <a:bodyPr/>
          <a:lstStyle/>
          <a:p>
            <a:pPr eaLnBrk="1" hangingPunct="1">
              <a:defRPr/>
            </a:pPr>
            <a:r>
              <a:rPr lang="zh-CN" altLang="en-US" sz="4000" b="1" dirty="0" smtClean="0">
                <a:effectLst>
                  <a:outerShdw blurRad="38100" dist="38100" dir="2700000" algn="tl">
                    <a:srgbClr val="000000">
                      <a:alpha val="43137"/>
                    </a:srgbClr>
                  </a:outerShdw>
                </a:effectLst>
              </a:rPr>
              <a:t>切换优先</a:t>
            </a:r>
            <a:endParaRPr lang="zh-CN" altLang="zh-CN" sz="4000" dirty="0" smtClean="0">
              <a:effectLst>
                <a:outerShdw blurRad="38100" dist="38100" dir="2700000" algn="tl">
                  <a:srgbClr val="000000">
                    <a:alpha val="43137"/>
                  </a:srgbClr>
                </a:outerShdw>
              </a:effectLst>
            </a:endParaRPr>
          </a:p>
        </p:txBody>
      </p:sp>
      <p:sp>
        <p:nvSpPr>
          <p:cNvPr id="97283" name="Rectangle 3"/>
          <p:cNvSpPr>
            <a:spLocks noGrp="1" noChangeArrowheads="1"/>
          </p:cNvSpPr>
          <p:nvPr>
            <p:ph type="body" idx="4294967295"/>
          </p:nvPr>
        </p:nvSpPr>
        <p:spPr>
          <a:xfrm>
            <a:off x="838200" y="2133600"/>
            <a:ext cx="7772400" cy="4114800"/>
          </a:xfrm>
        </p:spPr>
        <p:txBody>
          <a:bodyPr/>
          <a:lstStyle/>
          <a:p>
            <a:pPr eaLnBrk="1" hangingPunct="1"/>
            <a:r>
              <a:rPr lang="en-US" altLang="zh-CN" b="1" dirty="0" smtClean="0">
                <a:latin typeface="Arial" charset="0"/>
              </a:rPr>
              <a:t>“</a:t>
            </a:r>
            <a:r>
              <a:rPr lang="zh-CN" altLang="en-US" b="1" dirty="0" smtClean="0"/>
              <a:t>切换优先</a:t>
            </a:r>
            <a:r>
              <a:rPr lang="zh-CN" altLang="en-US" b="1" dirty="0" smtClean="0">
                <a:latin typeface="Arial" charset="0"/>
              </a:rPr>
              <a:t>”</a:t>
            </a:r>
            <a:r>
              <a:rPr lang="en-US" altLang="zh-CN" b="1" dirty="0" smtClean="0">
                <a:latin typeface="Arial" charset="0"/>
              </a:rPr>
              <a:t>——</a:t>
            </a:r>
            <a:r>
              <a:rPr lang="zh-CN" altLang="en-US" b="1" dirty="0" smtClean="0"/>
              <a:t>切换信道的分配原则</a:t>
            </a:r>
          </a:p>
        </p:txBody>
      </p:sp>
      <p:sp>
        <p:nvSpPr>
          <p:cNvPr id="97284" name="Text Box 5"/>
          <p:cNvSpPr txBox="1">
            <a:spLocks noChangeArrowheads="1"/>
          </p:cNvSpPr>
          <p:nvPr/>
        </p:nvSpPr>
        <p:spPr bwMode="auto">
          <a:xfrm>
            <a:off x="1905000" y="6248400"/>
            <a:ext cx="5257800" cy="457200"/>
          </a:xfrm>
          <a:prstGeom prst="rect">
            <a:avLst/>
          </a:prstGeom>
          <a:noFill/>
          <a:ln w="9525">
            <a:noFill/>
            <a:miter lim="800000"/>
            <a:headEnd/>
            <a:tailEnd/>
          </a:ln>
        </p:spPr>
        <p:txBody>
          <a:bodyPr>
            <a:spAutoFit/>
          </a:bodyPr>
          <a:lstStyle/>
          <a:p>
            <a:pPr>
              <a:spcBef>
                <a:spcPct val="50000"/>
              </a:spcBef>
            </a:pPr>
            <a:r>
              <a:rPr lang="en-US" altLang="zh-CN"/>
              <a:t>                          </a:t>
            </a:r>
            <a:r>
              <a:rPr lang="zh-CN" altLang="en-US" sz="2400" b="1"/>
              <a:t>预留信道方案</a:t>
            </a:r>
          </a:p>
        </p:txBody>
      </p:sp>
      <p:pic>
        <p:nvPicPr>
          <p:cNvPr id="97285" name="Picture 12" descr="新图片"/>
          <p:cNvPicPr>
            <a:picLocks noChangeAspect="1" noChangeArrowheads="1"/>
          </p:cNvPicPr>
          <p:nvPr/>
        </p:nvPicPr>
        <p:blipFill>
          <a:blip r:embed="rId3" cstate="print"/>
          <a:srcRect/>
          <a:stretch>
            <a:fillRect/>
          </a:stretch>
        </p:blipFill>
        <p:spPr bwMode="auto">
          <a:xfrm>
            <a:off x="990600" y="2895600"/>
            <a:ext cx="7543800" cy="327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ctrTitle" idx="4294967295"/>
          </p:nvPr>
        </p:nvSpPr>
        <p:spPr>
          <a:xfrm>
            <a:off x="990600" y="1676400"/>
            <a:ext cx="7772400" cy="1462088"/>
          </a:xfrm>
        </p:spPr>
        <p:txBody>
          <a:bodyPr/>
          <a:lstStyle/>
          <a:p>
            <a:pPr eaLnBrk="1" hangingPunct="1">
              <a:defRPr/>
            </a:pPr>
            <a:r>
              <a:rPr lang="zh-CN" altLang="en-US" sz="4000" b="1" dirty="0" smtClean="0">
                <a:effectLst>
                  <a:outerShdw blurRad="38100" dist="38100" dir="2700000" algn="tl">
                    <a:srgbClr val="000000">
                      <a:alpha val="43137"/>
                    </a:srgbClr>
                  </a:outerShdw>
                </a:effectLst>
                <a:latin typeface="Times New Roman" pitchFamily="18" charset="0"/>
              </a:rPr>
              <a:t>第</a:t>
            </a:r>
            <a:r>
              <a:rPr lang="en-US" altLang="zh-CN" sz="4000" b="1" dirty="0" smtClean="0">
                <a:effectLst>
                  <a:outerShdw blurRad="38100" dist="38100" dir="2700000" algn="tl">
                    <a:srgbClr val="000000">
                      <a:alpha val="43137"/>
                    </a:srgbClr>
                  </a:outerShdw>
                </a:effectLst>
                <a:latin typeface="Times New Roman" pitchFamily="18" charset="0"/>
              </a:rPr>
              <a:t>3</a:t>
            </a:r>
            <a:r>
              <a:rPr lang="zh-CN" altLang="en-US" sz="4000" b="1" dirty="0" smtClean="0">
                <a:effectLst>
                  <a:outerShdw blurRad="38100" dist="38100" dir="2700000" algn="tl">
                    <a:srgbClr val="000000">
                      <a:alpha val="43137"/>
                    </a:srgbClr>
                  </a:outerShdw>
                </a:effectLst>
                <a:latin typeface="Times New Roman" pitchFamily="18" charset="0"/>
              </a:rPr>
              <a:t>章 蜂窝的概念：系统设计基础</a:t>
            </a:r>
          </a:p>
        </p:txBody>
      </p:sp>
      <p:sp>
        <p:nvSpPr>
          <p:cNvPr id="258051" name="Rectangle 3"/>
          <p:cNvSpPr>
            <a:spLocks noGrp="1" noChangeArrowheads="1"/>
          </p:cNvSpPr>
          <p:nvPr>
            <p:ph type="subTitle" idx="4294967295"/>
          </p:nvPr>
        </p:nvSpPr>
        <p:spPr>
          <a:xfrm>
            <a:off x="1371600" y="3886200"/>
            <a:ext cx="6400800" cy="1752600"/>
          </a:xfrm>
        </p:spPr>
        <p:txBody>
          <a:bodyPr/>
          <a:lstStyle/>
          <a:p>
            <a:pPr marL="0" indent="0" algn="ctr" eaLnBrk="1" hangingPunct="1">
              <a:buFont typeface="Wingdings" pitchFamily="2" charset="2"/>
              <a:buNone/>
              <a:defRPr/>
            </a:pPr>
            <a:r>
              <a:rPr lang="en-US" altLang="zh-CN" b="1" smtClean="0">
                <a:effectLst>
                  <a:outerShdw blurRad="38100" dist="38100" dir="2700000" algn="tl">
                    <a:srgbClr val="C0C0C0"/>
                  </a:outerShdw>
                </a:effectLst>
                <a:latin typeface="Times New Roman" pitchFamily="18" charset="0"/>
              </a:rPr>
              <a:t>IV</a:t>
            </a:r>
          </a:p>
          <a:p>
            <a:pPr marL="0" indent="0" algn="ctr" eaLnBrk="1" hangingPunct="1">
              <a:buFont typeface="Wingdings" pitchFamily="2" charset="2"/>
              <a:buNone/>
              <a:defRPr/>
            </a:pPr>
            <a:r>
              <a:rPr lang="zh-CN" altLang="en-US" b="1" smtClean="0">
                <a:effectLst>
                  <a:outerShdw blurRad="38100" dist="38100" dir="2700000" algn="tl">
                    <a:srgbClr val="C0C0C0"/>
                  </a:outerShdw>
                </a:effectLst>
                <a:latin typeface="Times New Roman" pitchFamily="18" charset="0"/>
              </a:rPr>
              <a:t>进一步提高蜂窝系统容量</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p:txBody>
          <a:bodyPr/>
          <a:lstStyle/>
          <a:p>
            <a:pPr eaLnBrk="1" hangingPunct="1">
              <a:defRPr/>
            </a:pPr>
            <a:r>
              <a:rPr lang="en-US" altLang="zh-CN" b="1" dirty="0" smtClean="0">
                <a:effectLst>
                  <a:outerShdw blurRad="38100" dist="38100" dir="2700000" algn="tl">
                    <a:srgbClr val="000000">
                      <a:alpha val="43137"/>
                    </a:srgbClr>
                  </a:outerShdw>
                </a:effectLst>
              </a:rPr>
              <a:t/>
            </a:r>
            <a:br>
              <a:rPr lang="en-US" altLang="zh-CN" b="1" dirty="0" smtClean="0">
                <a:effectLst>
                  <a:outerShdw blurRad="38100" dist="38100" dir="2700000" algn="tl">
                    <a:srgbClr val="000000">
                      <a:alpha val="43137"/>
                    </a:srgbClr>
                  </a:outerShdw>
                </a:effectLst>
              </a:rPr>
            </a:br>
            <a:r>
              <a:rPr lang="en-US" altLang="zh-CN" b="1" dirty="0" smtClean="0">
                <a:effectLst>
                  <a:outerShdw blurRad="38100" dist="38100" dir="2700000" algn="tl">
                    <a:srgbClr val="000000">
                      <a:alpha val="43137"/>
                    </a:srgbClr>
                  </a:outerShdw>
                </a:effectLst>
              </a:rPr>
              <a:t/>
            </a:r>
            <a:br>
              <a:rPr lang="en-US" altLang="zh-CN" b="1" dirty="0" smtClean="0">
                <a:effectLst>
                  <a:outerShdw blurRad="38100" dist="38100" dir="2700000" algn="tl">
                    <a:srgbClr val="000000">
                      <a:alpha val="43137"/>
                    </a:srgbClr>
                  </a:outerShdw>
                </a:effectLst>
              </a:rPr>
            </a:br>
            <a:r>
              <a:rPr lang="en-US" altLang="zh-CN" b="1" dirty="0" smtClean="0">
                <a:effectLst>
                  <a:outerShdw blurRad="38100" dist="38100" dir="2700000" algn="tl">
                    <a:srgbClr val="000000">
                      <a:alpha val="43137"/>
                    </a:srgbClr>
                  </a:outerShdw>
                </a:effectLst>
              </a:rPr>
              <a:t/>
            </a:r>
            <a:br>
              <a:rPr lang="en-US" altLang="zh-CN" b="1" dirty="0" smtClean="0">
                <a:effectLst>
                  <a:outerShdw blurRad="38100" dist="38100" dir="2700000" algn="tl">
                    <a:srgbClr val="000000">
                      <a:alpha val="43137"/>
                    </a:srgbClr>
                  </a:outerShdw>
                </a:effectLst>
              </a:rPr>
            </a:br>
            <a:r>
              <a:rPr lang="zh-CN" altLang="en-US" b="1" dirty="0" smtClean="0">
                <a:effectLst>
                  <a:outerShdw blurRad="38100" dist="38100" dir="2700000" algn="tl">
                    <a:srgbClr val="000000">
                      <a:alpha val="43137"/>
                    </a:srgbClr>
                  </a:outerShdw>
                </a:effectLst>
              </a:rPr>
              <a:t/>
            </a:r>
            <a:br>
              <a:rPr lang="zh-CN" altLang="en-US" b="1" dirty="0" smtClean="0">
                <a:effectLst>
                  <a:outerShdw blurRad="38100" dist="38100" dir="2700000" algn="tl">
                    <a:srgbClr val="000000">
                      <a:alpha val="43137"/>
                    </a:srgbClr>
                  </a:outerShdw>
                </a:effectLst>
              </a:rPr>
            </a:br>
            <a:r>
              <a:rPr lang="zh-CN" altLang="en-US" b="1" dirty="0" smtClean="0">
                <a:effectLst>
                  <a:outerShdw blurRad="38100" dist="38100" dir="2700000" algn="tl">
                    <a:srgbClr val="000000">
                      <a:alpha val="43137"/>
                    </a:srgbClr>
                  </a:outerShdw>
                </a:effectLst>
              </a:rPr>
              <a:t>如何进一步提高容量？</a:t>
            </a:r>
            <a:endParaRPr lang="zh-CN" altLang="zh-CN" dirty="0" smtClean="0"/>
          </a:p>
        </p:txBody>
      </p:sp>
      <p:sp>
        <p:nvSpPr>
          <p:cNvPr id="260099" name="Rectangle 3"/>
          <p:cNvSpPr>
            <a:spLocks noGrp="1" noChangeArrowheads="1"/>
          </p:cNvSpPr>
          <p:nvPr>
            <p:ph type="body" idx="4294967295"/>
          </p:nvPr>
        </p:nvSpPr>
        <p:spPr>
          <a:xfrm>
            <a:off x="457200" y="2133600"/>
            <a:ext cx="8382000" cy="4572000"/>
          </a:xfrm>
        </p:spPr>
        <p:txBody>
          <a:bodyPr/>
          <a:lstStyle/>
          <a:p>
            <a:pPr eaLnBrk="1" hangingPunct="1">
              <a:buFont typeface="Wingdings" pitchFamily="2" charset="2"/>
              <a:buNone/>
              <a:defRPr/>
            </a:pPr>
            <a:r>
              <a:rPr lang="zh-CN" altLang="en-US" b="1" dirty="0" smtClean="0"/>
              <a:t>       蜂窝系统基于频率复用原理，相对于之前</a:t>
            </a:r>
            <a:endParaRPr lang="en-US" altLang="zh-CN" b="1" dirty="0" smtClean="0"/>
          </a:p>
          <a:p>
            <a:pPr eaLnBrk="1" hangingPunct="1">
              <a:buFont typeface="Wingdings" pitchFamily="2" charset="2"/>
              <a:buNone/>
              <a:defRPr/>
            </a:pPr>
            <a:r>
              <a:rPr lang="zh-CN" altLang="en-US" b="1" dirty="0" smtClean="0"/>
              <a:t>的大区制系统大大提升了</a:t>
            </a:r>
            <a:r>
              <a:rPr lang="zh-CN" altLang="en-US" b="1" dirty="0" smtClean="0">
                <a:effectLst>
                  <a:outerShdw blurRad="38100" dist="38100" dir="2700000" algn="tl">
                    <a:srgbClr val="FFFFFF"/>
                  </a:outerShdw>
                </a:effectLst>
              </a:rPr>
              <a:t>系统容量</a:t>
            </a:r>
            <a:r>
              <a:rPr lang="zh-CN" altLang="en-US" b="1" dirty="0" smtClean="0"/>
              <a:t>，那么还可</a:t>
            </a:r>
            <a:endParaRPr lang="en-US" altLang="zh-CN" b="1" dirty="0" smtClean="0"/>
          </a:p>
          <a:p>
            <a:pPr eaLnBrk="1" hangingPunct="1">
              <a:buFont typeface="Wingdings" pitchFamily="2" charset="2"/>
              <a:buNone/>
              <a:defRPr/>
            </a:pPr>
            <a:r>
              <a:rPr lang="zh-CN" altLang="en-US" b="1" dirty="0" smtClean="0"/>
              <a:t>以从哪些角度出发进一步提升系统容量呢？实</a:t>
            </a:r>
            <a:endParaRPr lang="en-US" altLang="zh-CN" b="1" dirty="0" smtClean="0"/>
          </a:p>
          <a:p>
            <a:pPr eaLnBrk="1" hangingPunct="1">
              <a:buFont typeface="Wingdings" pitchFamily="2" charset="2"/>
              <a:buNone/>
              <a:defRPr/>
            </a:pPr>
            <a:r>
              <a:rPr lang="zh-CN" altLang="en-US" b="1" dirty="0" smtClean="0"/>
              <a:t>际上，</a:t>
            </a:r>
            <a:r>
              <a:rPr lang="zh-CN" altLang="en-US" b="1" dirty="0" smtClean="0">
                <a:effectLst>
                  <a:outerShdw blurRad="38100" dist="38100" dir="2700000" algn="tl">
                    <a:srgbClr val="FFFFFF"/>
                  </a:outerShdw>
                </a:effectLst>
              </a:rPr>
              <a:t>提升容量</a:t>
            </a:r>
            <a:r>
              <a:rPr lang="zh-CN" altLang="en-US" b="1" dirty="0" smtClean="0"/>
              <a:t>最终都将被落实为</a:t>
            </a:r>
            <a:r>
              <a:rPr lang="zh-CN" altLang="en-US" b="1" dirty="0" smtClean="0">
                <a:effectLst>
                  <a:outerShdw blurRad="38100" dist="38100" dir="2700000" algn="tl">
                    <a:srgbClr val="FFFFFF"/>
                  </a:outerShdw>
                </a:effectLst>
              </a:rPr>
              <a:t>提升</a:t>
            </a:r>
            <a:r>
              <a:rPr lang="zh-CN" altLang="en-US" b="1" dirty="0" smtClean="0">
                <a:solidFill>
                  <a:srgbClr val="FF0000"/>
                </a:solidFill>
                <a:effectLst>
                  <a:outerShdw blurRad="38100" dist="38100" dir="2700000" algn="tl">
                    <a:srgbClr val="000000">
                      <a:alpha val="43137"/>
                    </a:srgbClr>
                  </a:outerShdw>
                </a:effectLst>
              </a:rPr>
              <a:t>单位面</a:t>
            </a:r>
            <a:endParaRPr lang="en-US" altLang="zh-CN" b="1" dirty="0" smtClean="0">
              <a:solidFill>
                <a:srgbClr val="FF0000"/>
              </a:solidFill>
              <a:effectLst>
                <a:outerShdw blurRad="38100" dist="38100" dir="2700000" algn="tl">
                  <a:srgbClr val="000000">
                    <a:alpha val="43137"/>
                  </a:srgbClr>
                </a:outerShdw>
              </a:effectLst>
            </a:endParaRPr>
          </a:p>
          <a:p>
            <a:pPr eaLnBrk="1" hangingPunct="1">
              <a:buFont typeface="Wingdings" pitchFamily="2" charset="2"/>
              <a:buNone/>
              <a:defRPr/>
            </a:pPr>
            <a:r>
              <a:rPr lang="zh-CN" altLang="en-US" b="1" dirty="0" smtClean="0">
                <a:solidFill>
                  <a:srgbClr val="FF0000"/>
                </a:solidFill>
                <a:effectLst>
                  <a:outerShdw blurRad="38100" dist="38100" dir="2700000" algn="tl">
                    <a:srgbClr val="000000">
                      <a:alpha val="43137"/>
                    </a:srgbClr>
                  </a:outerShdw>
                </a:effectLst>
              </a:rPr>
              <a:t>积（如</a:t>
            </a:r>
            <a:r>
              <a:rPr lang="en-US" altLang="zh-CN" b="1" dirty="0" smtClean="0">
                <a:solidFill>
                  <a:srgbClr val="FF0000"/>
                </a:solidFill>
                <a:effectLst>
                  <a:outerShdw blurRad="38100" dist="38100" dir="2700000" algn="tl">
                    <a:srgbClr val="000000">
                      <a:alpha val="43137"/>
                    </a:srgbClr>
                  </a:outerShdw>
                </a:effectLst>
                <a:latin typeface="Times New Roman" pitchFamily="18" charset="0"/>
              </a:rPr>
              <a:t>1</a:t>
            </a:r>
            <a:r>
              <a:rPr lang="zh-CN" altLang="en-US" b="1" dirty="0" smtClean="0">
                <a:solidFill>
                  <a:srgbClr val="FF0000"/>
                </a:solidFill>
                <a:effectLst>
                  <a:outerShdw blurRad="38100" dist="38100" dir="2700000" algn="tl">
                    <a:srgbClr val="000000">
                      <a:alpha val="43137"/>
                    </a:srgbClr>
                  </a:outerShdw>
                </a:effectLst>
              </a:rPr>
              <a:t>平方公里）上的可用信道数目</a:t>
            </a:r>
            <a:r>
              <a:rPr lang="zh-CN" altLang="en-US" b="1" dirty="0" smtClean="0"/>
              <a:t>。因此</a:t>
            </a:r>
            <a:endParaRPr lang="en-US" altLang="zh-CN" b="1" dirty="0" smtClean="0"/>
          </a:p>
          <a:p>
            <a:pPr eaLnBrk="1" hangingPunct="1">
              <a:buFont typeface="Wingdings" pitchFamily="2" charset="2"/>
              <a:buNone/>
              <a:defRPr/>
            </a:pPr>
            <a:r>
              <a:rPr lang="zh-CN" altLang="en-US" b="1" dirty="0" smtClean="0"/>
              <a:t>进一步提升容量的方法也都着眼于如何提升</a:t>
            </a:r>
            <a:r>
              <a:rPr lang="zh-CN" altLang="en-US" b="1" dirty="0" smtClean="0">
                <a:solidFill>
                  <a:srgbClr val="FF0000"/>
                </a:solidFill>
                <a:effectLst>
                  <a:outerShdw blurRad="38100" dist="38100" dir="2700000" algn="tl">
                    <a:srgbClr val="000000">
                      <a:alpha val="43137"/>
                    </a:srgbClr>
                  </a:outerShdw>
                </a:effectLst>
              </a:rPr>
              <a:t>单</a:t>
            </a:r>
            <a:endParaRPr lang="en-US" altLang="zh-CN" b="1" dirty="0" smtClean="0">
              <a:solidFill>
                <a:srgbClr val="FF0000"/>
              </a:solidFill>
              <a:effectLst>
                <a:outerShdw blurRad="38100" dist="38100" dir="2700000" algn="tl">
                  <a:srgbClr val="000000">
                    <a:alpha val="43137"/>
                  </a:srgbClr>
                </a:outerShdw>
              </a:effectLst>
            </a:endParaRPr>
          </a:p>
          <a:p>
            <a:pPr eaLnBrk="1" hangingPunct="1">
              <a:buFont typeface="Wingdings" pitchFamily="2" charset="2"/>
              <a:buNone/>
              <a:defRPr/>
            </a:pPr>
            <a:r>
              <a:rPr lang="zh-CN" altLang="en-US" b="1" dirty="0" smtClean="0">
                <a:solidFill>
                  <a:srgbClr val="FF0000"/>
                </a:solidFill>
                <a:effectLst>
                  <a:outerShdw blurRad="38100" dist="38100" dir="2700000" algn="tl">
                    <a:srgbClr val="000000">
                      <a:alpha val="43137"/>
                    </a:srgbClr>
                  </a:outerShdw>
                </a:effectLst>
              </a:rPr>
              <a:t>位面积（如</a:t>
            </a:r>
            <a:r>
              <a:rPr lang="en-US" altLang="zh-CN" b="1" dirty="0" smtClean="0">
                <a:solidFill>
                  <a:srgbClr val="FF0000"/>
                </a:solidFill>
                <a:effectLst>
                  <a:outerShdw blurRad="38100" dist="38100" dir="2700000" algn="tl">
                    <a:srgbClr val="000000">
                      <a:alpha val="43137"/>
                    </a:srgbClr>
                  </a:outerShdw>
                </a:effectLst>
                <a:latin typeface="Times New Roman" pitchFamily="18" charset="0"/>
              </a:rPr>
              <a:t>1</a:t>
            </a:r>
            <a:r>
              <a:rPr lang="zh-CN" altLang="en-US" b="1" dirty="0" smtClean="0">
                <a:solidFill>
                  <a:srgbClr val="FF0000"/>
                </a:solidFill>
                <a:effectLst>
                  <a:outerShdw blurRad="38100" dist="38100" dir="2700000" algn="tl">
                    <a:srgbClr val="000000">
                      <a:alpha val="43137"/>
                    </a:srgbClr>
                  </a:outerShdw>
                </a:effectLst>
              </a:rPr>
              <a:t>平方公里）上的可用信道数目</a:t>
            </a:r>
            <a:r>
              <a:rPr lang="zh-CN" altLang="en-US" b="1" dirty="0" smtClean="0"/>
              <a:t>。</a:t>
            </a:r>
          </a:p>
          <a:p>
            <a:pPr eaLnBrk="1" hangingPunct="1">
              <a:buFont typeface="Wingdings" pitchFamily="2" charset="2"/>
              <a:buNone/>
              <a:defRPr/>
            </a:pPr>
            <a:r>
              <a:rPr lang="zh-CN" altLang="en-US" dirty="0" smtClean="0"/>
              <a:t>      </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idx="4294967295"/>
          </p:nvPr>
        </p:nvSpPr>
        <p:spPr/>
        <p:txBody>
          <a:bodyPr/>
          <a:lstStyle/>
          <a:p>
            <a:endParaRPr lang="zh-CN" altLang="en-US" smtClean="0"/>
          </a:p>
        </p:txBody>
      </p:sp>
      <p:sp>
        <p:nvSpPr>
          <p:cNvPr id="3" name="内容占位符 2"/>
          <p:cNvSpPr>
            <a:spLocks noGrp="1"/>
          </p:cNvSpPr>
          <p:nvPr>
            <p:ph idx="4294967295"/>
          </p:nvPr>
        </p:nvSpPr>
        <p:spPr>
          <a:xfrm>
            <a:off x="762000" y="2133600"/>
            <a:ext cx="7772400" cy="4114800"/>
          </a:xfrm>
        </p:spPr>
        <p:txBody>
          <a:bodyPr/>
          <a:lstStyle/>
          <a:p>
            <a:pPr>
              <a:defRPr/>
            </a:pPr>
            <a:r>
              <a:rPr lang="zh-CN" altLang="en-US" b="1" dirty="0" smtClean="0"/>
              <a:t>进一步提升系统容量的可能途径：</a:t>
            </a:r>
            <a:endParaRPr lang="en-US" altLang="zh-CN" b="1" dirty="0" smtClean="0"/>
          </a:p>
          <a:p>
            <a:pPr>
              <a:buFont typeface="Wingdings" pitchFamily="2" charset="2"/>
              <a:buNone/>
              <a:defRPr/>
            </a:pPr>
            <a:r>
              <a:rPr lang="en-US" altLang="zh-CN" b="1" dirty="0" smtClean="0">
                <a:latin typeface="Times New Roman" pitchFamily="18" charset="0"/>
                <a:cs typeface="Times New Roman" pitchFamily="18" charset="0"/>
              </a:rPr>
              <a:t>1.</a:t>
            </a:r>
            <a:r>
              <a:rPr lang="zh-CN" altLang="en-US" b="1" dirty="0" smtClean="0">
                <a:latin typeface="Times New Roman" pitchFamily="18" charset="0"/>
                <a:cs typeface="Times New Roman" pitchFamily="18" charset="0"/>
              </a:rPr>
              <a:t>保证单位小区的信道数不变而采用更小尺寸的小区。（即不改变小区分配到的信道数目并</a:t>
            </a:r>
            <a:r>
              <a:rPr lang="zh-CN" altLang="en-US" b="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减小小区半径</a:t>
            </a:r>
            <a:r>
              <a:rPr lang="zh-CN" altLang="en-US" b="1" dirty="0" smtClean="0">
                <a:latin typeface="Times New Roman" pitchFamily="18" charset="0"/>
                <a:cs typeface="Times New Roman" pitchFamily="18" charset="0"/>
              </a:rPr>
              <a:t>。）</a:t>
            </a:r>
            <a:endParaRPr lang="en-US" altLang="zh-CN" b="1" dirty="0" smtClean="0">
              <a:latin typeface="Times New Roman" pitchFamily="18" charset="0"/>
              <a:cs typeface="Times New Roman" pitchFamily="18" charset="0"/>
            </a:endParaRPr>
          </a:p>
          <a:p>
            <a:pPr>
              <a:buFont typeface="Wingdings" pitchFamily="2" charset="2"/>
              <a:buNone/>
              <a:defRPr/>
            </a:pPr>
            <a:r>
              <a:rPr lang="en-US" altLang="zh-CN" b="1" dirty="0" smtClean="0">
                <a:latin typeface="Times New Roman" pitchFamily="18" charset="0"/>
                <a:cs typeface="Times New Roman" pitchFamily="18" charset="0"/>
              </a:rPr>
              <a:t>2.</a:t>
            </a:r>
            <a:r>
              <a:rPr lang="zh-CN" altLang="en-US" b="1" dirty="0" smtClean="0">
                <a:latin typeface="Times New Roman" pitchFamily="18" charset="0"/>
                <a:cs typeface="Times New Roman" pitchFamily="18" charset="0"/>
              </a:rPr>
              <a:t>小区半径不变的情况下，采用</a:t>
            </a:r>
            <a:r>
              <a:rPr lang="zh-CN" altLang="en-US" b="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更小的区群大小（</a:t>
            </a:r>
            <a:r>
              <a:rPr lang="en-US" altLang="zh-CN" b="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N</a:t>
            </a:r>
            <a:r>
              <a:rPr lang="zh-CN" altLang="en-US" b="1" dirty="0"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a:t>
            </a:r>
            <a:r>
              <a:rPr lang="zh-CN" altLang="en-US" b="1" dirty="0" smtClean="0">
                <a:latin typeface="Times New Roman" pitchFamily="18" charset="0"/>
                <a:cs typeface="Times New Roman" pitchFamily="18" charset="0"/>
              </a:rPr>
              <a:t>。</a:t>
            </a:r>
            <a:endParaRPr lang="zh-CN" alt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idx="4294967295"/>
          </p:nvPr>
        </p:nvSpPr>
        <p:spPr/>
        <p:txBody>
          <a:bodyPr/>
          <a:lstStyle/>
          <a:p>
            <a:pPr eaLnBrk="1" hangingPunct="1"/>
            <a:endParaRPr lang="zh-CN" altLang="zh-CN" smtClean="0"/>
          </a:p>
        </p:txBody>
      </p:sp>
      <p:sp>
        <p:nvSpPr>
          <p:cNvPr id="101379" name="Rectangle 3"/>
          <p:cNvSpPr>
            <a:spLocks noGrp="1" noChangeArrowheads="1"/>
          </p:cNvSpPr>
          <p:nvPr>
            <p:ph type="body" idx="4294967295"/>
          </p:nvPr>
        </p:nvSpPr>
        <p:spPr>
          <a:xfrm>
            <a:off x="609600" y="2133600"/>
            <a:ext cx="8305800" cy="4495800"/>
          </a:xfrm>
        </p:spPr>
        <p:txBody>
          <a:bodyPr/>
          <a:lstStyle/>
          <a:p>
            <a:pPr eaLnBrk="1" hangingPunct="1"/>
            <a:r>
              <a:rPr lang="zh-CN" altLang="en-US" b="1" smtClean="0"/>
              <a:t>关于</a:t>
            </a:r>
            <a:r>
              <a:rPr lang="zh-CN" altLang="en-US" b="1" smtClean="0">
                <a:latin typeface="Arial" charset="0"/>
              </a:rPr>
              <a:t>“</a:t>
            </a:r>
            <a:r>
              <a:rPr lang="zh-CN" altLang="en-US" b="1" smtClean="0"/>
              <a:t>容量</a:t>
            </a:r>
            <a:r>
              <a:rPr lang="zh-CN" altLang="en-US" b="1" smtClean="0">
                <a:latin typeface="Arial" charset="0"/>
              </a:rPr>
              <a:t>”</a:t>
            </a:r>
            <a:r>
              <a:rPr lang="zh-CN" altLang="en-US" b="1" smtClean="0"/>
              <a:t>：</a:t>
            </a:r>
          </a:p>
        </p:txBody>
      </p:sp>
      <p:sp>
        <p:nvSpPr>
          <p:cNvPr id="101380" name="AutoShape 4"/>
          <p:cNvSpPr>
            <a:spLocks/>
          </p:cNvSpPr>
          <p:nvPr/>
        </p:nvSpPr>
        <p:spPr bwMode="auto">
          <a:xfrm>
            <a:off x="762000" y="2971800"/>
            <a:ext cx="457200" cy="1219200"/>
          </a:xfrm>
          <a:prstGeom prst="leftBrace">
            <a:avLst>
              <a:gd name="adj1" fmla="val 22222"/>
              <a:gd name="adj2" fmla="val 50000"/>
            </a:avLst>
          </a:prstGeom>
          <a:noFill/>
          <a:ln w="25400">
            <a:solidFill>
              <a:schemeClr val="tx1"/>
            </a:solidFill>
            <a:round/>
            <a:headEnd/>
            <a:tailEnd/>
          </a:ln>
        </p:spPr>
        <p:txBody>
          <a:bodyPr wrap="none" anchor="ctr"/>
          <a:lstStyle/>
          <a:p>
            <a:endParaRPr lang="zh-CN" altLang="en-US"/>
          </a:p>
        </p:txBody>
      </p:sp>
      <p:sp>
        <p:nvSpPr>
          <p:cNvPr id="262149" name="Text Box 5"/>
          <p:cNvSpPr txBox="1">
            <a:spLocks noChangeArrowheads="1"/>
          </p:cNvSpPr>
          <p:nvPr/>
        </p:nvSpPr>
        <p:spPr bwMode="auto">
          <a:xfrm>
            <a:off x="1219200" y="2743200"/>
            <a:ext cx="7772400" cy="946150"/>
          </a:xfrm>
          <a:prstGeom prst="rect">
            <a:avLst/>
          </a:prstGeom>
          <a:noFill/>
          <a:ln w="9525">
            <a:noFill/>
            <a:miter lim="800000"/>
            <a:headEnd/>
            <a:tailEnd/>
          </a:ln>
          <a:effectLst/>
        </p:spPr>
        <p:txBody>
          <a:bodyPr>
            <a:spAutoFit/>
          </a:bodyPr>
          <a:lstStyle/>
          <a:p>
            <a:pPr>
              <a:spcBef>
                <a:spcPct val="50000"/>
              </a:spcBef>
              <a:defRPr/>
            </a:pPr>
            <a:r>
              <a:rPr lang="zh-CN" altLang="en-US" sz="2800" b="1" u="sng" dirty="0">
                <a:solidFill>
                  <a:schemeClr val="tx2"/>
                </a:solidFill>
                <a:effectLst>
                  <a:outerShdw blurRad="38100" dist="38100" dir="2700000" algn="tl">
                    <a:srgbClr val="000000"/>
                  </a:outerShdw>
                </a:effectLst>
              </a:rPr>
              <a:t>系统容量</a:t>
            </a:r>
            <a:r>
              <a:rPr lang="zh-CN" altLang="en-US" sz="2800" b="1" dirty="0"/>
              <a:t>：通常对应为系统可提供的信道数。如：在单位面积上可提供的信道数（</a:t>
            </a:r>
            <a:r>
              <a:rPr lang="en-US" altLang="zh-CN" sz="2800" b="1" dirty="0" err="1">
                <a:latin typeface="Times New Roman" pitchFamily="18" charset="0"/>
              </a:rPr>
              <a:t>ch</a:t>
            </a:r>
            <a:r>
              <a:rPr lang="en-US" altLang="zh-CN" sz="2800" b="1" dirty="0">
                <a:latin typeface="Times New Roman" pitchFamily="18" charset="0"/>
              </a:rPr>
              <a:t>/km</a:t>
            </a:r>
            <a:r>
              <a:rPr lang="en-US" altLang="zh-CN" sz="2800" b="1" baseline="30000" dirty="0">
                <a:latin typeface="Times New Roman" pitchFamily="18" charset="0"/>
              </a:rPr>
              <a:t>2</a:t>
            </a:r>
            <a:r>
              <a:rPr lang="zh-CN" altLang="en-US" sz="2800" b="1" dirty="0"/>
              <a:t>）。</a:t>
            </a:r>
          </a:p>
        </p:txBody>
      </p:sp>
      <p:sp>
        <p:nvSpPr>
          <p:cNvPr id="262150" name="Text Box 6"/>
          <p:cNvSpPr txBox="1">
            <a:spLocks noChangeArrowheads="1"/>
          </p:cNvSpPr>
          <p:nvPr/>
        </p:nvSpPr>
        <p:spPr bwMode="auto">
          <a:xfrm>
            <a:off x="1295400" y="3810000"/>
            <a:ext cx="7391400" cy="1800225"/>
          </a:xfrm>
          <a:prstGeom prst="rect">
            <a:avLst/>
          </a:prstGeom>
          <a:noFill/>
          <a:ln w="9525">
            <a:noFill/>
            <a:miter lim="800000"/>
            <a:headEnd/>
            <a:tailEnd/>
          </a:ln>
          <a:effectLst/>
        </p:spPr>
        <p:txBody>
          <a:bodyPr>
            <a:spAutoFit/>
          </a:bodyPr>
          <a:lstStyle/>
          <a:p>
            <a:pPr>
              <a:spcBef>
                <a:spcPct val="50000"/>
              </a:spcBef>
              <a:defRPr/>
            </a:pPr>
            <a:r>
              <a:rPr lang="zh-CN" altLang="en-US" sz="2800" b="1" u="sng" dirty="0">
                <a:solidFill>
                  <a:schemeClr val="tx2"/>
                </a:solidFill>
                <a:effectLst>
                  <a:outerShdw blurRad="38100" dist="38100" dir="2700000" algn="tl">
                    <a:srgbClr val="000000"/>
                  </a:outerShdw>
                </a:effectLst>
              </a:rPr>
              <a:t>用户容量</a:t>
            </a:r>
            <a:r>
              <a:rPr lang="zh-CN" altLang="en-US" sz="2800" b="1" dirty="0"/>
              <a:t>：在给定信道数和满足一定</a:t>
            </a:r>
            <a:r>
              <a:rPr lang="zh-CN" altLang="en-US" sz="2800" b="1" dirty="0">
                <a:solidFill>
                  <a:srgbClr val="FF0000"/>
                </a:solidFill>
                <a:effectLst>
                  <a:outerShdw blurRad="38100" dist="38100" dir="2700000" algn="tl">
                    <a:srgbClr val="000000">
                      <a:alpha val="43137"/>
                    </a:srgbClr>
                  </a:outerShdw>
                </a:effectLst>
              </a:rPr>
              <a:t>服务质量</a:t>
            </a:r>
            <a:r>
              <a:rPr lang="zh-CN" altLang="en-US" sz="2800" b="1" dirty="0"/>
              <a:t>的前提下，系统可服务的用户数目或者可提供的总话务量。如：在单位面积上的话务量（</a:t>
            </a:r>
            <a:r>
              <a:rPr lang="en-US" altLang="zh-CN" sz="2800" b="1" dirty="0" err="1">
                <a:latin typeface="Times New Roman" pitchFamily="18" charset="0"/>
              </a:rPr>
              <a:t>Erlang</a:t>
            </a:r>
            <a:r>
              <a:rPr lang="en-US" altLang="zh-CN" sz="2800" b="1" dirty="0">
                <a:latin typeface="Times New Roman" pitchFamily="18" charset="0"/>
              </a:rPr>
              <a:t>/km</a:t>
            </a:r>
            <a:r>
              <a:rPr lang="en-US" altLang="zh-CN" sz="2800" b="1" baseline="30000" dirty="0">
                <a:latin typeface="Times New Roman" pitchFamily="18" charset="0"/>
              </a:rPr>
              <a:t>2</a:t>
            </a:r>
            <a:r>
              <a:rPr lang="zh-CN" altLang="en-US" sz="2800" b="1" dirty="0"/>
              <a:t>）。 </a:t>
            </a:r>
          </a:p>
        </p:txBody>
      </p:sp>
      <p:sp>
        <p:nvSpPr>
          <p:cNvPr id="92167" name="Text Box 7"/>
          <p:cNvSpPr txBox="1">
            <a:spLocks noChangeArrowheads="1"/>
          </p:cNvSpPr>
          <p:nvPr/>
        </p:nvSpPr>
        <p:spPr bwMode="auto">
          <a:xfrm>
            <a:off x="838200" y="5562600"/>
            <a:ext cx="8153400" cy="946150"/>
          </a:xfrm>
          <a:prstGeom prst="rect">
            <a:avLst/>
          </a:prstGeom>
          <a:noFill/>
          <a:ln w="9525">
            <a:noFill/>
            <a:miter lim="800000"/>
            <a:headEnd/>
            <a:tailEnd/>
          </a:ln>
        </p:spPr>
        <p:txBody>
          <a:bodyPr>
            <a:spAutoFit/>
          </a:bodyPr>
          <a:lstStyle/>
          <a:p>
            <a:pPr>
              <a:spcBef>
                <a:spcPct val="50000"/>
              </a:spcBef>
              <a:defRPr/>
            </a:pPr>
            <a:r>
              <a:rPr lang="zh-CN" altLang="en-US" sz="2800" b="1" dirty="0">
                <a:solidFill>
                  <a:schemeClr val="tx2"/>
                </a:solidFill>
                <a:effectLst>
                  <a:outerShdw blurRad="38100" dist="38100" dir="2700000" algn="tl">
                    <a:srgbClr val="000000">
                      <a:alpha val="43137"/>
                    </a:srgbClr>
                  </a:outerShdw>
                </a:effectLst>
                <a:ea typeface="宋体" charset="-122"/>
              </a:rPr>
              <a:t>一般地，单位面积上信道数越多，在规定的服务质量要求下，单位面积上可提供的总话务量越大。</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idx="4294967295"/>
          </p:nvPr>
        </p:nvSpPr>
        <p:spPr/>
        <p:txBody>
          <a:bodyPr/>
          <a:lstStyle/>
          <a:p>
            <a:pPr eaLnBrk="1" hangingPunct="1"/>
            <a:endParaRPr lang="zh-CN" altLang="zh-CN" smtClean="0"/>
          </a:p>
        </p:txBody>
      </p:sp>
      <p:sp>
        <p:nvSpPr>
          <p:cNvPr id="264195" name="Rectangle 3"/>
          <p:cNvSpPr>
            <a:spLocks noGrp="1" noChangeArrowheads="1"/>
          </p:cNvSpPr>
          <p:nvPr>
            <p:ph type="body" idx="4294967295"/>
          </p:nvPr>
        </p:nvSpPr>
        <p:spPr>
          <a:xfrm>
            <a:off x="762000" y="2057400"/>
            <a:ext cx="7924800" cy="4648200"/>
          </a:xfrm>
        </p:spPr>
        <p:txBody>
          <a:bodyPr/>
          <a:lstStyle/>
          <a:p>
            <a:pPr eaLnBrk="1" hangingPunct="1">
              <a:lnSpc>
                <a:spcPct val="90000"/>
              </a:lnSpc>
              <a:defRPr/>
            </a:pPr>
            <a:r>
              <a:rPr lang="zh-CN" altLang="en-US" b="1" dirty="0" smtClean="0">
                <a:latin typeface="Times New Roman" pitchFamily="18" charset="0"/>
              </a:rPr>
              <a:t>中继（</a:t>
            </a:r>
            <a:r>
              <a:rPr lang="en-US" altLang="zh-CN" b="1" dirty="0" err="1" smtClean="0">
                <a:latin typeface="Times New Roman" pitchFamily="18" charset="0"/>
              </a:rPr>
              <a:t>Trunking</a:t>
            </a:r>
            <a:r>
              <a:rPr lang="zh-CN" altLang="en-US" b="1" dirty="0" smtClean="0">
                <a:latin typeface="Times New Roman" pitchFamily="18" charset="0"/>
              </a:rPr>
              <a:t>）理论简介</a:t>
            </a:r>
            <a:r>
              <a:rPr lang="zh-CN" altLang="en-US" b="1" dirty="0" smtClean="0"/>
              <a:t>：</a:t>
            </a:r>
            <a:r>
              <a:rPr lang="zh-CN" altLang="en-US" sz="2800" b="1" dirty="0" smtClean="0">
                <a:latin typeface="Times New Roman" pitchFamily="18" charset="0"/>
              </a:rPr>
              <a:t>中继理论实际上就是“交换课程”中讨论的话务量理论。它关注如下</a:t>
            </a:r>
            <a:r>
              <a:rPr lang="zh-CN" altLang="en-US" sz="2800" b="1" u="sng" dirty="0" smtClean="0">
                <a:solidFill>
                  <a:schemeClr val="tx2"/>
                </a:solidFill>
                <a:effectLst>
                  <a:outerShdw blurRad="38100" dist="38100" dir="2700000" algn="tl">
                    <a:srgbClr val="000000"/>
                  </a:outerShdw>
                </a:effectLst>
                <a:latin typeface="Times New Roman" pitchFamily="18" charset="0"/>
              </a:rPr>
              <a:t>问题</a:t>
            </a:r>
            <a:r>
              <a:rPr lang="zh-CN" altLang="en-US" sz="2800" b="1" dirty="0" smtClean="0">
                <a:latin typeface="Times New Roman" pitchFamily="18" charset="0"/>
              </a:rPr>
              <a:t>：</a:t>
            </a:r>
            <a:r>
              <a:rPr lang="zh-CN" altLang="en-US" sz="2800" b="1" dirty="0" smtClean="0">
                <a:solidFill>
                  <a:schemeClr val="tx2"/>
                </a:solidFill>
                <a:latin typeface="Times New Roman" pitchFamily="18" charset="0"/>
              </a:rPr>
              <a:t>在系统可提供的信道（既可以是有线电话的用户线又可以是蜂窝系统的无线信道）数确定的情况下，</a:t>
            </a:r>
            <a:r>
              <a:rPr lang="zh-CN" altLang="en-US" sz="2800" b="1" dirty="0" smtClean="0">
                <a:solidFill>
                  <a:schemeClr val="tx2"/>
                </a:solidFill>
                <a:effectLst>
                  <a:outerShdw blurRad="38100" dist="38100" dir="2700000" algn="tl">
                    <a:srgbClr val="000000"/>
                  </a:outerShdw>
                </a:effectLst>
                <a:latin typeface="Times New Roman" pitchFamily="18" charset="0"/>
              </a:rPr>
              <a:t>在用户共享信道的原则下</a:t>
            </a:r>
            <a:r>
              <a:rPr lang="zh-CN" altLang="en-US" sz="2800" b="1" dirty="0" smtClean="0">
                <a:solidFill>
                  <a:schemeClr val="tx2"/>
                </a:solidFill>
                <a:latin typeface="Times New Roman" pitchFamily="18" charset="0"/>
              </a:rPr>
              <a:t>，要达到特定的服务质量等级（</a:t>
            </a:r>
            <a:r>
              <a:rPr lang="en-US" altLang="zh-CN" sz="2800" b="1" dirty="0" smtClean="0">
                <a:solidFill>
                  <a:schemeClr val="tx2"/>
                </a:solidFill>
                <a:latin typeface="Times New Roman" pitchFamily="18" charset="0"/>
              </a:rPr>
              <a:t>Grade of Service</a:t>
            </a:r>
            <a:r>
              <a:rPr lang="zh-CN" altLang="en-US" sz="2800" b="1" dirty="0" smtClean="0">
                <a:solidFill>
                  <a:schemeClr val="tx2"/>
                </a:solidFill>
                <a:latin typeface="Times New Roman" pitchFamily="18" charset="0"/>
              </a:rPr>
              <a:t>）系统能够提供多少话务量（记作</a:t>
            </a:r>
            <a:r>
              <a:rPr lang="en-US" altLang="zh-CN" sz="2800" b="1" i="1" dirty="0" smtClean="0">
                <a:solidFill>
                  <a:schemeClr val="tx2"/>
                </a:solidFill>
                <a:latin typeface="Times New Roman" pitchFamily="18" charset="0"/>
              </a:rPr>
              <a:t>A</a:t>
            </a:r>
            <a:r>
              <a:rPr lang="zh-CN" altLang="en-US" sz="2800" b="1" dirty="0" smtClean="0">
                <a:solidFill>
                  <a:schemeClr val="tx2"/>
                </a:solidFill>
                <a:latin typeface="Times New Roman" pitchFamily="18" charset="0"/>
              </a:rPr>
              <a:t>，以</a:t>
            </a:r>
            <a:r>
              <a:rPr lang="en-US" altLang="zh-CN" sz="2800" b="1" dirty="0" err="1" smtClean="0">
                <a:solidFill>
                  <a:schemeClr val="tx2"/>
                </a:solidFill>
                <a:latin typeface="Times New Roman" pitchFamily="18" charset="0"/>
              </a:rPr>
              <a:t>Erlang</a:t>
            </a:r>
            <a:r>
              <a:rPr lang="zh-CN" altLang="en-US" sz="2800" b="1" dirty="0" smtClean="0">
                <a:solidFill>
                  <a:schemeClr val="tx2"/>
                </a:solidFill>
                <a:latin typeface="Times New Roman" pitchFamily="18" charset="0"/>
              </a:rPr>
              <a:t>为单位）。</a:t>
            </a:r>
            <a:r>
              <a:rPr lang="zh-CN" altLang="en-US" sz="2800" b="1" dirty="0" smtClean="0">
                <a:latin typeface="Times New Roman" pitchFamily="18" charset="0"/>
              </a:rPr>
              <a:t>在掌握系统中用户个人话务量（设为</a:t>
            </a:r>
            <a:r>
              <a:rPr lang="en-US" altLang="zh-CN" sz="2800" b="1" i="1" dirty="0" smtClean="0">
                <a:latin typeface="Times New Roman" pitchFamily="18" charset="0"/>
              </a:rPr>
              <a:t>A</a:t>
            </a:r>
            <a:r>
              <a:rPr lang="en-US" altLang="zh-CN" sz="2800" b="1" i="1" baseline="-25000" dirty="0" smtClean="0">
                <a:latin typeface="Times New Roman" pitchFamily="18" charset="0"/>
              </a:rPr>
              <a:t>u</a:t>
            </a:r>
            <a:r>
              <a:rPr lang="zh-CN" altLang="en-US" sz="2800" b="1" dirty="0" smtClean="0">
                <a:latin typeface="Times New Roman" pitchFamily="18" charset="0"/>
              </a:rPr>
              <a:t>，以</a:t>
            </a:r>
            <a:r>
              <a:rPr lang="en-US" altLang="zh-CN" sz="2800" b="1" dirty="0" err="1" smtClean="0">
                <a:latin typeface="Times New Roman" pitchFamily="18" charset="0"/>
              </a:rPr>
              <a:t>Erlang</a:t>
            </a:r>
            <a:r>
              <a:rPr lang="zh-CN" altLang="en-US" sz="2800" b="1" dirty="0" smtClean="0">
                <a:latin typeface="Times New Roman" pitchFamily="18" charset="0"/>
              </a:rPr>
              <a:t>为单位）的统计规律的前提下，就可以计算系统的用户容量，即</a:t>
            </a:r>
          </a:p>
          <a:p>
            <a:pPr eaLnBrk="1" hangingPunct="1">
              <a:lnSpc>
                <a:spcPct val="90000"/>
              </a:lnSpc>
              <a:buFont typeface="Wingdings" pitchFamily="2" charset="2"/>
              <a:buNone/>
              <a:defRPr/>
            </a:pPr>
            <a:r>
              <a:rPr lang="zh-CN" altLang="en-US" sz="2800" b="1" dirty="0" smtClean="0">
                <a:latin typeface="Times New Roman" pitchFamily="18" charset="0"/>
              </a:rPr>
              <a:t>                         </a:t>
            </a:r>
            <a:r>
              <a:rPr lang="en-US" altLang="zh-CN" sz="2800" b="1" i="1" dirty="0" smtClean="0">
                <a:latin typeface="Times New Roman" pitchFamily="18" charset="0"/>
              </a:rPr>
              <a:t>U</a:t>
            </a:r>
            <a:r>
              <a:rPr lang="zh-CN" altLang="en-US" sz="2800" b="1" i="1" dirty="0" smtClean="0">
                <a:latin typeface="Times New Roman" pitchFamily="18" charset="0"/>
              </a:rPr>
              <a:t>＝</a:t>
            </a:r>
            <a:r>
              <a:rPr lang="en-US" altLang="zh-CN" sz="2800" b="1" i="1" dirty="0" smtClean="0">
                <a:latin typeface="Times New Roman" pitchFamily="18" charset="0"/>
              </a:rPr>
              <a:t>A/A</a:t>
            </a:r>
            <a:r>
              <a:rPr lang="en-US" altLang="zh-CN" sz="2800" b="1" i="1" baseline="-25000" dirty="0" smtClean="0">
                <a:latin typeface="Times New Roman" pitchFamily="18" charset="0"/>
              </a:rPr>
              <a:t>u</a:t>
            </a:r>
            <a:r>
              <a:rPr lang="en-US" altLang="zh-CN" sz="2800" b="1" baseline="-25000" dirty="0" smtClean="0">
                <a:latin typeface="Times New Roman" pitchFamily="18" charset="0"/>
              </a:rPr>
              <a:t>       </a:t>
            </a:r>
            <a:r>
              <a:rPr lang="zh-CN" altLang="en-US" sz="2800" b="1" dirty="0" smtClean="0">
                <a:latin typeface="Times New Roman" pitchFamily="18" charset="0"/>
              </a:rPr>
              <a:t>（个用户）</a:t>
            </a:r>
            <a:r>
              <a:rPr lang="zh-CN" altLang="en-US" sz="2800" b="1" baseline="-25000" dirty="0" smtClean="0">
                <a:latin typeface="Times New Roman" pitchFamily="18" charset="0"/>
              </a:rPr>
              <a:t> 。</a:t>
            </a:r>
            <a:endParaRPr lang="zh-CN" altLang="en-US" sz="2800" b="1" dirty="0" smtClean="0">
              <a:latin typeface="Times New Roman" pitchFamily="18"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idx="4294967295"/>
          </p:nvPr>
        </p:nvSpPr>
        <p:spPr/>
        <p:txBody>
          <a:bodyPr/>
          <a:lstStyle/>
          <a:p>
            <a:pPr eaLnBrk="1" hangingPunct="1"/>
            <a:endParaRPr lang="zh-CN" altLang="zh-CN" smtClean="0"/>
          </a:p>
        </p:txBody>
      </p:sp>
      <p:sp>
        <p:nvSpPr>
          <p:cNvPr id="103427" name="Rectangle 3"/>
          <p:cNvSpPr>
            <a:spLocks noGrp="1" noChangeArrowheads="1"/>
          </p:cNvSpPr>
          <p:nvPr>
            <p:ph type="body" idx="4294967295"/>
          </p:nvPr>
        </p:nvSpPr>
        <p:spPr>
          <a:xfrm>
            <a:off x="762000" y="2057400"/>
            <a:ext cx="7924800" cy="4419600"/>
          </a:xfrm>
        </p:spPr>
        <p:txBody>
          <a:bodyPr/>
          <a:lstStyle/>
          <a:p>
            <a:pPr eaLnBrk="1" hangingPunct="1">
              <a:lnSpc>
                <a:spcPct val="90000"/>
              </a:lnSpc>
              <a:buFont typeface="Wingdings" pitchFamily="2" charset="2"/>
              <a:buNone/>
            </a:pPr>
            <a:r>
              <a:rPr lang="en-US" altLang="zh-CN" smtClean="0"/>
              <a:t>   </a:t>
            </a:r>
            <a:r>
              <a:rPr lang="zh-CN" altLang="en-US" sz="2800" b="1" smtClean="0">
                <a:latin typeface="Times New Roman" pitchFamily="18" charset="0"/>
              </a:rPr>
              <a:t>按出现阻塞时对待呼叫的不同处理方式，中继理论针对以下两种情形给出了相应的结果：</a:t>
            </a:r>
          </a:p>
          <a:p>
            <a:pPr eaLnBrk="1" hangingPunct="1">
              <a:lnSpc>
                <a:spcPct val="90000"/>
              </a:lnSpc>
              <a:buFont typeface="Wingdings" pitchFamily="2" charset="2"/>
              <a:buNone/>
            </a:pPr>
            <a:r>
              <a:rPr lang="zh-CN" altLang="en-US" sz="2800" b="1" smtClean="0">
                <a:latin typeface="Times New Roman" pitchFamily="18" charset="0"/>
              </a:rPr>
              <a:t>   （</a:t>
            </a:r>
            <a:r>
              <a:rPr lang="en-US" altLang="zh-CN" sz="2800" b="1" smtClean="0">
                <a:latin typeface="Times New Roman" pitchFamily="18" charset="0"/>
              </a:rPr>
              <a:t>1</a:t>
            </a:r>
            <a:r>
              <a:rPr lang="zh-CN" altLang="en-US" sz="2800" b="1" smtClean="0">
                <a:latin typeface="Times New Roman" pitchFamily="18" charset="0"/>
              </a:rPr>
              <a:t>）对阻塞呼叫予以清除；</a:t>
            </a:r>
          </a:p>
          <a:p>
            <a:pPr eaLnBrk="1" hangingPunct="1">
              <a:lnSpc>
                <a:spcPct val="90000"/>
              </a:lnSpc>
              <a:buFont typeface="Wingdings" pitchFamily="2" charset="2"/>
              <a:buNone/>
            </a:pPr>
            <a:r>
              <a:rPr lang="zh-CN" altLang="en-US" sz="2800" b="1" smtClean="0">
                <a:latin typeface="Times New Roman" pitchFamily="18" charset="0"/>
              </a:rPr>
              <a:t>   （</a:t>
            </a:r>
            <a:r>
              <a:rPr lang="en-US" altLang="zh-CN" sz="2800" b="1" smtClean="0">
                <a:latin typeface="Times New Roman" pitchFamily="18" charset="0"/>
              </a:rPr>
              <a:t>2</a:t>
            </a:r>
            <a:r>
              <a:rPr lang="zh-CN" altLang="en-US" sz="2800" b="1" smtClean="0">
                <a:latin typeface="Times New Roman" pitchFamily="18" charset="0"/>
              </a:rPr>
              <a:t>）对阻塞呼叫加以延迟</a:t>
            </a:r>
            <a:r>
              <a:rPr lang="zh-CN" altLang="en-US" sz="2800" b="1" smtClean="0"/>
              <a:t>。</a:t>
            </a:r>
          </a:p>
          <a:p>
            <a:pPr eaLnBrk="1" hangingPunct="1">
              <a:lnSpc>
                <a:spcPct val="90000"/>
              </a:lnSpc>
              <a:buFont typeface="Wingdings" pitchFamily="2" charset="2"/>
              <a:buNone/>
            </a:pPr>
            <a:r>
              <a:rPr lang="zh-CN" altLang="en-US" sz="2800" b="1" smtClean="0"/>
              <a:t>    前者，一旦有呼叫被阻塞（即系统无法提供出</a:t>
            </a:r>
            <a:endParaRPr lang="en-US" altLang="zh-CN" sz="2800" b="1" smtClean="0"/>
          </a:p>
          <a:p>
            <a:pPr eaLnBrk="1" hangingPunct="1">
              <a:lnSpc>
                <a:spcPct val="90000"/>
              </a:lnSpc>
              <a:buFont typeface="Wingdings" pitchFamily="2" charset="2"/>
              <a:buNone/>
            </a:pPr>
            <a:r>
              <a:rPr lang="zh-CN" altLang="en-US" sz="2800" b="1" smtClean="0"/>
              <a:t>    空闲信道），系统将</a:t>
            </a:r>
            <a:r>
              <a:rPr lang="zh-CN" altLang="en-US" sz="2800" b="1" smtClean="0">
                <a:latin typeface="Arial" charset="0"/>
              </a:rPr>
              <a:t>“</a:t>
            </a:r>
            <a:r>
              <a:rPr lang="zh-CN" altLang="en-US" sz="2800" b="1" smtClean="0"/>
              <a:t>清除</a:t>
            </a:r>
            <a:r>
              <a:rPr lang="zh-CN" altLang="en-US" sz="2800" b="1" smtClean="0">
                <a:latin typeface="Arial" charset="0"/>
              </a:rPr>
              <a:t>”</a:t>
            </a:r>
            <a:r>
              <a:rPr lang="zh-CN" altLang="en-US" sz="2800" b="1" smtClean="0"/>
              <a:t>该呼叫而不做任</a:t>
            </a:r>
            <a:endParaRPr lang="en-US" altLang="zh-CN" sz="2800" b="1" smtClean="0"/>
          </a:p>
          <a:p>
            <a:pPr eaLnBrk="1" hangingPunct="1">
              <a:lnSpc>
                <a:spcPct val="90000"/>
              </a:lnSpc>
              <a:buFont typeface="Wingdings" pitchFamily="2" charset="2"/>
              <a:buNone/>
            </a:pPr>
            <a:r>
              <a:rPr lang="en-US" altLang="zh-CN" sz="2800" b="1" smtClean="0"/>
              <a:t>    </a:t>
            </a:r>
            <a:r>
              <a:rPr lang="zh-CN" altLang="en-US" sz="2800" b="1" smtClean="0"/>
              <a:t>何处理；后者在有呼叫被阻塞的情况下，系统</a:t>
            </a:r>
            <a:endParaRPr lang="en-US" altLang="zh-CN" sz="2800" b="1" smtClean="0"/>
          </a:p>
          <a:p>
            <a:pPr eaLnBrk="1" hangingPunct="1">
              <a:lnSpc>
                <a:spcPct val="90000"/>
              </a:lnSpc>
              <a:buFont typeface="Wingdings" pitchFamily="2" charset="2"/>
              <a:buNone/>
            </a:pPr>
            <a:r>
              <a:rPr lang="en-US" altLang="zh-CN" sz="2800" b="1" smtClean="0"/>
              <a:t>    </a:t>
            </a:r>
            <a:r>
              <a:rPr lang="zh-CN" altLang="en-US" sz="2800" b="1" smtClean="0"/>
              <a:t>将对阻塞呼叫进行排队，呼叫请求将被延迟，</a:t>
            </a:r>
            <a:endParaRPr lang="en-US" altLang="zh-CN" sz="2800" b="1" smtClean="0"/>
          </a:p>
          <a:p>
            <a:pPr eaLnBrk="1" hangingPunct="1">
              <a:lnSpc>
                <a:spcPct val="90000"/>
              </a:lnSpc>
              <a:buFont typeface="Wingdings" pitchFamily="2" charset="2"/>
              <a:buNone/>
            </a:pPr>
            <a:r>
              <a:rPr lang="en-US" altLang="zh-CN" sz="2800" b="1" smtClean="0"/>
              <a:t>    </a:t>
            </a:r>
            <a:r>
              <a:rPr lang="zh-CN" altLang="en-US" sz="2800" b="1" smtClean="0"/>
              <a:t>直至出现有空闲信道。</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4330</TotalTime>
  <Words>8054</Words>
  <Application>Microsoft Office PowerPoint</Application>
  <PresentationFormat>全屏显示(4:3)</PresentationFormat>
  <Paragraphs>839</Paragraphs>
  <Slides>129</Slides>
  <Notes>96</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129</vt:i4>
      </vt:variant>
    </vt:vector>
  </HeadingPairs>
  <TitlesOfParts>
    <vt:vector size="132" baseType="lpstr">
      <vt:lpstr>Blends</vt:lpstr>
      <vt:lpstr>Visio</vt:lpstr>
      <vt:lpstr>公式</vt:lpstr>
      <vt:lpstr>第3章 蜂窝的概念：                          系统设计基础</vt:lpstr>
      <vt:lpstr>第3章 蜂窝的概念：系统设计基础</vt:lpstr>
      <vt:lpstr>回顾：蜂窝系统</vt:lpstr>
      <vt:lpstr>噪声和干扰</vt:lpstr>
      <vt:lpstr>噪声受限系统和干扰受限系统</vt:lpstr>
      <vt:lpstr>回顾：频率复用</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蜂窝网络规划的步骤</vt:lpstr>
      <vt:lpstr>同频干扰和系统容量（教材第3.5节）</vt:lpstr>
      <vt:lpstr>幻灯片 28</vt:lpstr>
      <vt:lpstr>幻灯片 29</vt:lpstr>
      <vt:lpstr>幻灯片 30</vt:lpstr>
      <vt:lpstr>幻灯片 31</vt:lpstr>
      <vt:lpstr>幻灯片 32</vt:lpstr>
      <vt:lpstr>幻灯片 33</vt:lpstr>
      <vt:lpstr>幻灯片 34</vt:lpstr>
      <vt:lpstr>幻灯片 35</vt:lpstr>
      <vt:lpstr> 信干比计算</vt:lpstr>
      <vt:lpstr>平坦地面且无阻挡时的传播情况</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第3章 蜂窝的概念：系统设计基础</vt:lpstr>
      <vt:lpstr>幻灯片 51</vt:lpstr>
      <vt:lpstr>信道分配策略</vt:lpstr>
      <vt:lpstr>固定信道分配</vt:lpstr>
      <vt:lpstr>幻灯片 54</vt:lpstr>
      <vt:lpstr>幻灯片 55</vt:lpstr>
      <vt:lpstr>幻灯片 56</vt:lpstr>
      <vt:lpstr>幻灯片 57</vt:lpstr>
      <vt:lpstr>幻灯片 58</vt:lpstr>
      <vt:lpstr>幻灯片 59</vt:lpstr>
      <vt:lpstr>幻灯片 60</vt:lpstr>
      <vt:lpstr>不同分配方案的比较</vt:lpstr>
      <vt:lpstr>幻灯片 62</vt:lpstr>
      <vt:lpstr>AMPS Duopoly Channels</vt:lpstr>
      <vt:lpstr>信道借用</vt:lpstr>
      <vt:lpstr>幻灯片 65</vt:lpstr>
      <vt:lpstr>动态信道分配</vt:lpstr>
      <vt:lpstr>幻灯片 67</vt:lpstr>
      <vt:lpstr>适用性</vt:lpstr>
      <vt:lpstr>比较</vt:lpstr>
      <vt:lpstr>通过功率控制减小干扰</vt:lpstr>
      <vt:lpstr>切换的必要性</vt:lpstr>
      <vt:lpstr>阴影效应示例</vt:lpstr>
      <vt:lpstr>中心激励和顶点激励</vt:lpstr>
      <vt:lpstr>切换的定义</vt:lpstr>
      <vt:lpstr>  </vt:lpstr>
      <vt:lpstr>切换的依据</vt:lpstr>
      <vt:lpstr>  切换过程</vt:lpstr>
      <vt:lpstr>切换应在何时发生（何时启动）？</vt:lpstr>
      <vt:lpstr>实际的小区覆盖与切换</vt:lpstr>
      <vt:lpstr>传统的切换启动准则</vt:lpstr>
      <vt:lpstr>幻灯片 81</vt:lpstr>
      <vt:lpstr>幻灯片 82</vt:lpstr>
      <vt:lpstr>幻灯片 83</vt:lpstr>
      <vt:lpstr>幻灯片 84</vt:lpstr>
      <vt:lpstr>幻灯片 85</vt:lpstr>
      <vt:lpstr>硬切换和软切换</vt:lpstr>
      <vt:lpstr>幻灯片 87</vt:lpstr>
      <vt:lpstr>幻灯片 88</vt:lpstr>
      <vt:lpstr>切换的过程控制类型</vt:lpstr>
      <vt:lpstr>幻灯片 90</vt:lpstr>
      <vt:lpstr>幻灯片 91</vt:lpstr>
      <vt:lpstr>幻灯片 92</vt:lpstr>
      <vt:lpstr>切换优先</vt:lpstr>
      <vt:lpstr>第3章 蜂窝的概念：系统设计基础</vt:lpstr>
      <vt:lpstr>    如何进一步提高容量？</vt:lpstr>
      <vt:lpstr>幻灯片 96</vt:lpstr>
      <vt:lpstr>幻灯片 97</vt:lpstr>
      <vt:lpstr>幻灯片 98</vt:lpstr>
      <vt:lpstr>幻灯片 99</vt:lpstr>
      <vt:lpstr>幻灯片 100</vt:lpstr>
      <vt:lpstr>Erlang B公式</vt:lpstr>
      <vt:lpstr>幻灯片 102</vt:lpstr>
      <vt:lpstr>Erlang B表格（1）</vt:lpstr>
      <vt:lpstr>Erlang B表格（2）</vt:lpstr>
      <vt:lpstr>幻灯片 105</vt:lpstr>
      <vt:lpstr>幻灯片 106</vt:lpstr>
      <vt:lpstr>幻灯片 107</vt:lpstr>
      <vt:lpstr>常用方法</vt:lpstr>
      <vt:lpstr>小区分裂</vt:lpstr>
      <vt:lpstr>幻灯片 110</vt:lpstr>
      <vt:lpstr>幻灯片 111</vt:lpstr>
      <vt:lpstr>幻灯片 112</vt:lpstr>
      <vt:lpstr>划分扇区（裂向）</vt:lpstr>
      <vt:lpstr>全向天线方向图（立体与平面）</vt:lpstr>
      <vt:lpstr>定向天线方向图（立体）</vt:lpstr>
      <vt:lpstr>幻灯片 116</vt:lpstr>
      <vt:lpstr>幻灯片 117</vt:lpstr>
      <vt:lpstr>幻灯片 118</vt:lpstr>
      <vt:lpstr>幻灯片 119</vt:lpstr>
      <vt:lpstr>幻灯片 120</vt:lpstr>
      <vt:lpstr>幻灯片 121</vt:lpstr>
      <vt:lpstr>三顶点激励的信道配置</vt:lpstr>
      <vt:lpstr>Lee微小区方法</vt:lpstr>
      <vt:lpstr>幻灯片 124</vt:lpstr>
      <vt:lpstr>实例：GSM系统的小区规划</vt:lpstr>
      <vt:lpstr>幻灯片 126</vt:lpstr>
      <vt:lpstr>幻灯片 127</vt:lpstr>
      <vt:lpstr>幻灯片 128</vt:lpstr>
      <vt:lpstr>幻灯片 129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TieYi</dc:creator>
  <cp:lastModifiedBy>Yi Tie</cp:lastModifiedBy>
  <cp:revision>414</cp:revision>
  <cp:lastPrinted>1601-01-01T00:00:00Z</cp:lastPrinted>
  <dcterms:created xsi:type="dcterms:W3CDTF">1601-01-01T00:00:00Z</dcterms:created>
  <dcterms:modified xsi:type="dcterms:W3CDTF">2017-05-11T15:21:08Z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